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1"/>
  </p:notesMasterIdLst>
  <p:sldIdLst>
    <p:sldId id="326" r:id="rId2"/>
    <p:sldId id="327" r:id="rId3"/>
    <p:sldId id="328" r:id="rId4"/>
    <p:sldId id="316" r:id="rId5"/>
    <p:sldId id="324" r:id="rId6"/>
    <p:sldId id="318" r:id="rId7"/>
    <p:sldId id="323" r:id="rId8"/>
    <p:sldId id="315" r:id="rId9"/>
    <p:sldId id="32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8BD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111" d="100"/>
          <a:sy n="111" d="100"/>
        </p:scale>
        <p:origin x="13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C7EDD2-2BC2-4161-B5B3-3255FC92CF66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4CD3F5-5161-4541-9129-76405B2EB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4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80EFBCF2-9750-40F9-A629-93177382CA28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EC2C1-FB47-4CEB-BADA-6EEB1A90A8A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777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3F68C-4D27-4F50-90AC-124456E30813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5620-E95E-42DC-B103-2400A9DDF2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8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ACC23-50B1-45D3-9F38-7C6983F97AA7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8F71-1A3C-4E0A-A3C5-ADF51B2D7D9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90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0A3C2-22FB-4003-9C7E-9717AE9BCDCB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773F-1BCD-4CBE-BB63-D5B9EF8A93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49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E64711-0CFC-4F3A-AE07-BFF4C5572929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6DEF-2964-48B9-A681-8D776A743BE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76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9C294-3872-43AF-91D0-89F771E86C22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718-CE61-4AA9-BD1C-D966A8379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16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217FD1-8BE5-4F2E-ACED-0B9A84D993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FA9FD-A1D2-4C59-B078-4F9A0D711A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15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FA97A-6A11-4AA5-B094-D99F31721B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ED2A8-B858-4DB9-B821-5B84005592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8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73EAC-A102-4FD2-8572-274AA2F37AC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1DD3-91E6-404D-A584-7192FFBD15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353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C9E52D-0507-4AB1-8ADB-5829A2407FEA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444-E0A9-402B-9B97-03C0DD5B8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88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D4E1C-000E-4FD3-8C88-E135ED2C577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7DE9-59BF-4088-B30C-D72D761DEE1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861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F6B68221-16FF-4B27-91C4-91C265B4272F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9CE750D-0AD1-4E54-95F3-10C9E37A38B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19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pxw8wi0aD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LPEcu6523Q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3oItpVa9f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effectLst/>
              </a:rPr>
              <a:t>MUSIC VS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4831"/>
            <a:ext cx="8229600" cy="1725169"/>
          </a:xfrm>
        </p:spPr>
        <p:txBody>
          <a:bodyPr/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9900"/>
                </a:solidFill>
              </a:rPr>
              <a:t>Music</a:t>
            </a:r>
            <a:r>
              <a:rPr lang="en-US" sz="2800" dirty="0"/>
              <a:t> is sounds that are deliberately used in a </a:t>
            </a:r>
            <a:r>
              <a:rPr lang="en-US" sz="2800" b="1" dirty="0">
                <a:solidFill>
                  <a:srgbClr val="FF0000"/>
                </a:solidFill>
              </a:rPr>
              <a:t>repeated pattern</a:t>
            </a:r>
            <a:r>
              <a:rPr lang="en-US" sz="2800" dirty="0"/>
              <a:t>.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9900"/>
                </a:solidFill>
              </a:rPr>
              <a:t>Noise</a:t>
            </a:r>
            <a:r>
              <a:rPr lang="en-US" sz="2800" dirty="0"/>
              <a:t> has </a:t>
            </a:r>
            <a:r>
              <a:rPr lang="en-US" sz="2800" b="1" dirty="0">
                <a:solidFill>
                  <a:srgbClr val="FF0000"/>
                </a:solidFill>
              </a:rPr>
              <a:t>random</a:t>
            </a:r>
            <a:r>
              <a:rPr lang="en-US" sz="2800" dirty="0"/>
              <a:t> patterns and pitches.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93" y="4441569"/>
            <a:ext cx="80867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35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effectLst/>
              </a:rPr>
              <a:t>MUSIC VS NOISE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3529"/>
            <a:ext cx="8229600" cy="3048000"/>
          </a:xfrm>
        </p:spPr>
        <p:txBody>
          <a:bodyPr/>
          <a:lstStyle/>
          <a:p>
            <a:r>
              <a:rPr lang="en-US" sz="2800" dirty="0"/>
              <a:t>Materials have their own </a:t>
            </a:r>
            <a:r>
              <a:rPr lang="en-US" sz="2800" b="1" dirty="0">
                <a:solidFill>
                  <a:srgbClr val="FF0000"/>
                </a:solidFill>
              </a:rPr>
              <a:t>natural frequencies</a:t>
            </a:r>
            <a:r>
              <a:rPr lang="en-US" sz="2800" b="1" dirty="0">
                <a:solidFill>
                  <a:srgbClr val="FFFF00"/>
                </a:solidFill>
              </a:rPr>
              <a:t>.</a:t>
            </a:r>
          </a:p>
          <a:p>
            <a:pPr marL="742950" lvl="2" indent="-342900">
              <a:buClr>
                <a:schemeClr val="hlink"/>
              </a:buClr>
            </a:pPr>
            <a:r>
              <a:rPr lang="en-US" sz="2800" dirty="0"/>
              <a:t>Examples: </a:t>
            </a:r>
            <a:r>
              <a:rPr lang="en-US" sz="2800" b="1" dirty="0">
                <a:solidFill>
                  <a:srgbClr val="FF0000"/>
                </a:solidFill>
              </a:rPr>
              <a:t>guitar strings, wine glass, other musical instruments</a:t>
            </a:r>
          </a:p>
          <a:p>
            <a:r>
              <a:rPr lang="en-US" sz="2800" b="1" dirty="0">
                <a:solidFill>
                  <a:srgbClr val="FF9900"/>
                </a:solidFill>
              </a:rPr>
              <a:t>Resonance</a:t>
            </a:r>
            <a:r>
              <a:rPr lang="en-US" sz="2800" dirty="0"/>
              <a:t> is the ability of an object to </a:t>
            </a:r>
            <a:r>
              <a:rPr lang="en-US" sz="2800" b="1" dirty="0">
                <a:solidFill>
                  <a:srgbClr val="FF0000"/>
                </a:solidFill>
              </a:rPr>
              <a:t>vibrate</a:t>
            </a:r>
            <a:r>
              <a:rPr lang="en-US" sz="2800" dirty="0"/>
              <a:t> by absorbing energy at its </a:t>
            </a:r>
            <a:r>
              <a:rPr lang="en-US" sz="2800" b="1" dirty="0">
                <a:solidFill>
                  <a:srgbClr val="FF0000"/>
                </a:solidFill>
              </a:rPr>
              <a:t>natural frequency</a:t>
            </a:r>
            <a:r>
              <a:rPr lang="en-US" sz="2800" dirty="0"/>
              <a:t>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43400"/>
            <a:ext cx="4876800" cy="227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9800" y="49530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/>
              </a:rPr>
              <a:t>Wine glasses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786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USING SOUND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4572000" cy="4267199"/>
          </a:xfrm>
        </p:spPr>
        <p:txBody>
          <a:bodyPr/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9900"/>
                </a:solidFill>
              </a:rPr>
              <a:t>Acoustics </a:t>
            </a:r>
            <a:r>
              <a:rPr lang="en-US" sz="2800" dirty="0"/>
              <a:t>is the study of </a:t>
            </a:r>
            <a:r>
              <a:rPr lang="en-US" sz="2800" b="1" dirty="0">
                <a:solidFill>
                  <a:srgbClr val="FF0000"/>
                </a:solidFill>
              </a:rPr>
              <a:t>sound</a:t>
            </a:r>
            <a:r>
              <a:rPr lang="en-US" sz="2800" dirty="0"/>
              <a:t>.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2800" dirty="0"/>
              <a:t>Sound is studied so that concert halls, classrooms, theaters, etc. can be constructed to minimize </a:t>
            </a:r>
            <a:r>
              <a:rPr lang="en-US" sz="2800" b="1" dirty="0">
                <a:solidFill>
                  <a:srgbClr val="FF0000"/>
                </a:solidFill>
              </a:rPr>
              <a:t>destructive interference and diffuse reflection.</a:t>
            </a:r>
          </a:p>
          <a:p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652" y="2133600"/>
            <a:ext cx="405204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95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990600"/>
          </a:xfrm>
        </p:spPr>
        <p:txBody>
          <a:bodyPr>
            <a:normAutofit/>
          </a:bodyPr>
          <a:lstStyle/>
          <a:p>
            <a:r>
              <a:rPr lang="en-US" altLang="en-US" sz="5400" b="1" dirty="0">
                <a:effectLst/>
              </a:rPr>
              <a:t>ECHOLOCATION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33363" indent="-233363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effectLst/>
              </a:rPr>
              <a:t>The </a:t>
            </a:r>
            <a:r>
              <a:rPr lang="en-US" sz="2800" dirty="0">
                <a:effectLst/>
              </a:rPr>
              <a:t>use of sound waves and echoes to determine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where objects are in space</a:t>
            </a:r>
            <a:r>
              <a:rPr lang="en-US" sz="2800" dirty="0">
                <a:effectLst/>
              </a:rPr>
              <a:t>.</a:t>
            </a:r>
          </a:p>
          <a:p>
            <a:pPr marL="233363" indent="-233363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/>
              <a:t>Bats send out sound waves using their </a:t>
            </a:r>
            <a:r>
              <a:rPr lang="en-US" altLang="en-US" sz="2800" b="1" dirty="0">
                <a:solidFill>
                  <a:srgbClr val="FF0000"/>
                </a:solidFill>
              </a:rPr>
              <a:t>mouth or nose</a:t>
            </a:r>
            <a:r>
              <a:rPr lang="en-US" altLang="en-US" sz="2800" dirty="0">
                <a:solidFill>
                  <a:srgbClr val="FF0000"/>
                </a:solidFill>
              </a:rPr>
              <a:t>.  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When the sound hits an object, an </a:t>
            </a:r>
            <a:r>
              <a:rPr lang="en-US" altLang="en-US" sz="2800" b="1" dirty="0">
                <a:solidFill>
                  <a:srgbClr val="FF0000"/>
                </a:solidFill>
              </a:rPr>
              <a:t>echo</a:t>
            </a:r>
            <a:r>
              <a:rPr lang="en-US" altLang="en-US" sz="2800" dirty="0"/>
              <a:t> comes back.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They can tell the distance between </a:t>
            </a:r>
            <a:r>
              <a:rPr lang="en-US" altLang="en-US" sz="2800" b="1" dirty="0">
                <a:solidFill>
                  <a:srgbClr val="FF0000"/>
                </a:solidFill>
              </a:rPr>
              <a:t>themselves and the object . 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They can identify an object by the </a:t>
            </a:r>
            <a:r>
              <a:rPr lang="en-US" altLang="en-US" sz="2800" b="1" dirty="0">
                <a:solidFill>
                  <a:srgbClr val="FF0000"/>
                </a:solidFill>
              </a:rPr>
              <a:t>sound</a:t>
            </a:r>
            <a:r>
              <a:rPr lang="en-US" altLang="en-US" sz="2800" dirty="0"/>
              <a:t> of the echo.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350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ECHOLOCATION</a:t>
            </a:r>
          </a:p>
        </p:txBody>
      </p:sp>
      <p:pic>
        <p:nvPicPr>
          <p:cNvPr id="46083" name="Picture 1027" descr="echo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582862"/>
            <a:ext cx="3429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53000" y="1905000"/>
            <a:ext cx="4038600" cy="4525963"/>
          </a:xfrm>
        </p:spPr>
        <p:txBody>
          <a:bodyPr/>
          <a:lstStyle/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altLang="en-US" sz="2800" b="1" dirty="0"/>
              <a:t>They can even tell the </a:t>
            </a:r>
            <a:r>
              <a:rPr lang="en-US" altLang="en-US" sz="2800" b="1" dirty="0">
                <a:solidFill>
                  <a:srgbClr val="FF0000"/>
                </a:solidFill>
              </a:rPr>
              <a:t>size, shape and texture </a:t>
            </a:r>
            <a:r>
              <a:rPr lang="en-US" altLang="en-US" sz="2800" b="1" dirty="0"/>
              <a:t>of  a tiny insect from its echo.  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altLang="en-US" sz="2800" b="1" dirty="0"/>
              <a:t>Most bats use echolocation to </a:t>
            </a:r>
            <a:r>
              <a:rPr lang="en-US" altLang="en-US" sz="2800" b="1" dirty="0">
                <a:solidFill>
                  <a:srgbClr val="FF0000"/>
                </a:solidFill>
              </a:rPr>
              <a:t>navigate</a:t>
            </a:r>
            <a:r>
              <a:rPr lang="en-US" altLang="en-US" sz="2800" b="1" dirty="0"/>
              <a:t> in the dark and find </a:t>
            </a:r>
            <a:r>
              <a:rPr lang="en-US" altLang="en-US" sz="2800" b="1" dirty="0">
                <a:solidFill>
                  <a:srgbClr val="FF0000"/>
                </a:solidFill>
              </a:rPr>
              <a:t>food</a:t>
            </a:r>
            <a:r>
              <a:rPr lang="en-US" altLang="en-US" sz="2800" b="1" dirty="0"/>
              <a:t>.     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hlinkClick r:id="rId3"/>
              </a:rPr>
              <a:t>ECHOLOCATION</a:t>
            </a:r>
            <a:endParaRPr lang="en-US" alt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6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 dirty="0"/>
              <a:t>SONAR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4832"/>
            <a:ext cx="8229600" cy="3888931"/>
          </a:xfrm>
        </p:spPr>
        <p:txBody>
          <a:bodyPr/>
          <a:lstStyle/>
          <a:p>
            <a:r>
              <a:rPr lang="en-US" sz="2800" b="1" dirty="0">
                <a:solidFill>
                  <a:srgbClr val="FF9900"/>
                </a:solidFill>
              </a:rPr>
              <a:t>Sonar - Sound Navigation and Ranging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Sonar uses sound waves to </a:t>
            </a:r>
            <a:r>
              <a:rPr lang="en-US" sz="2800" b="1" dirty="0">
                <a:solidFill>
                  <a:srgbClr val="FF0000"/>
                </a:solidFill>
              </a:rPr>
              <a:t>'see' </a:t>
            </a:r>
            <a:r>
              <a:rPr lang="en-US" sz="2800" dirty="0"/>
              <a:t>in the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is helpful for </a:t>
            </a:r>
            <a:r>
              <a:rPr lang="en-US" sz="2800" b="1" dirty="0">
                <a:solidFill>
                  <a:srgbClr val="FF0000"/>
                </a:solidFill>
              </a:rPr>
              <a:t>exploring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mapping</a:t>
            </a:r>
            <a:r>
              <a:rPr lang="en-US" sz="2800" dirty="0"/>
              <a:t> the ocean because sound waves travel </a:t>
            </a:r>
            <a:r>
              <a:rPr lang="en-US" sz="2800" b="1" dirty="0">
                <a:solidFill>
                  <a:srgbClr val="FF0000"/>
                </a:solidFill>
              </a:rPr>
              <a:t>farther</a:t>
            </a:r>
            <a:r>
              <a:rPr lang="en-US" sz="2800" dirty="0"/>
              <a:t> in the water than do radar and light waves.</a:t>
            </a:r>
          </a:p>
          <a:p>
            <a:endParaRPr lang="en-US" dirty="0"/>
          </a:p>
        </p:txBody>
      </p:sp>
      <p:pic>
        <p:nvPicPr>
          <p:cNvPr id="10260" name="Picture 20" descr="j019938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4605338"/>
            <a:ext cx="2971800" cy="1577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1" name="Picture 11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590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13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4" fill="hold"/>
                                        <p:tgtEl>
                                          <p:spTgt spid="10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ULTRASOUND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a device that uses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high</a:t>
            </a:r>
            <a:r>
              <a:rPr lang="en-US" sz="2800" dirty="0">
                <a:effectLst/>
              </a:rPr>
              <a:t> frequency sound waves to create an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image</a:t>
            </a:r>
            <a:r>
              <a:rPr lang="en-US" sz="2800" dirty="0">
                <a:effectLst/>
              </a:rPr>
              <a:t> of some part of the inside of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body</a:t>
            </a:r>
            <a:r>
              <a:rPr lang="en-US" sz="2800" dirty="0">
                <a:effectLst/>
              </a:rPr>
              <a:t>, such as the stomach, liver, heart, tendons, muscles, joints and blood vessels.</a:t>
            </a:r>
            <a:endParaRPr lang="en-US" sz="2800" dirty="0"/>
          </a:p>
        </p:txBody>
      </p:sp>
      <p:pic>
        <p:nvPicPr>
          <p:cNvPr id="4" name="Picture 6" descr="ultrasound-nice-picture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548" y="4114800"/>
            <a:ext cx="3932903" cy="264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2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542266"/>
            <a:ext cx="7848600" cy="1447800"/>
          </a:xfrm>
        </p:spPr>
        <p:txBody>
          <a:bodyPr/>
          <a:lstStyle/>
          <a:p>
            <a:r>
              <a:rPr lang="en-US" altLang="en-US" sz="5400" b="1" dirty="0">
                <a:solidFill>
                  <a:schemeClr val="tx1"/>
                </a:solidFill>
                <a:effectLst/>
              </a:rPr>
              <a:t>BIOACOUSTICS </a:t>
            </a:r>
          </a:p>
        </p:txBody>
      </p:sp>
      <p:sp>
        <p:nvSpPr>
          <p:cNvPr id="45059" name="Rectangle 1027"/>
          <p:cNvSpPr>
            <a:spLocks noGrp="1" noChangeArrowheads="1"/>
          </p:cNvSpPr>
          <p:nvPr>
            <p:ph idx="1"/>
          </p:nvPr>
        </p:nvSpPr>
        <p:spPr>
          <a:xfrm>
            <a:off x="302342" y="2209800"/>
            <a:ext cx="8839200" cy="4142248"/>
          </a:xfrm>
        </p:spPr>
        <p:txBody>
          <a:bodyPr>
            <a:norm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altLang="en-US" sz="2800" b="1" dirty="0">
                <a:solidFill>
                  <a:srgbClr val="FF9900"/>
                </a:solidFill>
                <a:effectLst/>
              </a:rPr>
              <a:t>Bioacoustics</a:t>
            </a:r>
            <a:r>
              <a:rPr lang="en-US" altLang="en-US" sz="2800" dirty="0">
                <a:effectLst/>
              </a:rPr>
              <a:t> is a branch of science concerned with the </a:t>
            </a:r>
            <a:r>
              <a:rPr lang="en-US" altLang="en-US" sz="2800" b="1" dirty="0">
                <a:solidFill>
                  <a:srgbClr val="FF0000"/>
                </a:solidFill>
                <a:effectLst/>
              </a:rPr>
              <a:t>production of sound </a:t>
            </a:r>
            <a:r>
              <a:rPr lang="en-US" altLang="en-US" sz="2800" dirty="0">
                <a:effectLst/>
              </a:rPr>
              <a:t>and its effects on </a:t>
            </a:r>
            <a:r>
              <a:rPr lang="en-US" altLang="en-US" sz="2800" b="1" dirty="0">
                <a:solidFill>
                  <a:srgbClr val="FF0000"/>
                </a:solidFill>
                <a:effectLst/>
              </a:rPr>
              <a:t>living systems.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altLang="en-US" sz="2800" dirty="0">
                <a:effectLst/>
              </a:rPr>
              <a:t>Animals that generate </a:t>
            </a:r>
            <a:r>
              <a:rPr lang="en-US" altLang="en-US" sz="2800" b="1" dirty="0">
                <a:solidFill>
                  <a:srgbClr val="FF0000"/>
                </a:solidFill>
                <a:effectLst/>
              </a:rPr>
              <a:t>infrasound</a:t>
            </a:r>
            <a:r>
              <a:rPr lang="en-US" altLang="en-US" sz="2800" dirty="0">
                <a:effectLst/>
              </a:rPr>
              <a:t> include elephants, whales, alligators, hippos, rhinos, giraffe, lions, tigers and several birds.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altLang="en-US" sz="2800" dirty="0">
                <a:effectLst/>
              </a:rPr>
              <a:t>Animals that generate </a:t>
            </a:r>
            <a:r>
              <a:rPr lang="en-US" altLang="en-US" sz="2800" b="1" dirty="0">
                <a:solidFill>
                  <a:srgbClr val="FF0000"/>
                </a:solidFill>
                <a:effectLst/>
              </a:rPr>
              <a:t>ultrasound</a:t>
            </a:r>
            <a:r>
              <a:rPr lang="en-US" altLang="en-US" sz="2800" dirty="0">
                <a:effectLst/>
              </a:rPr>
              <a:t> include dolphins, bats, many birds and insects. </a:t>
            </a:r>
          </a:p>
        </p:txBody>
      </p:sp>
      <p:pic>
        <p:nvPicPr>
          <p:cNvPr id="45061" name="Picture 1029" descr="Dolphin_in_wav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8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88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CYMATICS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from Greek meaning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“wave”.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Typically a surface is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vibrated</a:t>
            </a:r>
            <a:r>
              <a:rPr lang="en-US" sz="2800" dirty="0">
                <a:effectLst/>
              </a:rPr>
              <a:t> and regions of maximum and minimum displacement are made visible in a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thin coating </a:t>
            </a:r>
            <a:r>
              <a:rPr lang="en-US" sz="2800" dirty="0">
                <a:effectLst/>
              </a:rPr>
              <a:t>of particles, paste, or liquid.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Different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patterns</a:t>
            </a:r>
            <a:r>
              <a:rPr lang="en-US" sz="2800" dirty="0">
                <a:effectLst/>
              </a:rPr>
              <a:t> emerge as the surface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vibrates</a:t>
            </a:r>
            <a:r>
              <a:rPr lang="en-US" sz="2800" dirty="0">
                <a:effectLst/>
              </a:rPr>
              <a:t>.</a:t>
            </a:r>
          </a:p>
          <a:p>
            <a:r>
              <a:rPr lang="en-US" sz="2800" dirty="0">
                <a:hlinkClick r:id="rId2"/>
              </a:rPr>
              <a:t>Cymatics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318</Words>
  <Application>Microsoft Office PowerPoint</Application>
  <PresentationFormat>On-screen Show (4:3)</PresentationFormat>
  <Paragraphs>36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MUSIC VS NOISE</vt:lpstr>
      <vt:lpstr>MUSIC VS NOISE</vt:lpstr>
      <vt:lpstr>USING SOUND</vt:lpstr>
      <vt:lpstr>ECHOLOCATION</vt:lpstr>
      <vt:lpstr>ECHOLOCATION</vt:lpstr>
      <vt:lpstr>SONAR</vt:lpstr>
      <vt:lpstr>ULTRASOUND</vt:lpstr>
      <vt:lpstr>BIOACOUSTICS </vt:lpstr>
      <vt:lpstr>CYMATICS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2015-11-08T20:52:17Z</dcterms:created>
  <dcterms:modified xsi:type="dcterms:W3CDTF">2018-03-21T01:48:44Z</dcterms:modified>
</cp:coreProperties>
</file>