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9"/>
  </p:notesMasterIdLst>
  <p:sldIdLst>
    <p:sldId id="362" r:id="rId2"/>
    <p:sldId id="355" r:id="rId3"/>
    <p:sldId id="356" r:id="rId4"/>
    <p:sldId id="357" r:id="rId5"/>
    <p:sldId id="358" r:id="rId6"/>
    <p:sldId id="359" r:id="rId7"/>
    <p:sldId id="388" r:id="rId8"/>
    <p:sldId id="390" r:id="rId9"/>
    <p:sldId id="360" r:id="rId10"/>
    <p:sldId id="363" r:id="rId11"/>
    <p:sldId id="385" r:id="rId12"/>
    <p:sldId id="386" r:id="rId13"/>
    <p:sldId id="361" r:id="rId14"/>
    <p:sldId id="364" r:id="rId15"/>
    <p:sldId id="387" r:id="rId16"/>
    <p:sldId id="365" r:id="rId17"/>
    <p:sldId id="366" r:id="rId18"/>
    <p:sldId id="369" r:id="rId19"/>
    <p:sldId id="367" r:id="rId20"/>
    <p:sldId id="372" r:id="rId21"/>
    <p:sldId id="295" r:id="rId22"/>
    <p:sldId id="373" r:id="rId23"/>
    <p:sldId id="376" r:id="rId24"/>
    <p:sldId id="368" r:id="rId25"/>
    <p:sldId id="370" r:id="rId26"/>
    <p:sldId id="283" r:id="rId27"/>
    <p:sldId id="293" r:id="rId28"/>
    <p:sldId id="371" r:id="rId29"/>
    <p:sldId id="375" r:id="rId30"/>
    <p:sldId id="389" r:id="rId31"/>
    <p:sldId id="377" r:id="rId32"/>
    <p:sldId id="378" r:id="rId33"/>
    <p:sldId id="379" r:id="rId34"/>
    <p:sldId id="380" r:id="rId35"/>
    <p:sldId id="381" r:id="rId36"/>
    <p:sldId id="382" r:id="rId37"/>
    <p:sldId id="374" r:id="rId3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F8FC"/>
    <a:srgbClr val="FCFEFE"/>
    <a:srgbClr val="FF9900"/>
    <a:srgbClr val="660033"/>
    <a:srgbClr val="FF0066"/>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77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5837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837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5837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E248583-1AC7-458D-9498-1D71AEEF2209}" type="slidenum">
              <a:rPr lang="en-US" altLang="en-US"/>
              <a:pPr/>
              <a:t>‹#›</a:t>
            </a:fld>
            <a:endParaRPr lang="en-US" altLang="en-US"/>
          </a:p>
        </p:txBody>
      </p:sp>
    </p:spTree>
    <p:extLst>
      <p:ext uri="{BB962C8B-B14F-4D97-AF65-F5344CB8AC3E}">
        <p14:creationId xmlns:p14="http://schemas.microsoft.com/office/powerpoint/2010/main" val="8293100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248583-1AC7-458D-9498-1D71AEEF2209}" type="slidenum">
              <a:rPr lang="en-US" altLang="en-US" smtClean="0"/>
              <a:pPr/>
              <a:t>5</a:t>
            </a:fld>
            <a:endParaRPr lang="en-US" altLang="en-US"/>
          </a:p>
        </p:txBody>
      </p:sp>
    </p:spTree>
    <p:extLst>
      <p:ext uri="{BB962C8B-B14F-4D97-AF65-F5344CB8AC3E}">
        <p14:creationId xmlns:p14="http://schemas.microsoft.com/office/powerpoint/2010/main" val="1919685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69D559E-01F9-4B8C-ACD6-7829FA00BB2A}" type="slidenum">
              <a:rPr lang="en-US" altLang="en-US"/>
              <a:pPr/>
              <a:t>‹#›</a:t>
            </a:fld>
            <a:endParaRPr lang="en-US" altLang="en-US"/>
          </a:p>
        </p:txBody>
      </p:sp>
    </p:spTree>
    <p:extLst>
      <p:ext uri="{BB962C8B-B14F-4D97-AF65-F5344CB8AC3E}">
        <p14:creationId xmlns:p14="http://schemas.microsoft.com/office/powerpoint/2010/main" val="743047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AD2831BE-C068-4E01-9EC8-572D21116A24}" type="slidenum">
              <a:rPr lang="en-US" altLang="en-US"/>
              <a:pPr/>
              <a:t>‹#›</a:t>
            </a:fld>
            <a:endParaRPr lang="en-US" altLang="en-US"/>
          </a:p>
        </p:txBody>
      </p:sp>
    </p:spTree>
    <p:extLst>
      <p:ext uri="{BB962C8B-B14F-4D97-AF65-F5344CB8AC3E}">
        <p14:creationId xmlns:p14="http://schemas.microsoft.com/office/powerpoint/2010/main" val="2227822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E564162A-8468-4956-8AAC-795133FE5975}" type="slidenum">
              <a:rPr lang="en-US" altLang="en-US"/>
              <a:pPr/>
              <a:t>‹#›</a:t>
            </a:fld>
            <a:endParaRPr lang="en-US" altLang="en-US"/>
          </a:p>
        </p:txBody>
      </p:sp>
    </p:spTree>
    <p:extLst>
      <p:ext uri="{BB962C8B-B14F-4D97-AF65-F5344CB8AC3E}">
        <p14:creationId xmlns:p14="http://schemas.microsoft.com/office/powerpoint/2010/main" val="3448031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14A7A235-E02D-4082-953F-558F0607B096}" type="slidenum">
              <a:rPr lang="en-US" altLang="en-US"/>
              <a:pPr/>
              <a:t>‹#›</a:t>
            </a:fld>
            <a:endParaRPr lang="en-US" altLang="en-US"/>
          </a:p>
        </p:txBody>
      </p:sp>
    </p:spTree>
    <p:extLst>
      <p:ext uri="{BB962C8B-B14F-4D97-AF65-F5344CB8AC3E}">
        <p14:creationId xmlns:p14="http://schemas.microsoft.com/office/powerpoint/2010/main" val="4179629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BE4E5EEF-3B66-48A9-95AF-03DDF37F4241}" type="slidenum">
              <a:rPr lang="en-US" altLang="en-US"/>
              <a:pPr/>
              <a:t>‹#›</a:t>
            </a:fld>
            <a:endParaRPr lang="en-US" altLang="en-US"/>
          </a:p>
        </p:txBody>
      </p:sp>
    </p:spTree>
    <p:extLst>
      <p:ext uri="{BB962C8B-B14F-4D97-AF65-F5344CB8AC3E}">
        <p14:creationId xmlns:p14="http://schemas.microsoft.com/office/powerpoint/2010/main" val="3871124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6B5C6035-F210-43BF-A6A2-BCDE407B2198}" type="slidenum">
              <a:rPr lang="en-US" altLang="en-US"/>
              <a:pPr/>
              <a:t>‹#›</a:t>
            </a:fld>
            <a:endParaRPr lang="en-US" altLang="en-US"/>
          </a:p>
        </p:txBody>
      </p:sp>
    </p:spTree>
    <p:extLst>
      <p:ext uri="{BB962C8B-B14F-4D97-AF65-F5344CB8AC3E}">
        <p14:creationId xmlns:p14="http://schemas.microsoft.com/office/powerpoint/2010/main" val="2114331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D3F3C697-7AF7-40C5-940C-B59AF75C6A87}" type="slidenum">
              <a:rPr lang="en-US" altLang="en-US"/>
              <a:pPr/>
              <a:t>‹#›</a:t>
            </a:fld>
            <a:endParaRPr lang="en-US" altLang="en-US"/>
          </a:p>
        </p:txBody>
      </p:sp>
    </p:spTree>
    <p:extLst>
      <p:ext uri="{BB962C8B-B14F-4D97-AF65-F5344CB8AC3E}">
        <p14:creationId xmlns:p14="http://schemas.microsoft.com/office/powerpoint/2010/main" val="3858921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18022D53-ACC1-4B53-A283-950F76B52A6B}" type="slidenum">
              <a:rPr lang="en-US" altLang="en-US"/>
              <a:pPr/>
              <a:t>‹#›</a:t>
            </a:fld>
            <a:endParaRPr lang="en-US" altLang="en-US"/>
          </a:p>
        </p:txBody>
      </p:sp>
    </p:spTree>
    <p:extLst>
      <p:ext uri="{BB962C8B-B14F-4D97-AF65-F5344CB8AC3E}">
        <p14:creationId xmlns:p14="http://schemas.microsoft.com/office/powerpoint/2010/main" val="138701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FC1F3D08-1455-48EF-A0B1-C59FC1D7E3DD}" type="slidenum">
              <a:rPr lang="en-US" altLang="en-US"/>
              <a:pPr/>
              <a:t>‹#›</a:t>
            </a:fld>
            <a:endParaRPr lang="en-US" altLang="en-US"/>
          </a:p>
        </p:txBody>
      </p:sp>
    </p:spTree>
    <p:extLst>
      <p:ext uri="{BB962C8B-B14F-4D97-AF65-F5344CB8AC3E}">
        <p14:creationId xmlns:p14="http://schemas.microsoft.com/office/powerpoint/2010/main" val="437006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13467E3F-9103-474C-B523-0A4EAE5D76A7}" type="slidenum">
              <a:rPr lang="en-US" altLang="en-US"/>
              <a:pPr/>
              <a:t>‹#›</a:t>
            </a:fld>
            <a:endParaRPr lang="en-US" altLang="en-US"/>
          </a:p>
        </p:txBody>
      </p:sp>
    </p:spTree>
    <p:extLst>
      <p:ext uri="{BB962C8B-B14F-4D97-AF65-F5344CB8AC3E}">
        <p14:creationId xmlns:p14="http://schemas.microsoft.com/office/powerpoint/2010/main" val="2479354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E00ACF70-7198-473F-9408-852992AB5DE4}" type="slidenum">
              <a:rPr lang="en-US" altLang="en-US"/>
              <a:pPr/>
              <a:t>‹#›</a:t>
            </a:fld>
            <a:endParaRPr lang="en-US" altLang="en-US"/>
          </a:p>
        </p:txBody>
      </p:sp>
    </p:spTree>
    <p:extLst>
      <p:ext uri="{BB962C8B-B14F-4D97-AF65-F5344CB8AC3E}">
        <p14:creationId xmlns:p14="http://schemas.microsoft.com/office/powerpoint/2010/main" val="948570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0F7F790A-A8BD-4818-9B5C-1DB68678A973}" type="slidenum">
              <a:rPr lang="en-US" altLang="en-US"/>
              <a:pPr/>
              <a:t>‹#›</a:t>
            </a:fld>
            <a:endParaRPr lang="en-US" altLang="en-US"/>
          </a:p>
        </p:txBody>
      </p:sp>
    </p:spTree>
    <p:extLst>
      <p:ext uri="{BB962C8B-B14F-4D97-AF65-F5344CB8AC3E}">
        <p14:creationId xmlns:p14="http://schemas.microsoft.com/office/powerpoint/2010/main" val="324450421"/>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EF8F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4845509-B0B8-4EAB-956C-0E77962C44E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Wa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Rectangle 3"/>
          <p:cNvSpPr>
            <a:spLocks noGrp="1" noChangeArrowheads="1"/>
          </p:cNvSpPr>
          <p:nvPr>
            <p:ph type="body" idx="1"/>
          </p:nvPr>
        </p:nvSpPr>
        <p:spPr>
          <a:xfrm>
            <a:off x="0" y="762000"/>
            <a:ext cx="9144000" cy="4525963"/>
          </a:xfrm>
        </p:spPr>
        <p:txBody>
          <a:bodyPr/>
          <a:lstStyle/>
          <a:p>
            <a:pPr algn="ctr" eaLnBrk="1" hangingPunct="1">
              <a:buFontTx/>
              <a:buNone/>
              <a:defRPr/>
            </a:pPr>
            <a:r>
              <a:rPr lang="en-US" altLang="en-US" sz="10600" b="1" dirty="0">
                <a:solidFill>
                  <a:srgbClr val="FF0000"/>
                </a:solidFill>
                <a:effectLst>
                  <a:outerShdw blurRad="38100" dist="38100" dir="2700000" algn="tl">
                    <a:srgbClr val="C0C0C0"/>
                  </a:outerShdw>
                </a:effectLst>
                <a:latin typeface="Akbar" pitchFamily="2" charset="0"/>
              </a:rPr>
              <a:t>Wave interactions with matter</a:t>
            </a:r>
          </a:p>
        </p:txBody>
      </p:sp>
    </p:spTree>
    <p:extLst>
      <p:ext uri="{BB962C8B-B14F-4D97-AF65-F5344CB8AC3E}">
        <p14:creationId xmlns:p14="http://schemas.microsoft.com/office/powerpoint/2010/main" val="3197738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125"/>
            <a:ext cx="7772400" cy="1143000"/>
          </a:xfrm>
        </p:spPr>
        <p:txBody>
          <a:bodyPr/>
          <a:lstStyle/>
          <a:p>
            <a:r>
              <a:rPr lang="en-US" sz="5400" b="1" dirty="0">
                <a:solidFill>
                  <a:srgbClr val="002060"/>
                </a:solidFill>
              </a:rPr>
              <a:t>REFLECTION</a:t>
            </a:r>
          </a:p>
        </p:txBody>
      </p:sp>
      <p:sp>
        <p:nvSpPr>
          <p:cNvPr id="3" name="Content Placeholder 2"/>
          <p:cNvSpPr>
            <a:spLocks noGrp="1"/>
          </p:cNvSpPr>
          <p:nvPr>
            <p:ph idx="1"/>
          </p:nvPr>
        </p:nvSpPr>
        <p:spPr>
          <a:xfrm>
            <a:off x="685800" y="995064"/>
            <a:ext cx="8001000" cy="2667000"/>
          </a:xfrm>
        </p:spPr>
        <p:txBody>
          <a:bodyPr/>
          <a:lstStyle/>
          <a:p>
            <a:pPr eaLnBrk="1" hangingPunct="1"/>
            <a:r>
              <a:rPr lang="en-US" altLang="en-US" sz="2800" b="1" dirty="0">
                <a:solidFill>
                  <a:srgbClr val="0070C0"/>
                </a:solidFill>
              </a:rPr>
              <a:t>Reflection</a:t>
            </a:r>
            <a:r>
              <a:rPr lang="en-US" altLang="en-US" sz="2800" dirty="0"/>
              <a:t> is where a wave </a:t>
            </a:r>
            <a:r>
              <a:rPr lang="en-US" altLang="en-US" sz="2800" b="1" dirty="0">
                <a:solidFill>
                  <a:srgbClr val="FF0000"/>
                </a:solidFill>
              </a:rPr>
              <a:t>strikes</a:t>
            </a:r>
            <a:r>
              <a:rPr lang="en-US" altLang="en-US" sz="2800" dirty="0"/>
              <a:t> an object and </a:t>
            </a:r>
            <a:r>
              <a:rPr lang="en-US" altLang="en-US" sz="2800" b="1" dirty="0">
                <a:solidFill>
                  <a:srgbClr val="FF0000"/>
                </a:solidFill>
              </a:rPr>
              <a:t>bounces</a:t>
            </a:r>
            <a:r>
              <a:rPr lang="en-US" altLang="en-US" sz="2800" dirty="0"/>
              <a:t> off.</a:t>
            </a:r>
          </a:p>
          <a:p>
            <a:pPr eaLnBrk="1" hangingPunct="1"/>
            <a:r>
              <a:rPr lang="en-US" altLang="en-US" sz="2800" dirty="0"/>
              <a:t>When a wave strikes a </a:t>
            </a:r>
            <a:r>
              <a:rPr lang="en-US" altLang="en-US" sz="2800" b="1" dirty="0">
                <a:solidFill>
                  <a:srgbClr val="FF0000"/>
                </a:solidFill>
              </a:rPr>
              <a:t>flat reflective </a:t>
            </a:r>
            <a:r>
              <a:rPr lang="en-US" altLang="en-US" sz="2800" dirty="0"/>
              <a:t>surface it will reflect back at the </a:t>
            </a:r>
            <a:r>
              <a:rPr lang="en-US" altLang="en-US" sz="2800" b="1" dirty="0">
                <a:solidFill>
                  <a:srgbClr val="FF0000"/>
                </a:solidFill>
              </a:rPr>
              <a:t>same angle </a:t>
            </a:r>
            <a:r>
              <a:rPr lang="en-US" altLang="en-US" sz="2800" dirty="0"/>
              <a:t>at which it struck the surface.  This is called the </a:t>
            </a:r>
            <a:r>
              <a:rPr lang="en-US" altLang="en-US" sz="2800" b="1" dirty="0">
                <a:solidFill>
                  <a:srgbClr val="FF0000"/>
                </a:solidFill>
              </a:rPr>
              <a:t>Law of Reflection</a:t>
            </a:r>
            <a:r>
              <a:rPr lang="en-US" altLang="en-US" sz="2800" dirty="0"/>
              <a:t>.</a:t>
            </a:r>
            <a:endParaRPr lang="en-US" sz="2800" dirty="0"/>
          </a:p>
        </p:txBody>
      </p:sp>
      <p:pic>
        <p:nvPicPr>
          <p:cNvPr id="4" name="Picture 4" descr="grasmere_water_refle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655137"/>
            <a:ext cx="3569219"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85799" y="3352800"/>
            <a:ext cx="4431781" cy="3908762"/>
          </a:xfrm>
          <a:prstGeom prst="rect">
            <a:avLst/>
          </a:prstGeom>
          <a:noFill/>
        </p:spPr>
        <p:txBody>
          <a:bodyPr wrap="square" rtlCol="0">
            <a:spAutoFit/>
          </a:bodyPr>
          <a:lstStyle/>
          <a:p>
            <a:pPr marL="457200" indent="-457200">
              <a:buFont typeface="Arial" panose="020B0604020202020204" pitchFamily="34" charset="0"/>
              <a:buChar char="•"/>
            </a:pPr>
            <a:r>
              <a:rPr lang="en-US" altLang="en-US" sz="2800" dirty="0">
                <a:latin typeface="+mn-lt"/>
              </a:rPr>
              <a:t>Reflection</a:t>
            </a:r>
            <a:r>
              <a:rPr lang="en-US" altLang="en-US" sz="2800" b="1" dirty="0">
                <a:solidFill>
                  <a:srgbClr val="FF0000"/>
                </a:solidFill>
                <a:latin typeface="+mn-lt"/>
              </a:rPr>
              <a:t> </a:t>
            </a:r>
            <a:r>
              <a:rPr lang="en-US" altLang="en-US" sz="2800" dirty="0">
                <a:latin typeface="+mn-lt"/>
              </a:rPr>
              <a:t>occurs when a wave </a:t>
            </a:r>
            <a:r>
              <a:rPr lang="en-US" altLang="en-US" sz="2800" b="1" dirty="0">
                <a:solidFill>
                  <a:srgbClr val="FF0000"/>
                </a:solidFill>
                <a:latin typeface="+mn-lt"/>
              </a:rPr>
              <a:t>hits </a:t>
            </a:r>
            <a:r>
              <a:rPr lang="en-US" altLang="en-US" sz="2800" dirty="0">
                <a:latin typeface="+mn-lt"/>
              </a:rPr>
              <a:t>another</a:t>
            </a:r>
            <a:r>
              <a:rPr lang="en-US" altLang="en-US" sz="2800" b="1" dirty="0">
                <a:solidFill>
                  <a:srgbClr val="FF0000"/>
                </a:solidFill>
                <a:latin typeface="+mn-lt"/>
              </a:rPr>
              <a:t> wave</a:t>
            </a:r>
            <a:r>
              <a:rPr lang="en-US" altLang="en-US" sz="2800" dirty="0">
                <a:latin typeface="+mn-lt"/>
              </a:rPr>
              <a:t> or </a:t>
            </a:r>
            <a:r>
              <a:rPr lang="en-US" altLang="en-US" sz="2800" b="1" dirty="0">
                <a:solidFill>
                  <a:srgbClr val="FF0000"/>
                </a:solidFill>
                <a:latin typeface="+mn-lt"/>
              </a:rPr>
              <a:t>object</a:t>
            </a:r>
            <a:r>
              <a:rPr lang="en-US" altLang="en-US" sz="2800" dirty="0">
                <a:latin typeface="+mn-lt"/>
              </a:rPr>
              <a:t> that it </a:t>
            </a:r>
            <a:r>
              <a:rPr lang="en-US" altLang="en-US" sz="2800" b="1" dirty="0">
                <a:solidFill>
                  <a:srgbClr val="FF0000"/>
                </a:solidFill>
                <a:latin typeface="+mn-lt"/>
              </a:rPr>
              <a:t>cannot pass through</a:t>
            </a:r>
            <a:r>
              <a:rPr lang="en-US" altLang="en-US" sz="2800" dirty="0">
                <a:latin typeface="+mn-lt"/>
              </a:rPr>
              <a:t> and bounces back.</a:t>
            </a:r>
          </a:p>
          <a:p>
            <a:pPr marL="457200" indent="-457200">
              <a:buFont typeface="Arial" panose="020B0604020202020204" pitchFamily="34" charset="0"/>
              <a:buChar char="•"/>
            </a:pPr>
            <a:r>
              <a:rPr lang="en-US" altLang="en-US" sz="2800" b="1" dirty="0">
                <a:solidFill>
                  <a:srgbClr val="FF0000"/>
                </a:solidFill>
                <a:latin typeface="+mn-lt"/>
              </a:rPr>
              <a:t>All types </a:t>
            </a:r>
            <a:r>
              <a:rPr lang="en-US" altLang="en-US" sz="2800" dirty="0">
                <a:latin typeface="+mn-lt"/>
              </a:rPr>
              <a:t>of waves can be reflected: light, sound, water.</a:t>
            </a:r>
          </a:p>
          <a:p>
            <a:endParaRPr lang="en-US" dirty="0"/>
          </a:p>
        </p:txBody>
      </p:sp>
    </p:spTree>
    <p:extLst>
      <p:ext uri="{BB962C8B-B14F-4D97-AF65-F5344CB8AC3E}">
        <p14:creationId xmlns:p14="http://schemas.microsoft.com/office/powerpoint/2010/main" val="67847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1143000"/>
          </a:xfrm>
        </p:spPr>
        <p:txBody>
          <a:bodyPr/>
          <a:lstStyle/>
          <a:p>
            <a:r>
              <a:rPr lang="en-US" sz="5400" b="1" dirty="0">
                <a:solidFill>
                  <a:srgbClr val="002060"/>
                </a:solidFill>
              </a:rPr>
              <a:t>LAW OF REFLECTION</a:t>
            </a:r>
          </a:p>
        </p:txBody>
      </p:sp>
      <p:sp>
        <p:nvSpPr>
          <p:cNvPr id="3" name="Content Placeholder 2"/>
          <p:cNvSpPr>
            <a:spLocks noGrp="1"/>
          </p:cNvSpPr>
          <p:nvPr>
            <p:ph idx="1"/>
          </p:nvPr>
        </p:nvSpPr>
        <p:spPr>
          <a:xfrm>
            <a:off x="685800" y="1752600"/>
            <a:ext cx="7772400" cy="1676400"/>
          </a:xfrm>
        </p:spPr>
        <p:txBody>
          <a:bodyPr/>
          <a:lstStyle/>
          <a:p>
            <a:r>
              <a:rPr lang="en-US" altLang="en-US" dirty="0">
                <a:solidFill>
                  <a:schemeClr val="tx2"/>
                </a:solidFill>
              </a:rPr>
              <a:t>The Law of Reflection states that the angle of </a:t>
            </a:r>
            <a:r>
              <a:rPr lang="en-US" altLang="en-US" b="1" dirty="0">
                <a:solidFill>
                  <a:srgbClr val="FF0000"/>
                </a:solidFill>
              </a:rPr>
              <a:t>incidence</a:t>
            </a:r>
            <a:r>
              <a:rPr lang="en-US" altLang="en-US" dirty="0">
                <a:solidFill>
                  <a:schemeClr val="tx2"/>
                </a:solidFill>
              </a:rPr>
              <a:t> is equal to the angle of </a:t>
            </a:r>
            <a:r>
              <a:rPr lang="en-US" altLang="en-US" b="1" dirty="0">
                <a:solidFill>
                  <a:srgbClr val="FF0000"/>
                </a:solidFill>
              </a:rPr>
              <a:t>reflection</a:t>
            </a:r>
            <a:r>
              <a:rPr lang="en-US" altLang="en-US" dirty="0">
                <a:solidFill>
                  <a:schemeClr val="tx2"/>
                </a:solidFill>
              </a:rPr>
              <a:t> on a </a:t>
            </a:r>
            <a:r>
              <a:rPr lang="en-US" altLang="en-US" b="1" dirty="0">
                <a:solidFill>
                  <a:srgbClr val="FF0000"/>
                </a:solidFill>
              </a:rPr>
              <a:t>flat</a:t>
            </a:r>
            <a:r>
              <a:rPr lang="en-US" altLang="en-US" dirty="0">
                <a:solidFill>
                  <a:schemeClr val="tx2"/>
                </a:solidFill>
              </a:rPr>
              <a:t> reflective surface.</a:t>
            </a:r>
          </a:p>
          <a:p>
            <a:endParaRPr lang="en-US" dirty="0"/>
          </a:p>
        </p:txBody>
      </p:sp>
      <p:pic>
        <p:nvPicPr>
          <p:cNvPr id="5" name="Picture 4"/>
          <p:cNvPicPr>
            <a:picLocks noChangeAspect="1"/>
          </p:cNvPicPr>
          <p:nvPr/>
        </p:nvPicPr>
        <p:blipFill>
          <a:blip r:embed="rId2"/>
          <a:stretch>
            <a:fillRect/>
          </a:stretch>
        </p:blipFill>
        <p:spPr>
          <a:xfrm>
            <a:off x="3429000" y="3581400"/>
            <a:ext cx="4355207" cy="2981325"/>
          </a:xfrm>
          <a:prstGeom prst="rect">
            <a:avLst/>
          </a:prstGeom>
        </p:spPr>
      </p:pic>
      <p:sp>
        <p:nvSpPr>
          <p:cNvPr id="4" name="TextBox 3">
            <a:extLst>
              <a:ext uri="{FF2B5EF4-FFF2-40B4-BE49-F238E27FC236}">
                <a16:creationId xmlns:a16="http://schemas.microsoft.com/office/drawing/2014/main" id="{4F24E360-0973-42BB-A593-C60DF4899EAE}"/>
              </a:ext>
            </a:extLst>
          </p:cNvPr>
          <p:cNvSpPr txBox="1"/>
          <p:nvPr/>
        </p:nvSpPr>
        <p:spPr>
          <a:xfrm>
            <a:off x="762000" y="4343400"/>
            <a:ext cx="2133600" cy="830997"/>
          </a:xfrm>
          <a:prstGeom prst="rect">
            <a:avLst/>
          </a:prstGeom>
          <a:noFill/>
        </p:spPr>
        <p:txBody>
          <a:bodyPr wrap="square" rtlCol="0">
            <a:spAutoFit/>
          </a:bodyPr>
          <a:lstStyle/>
          <a:p>
            <a:pPr algn="ctr"/>
            <a:r>
              <a:rPr lang="en-US" dirty="0"/>
              <a:t>Label your drawing.</a:t>
            </a:r>
          </a:p>
        </p:txBody>
      </p:sp>
    </p:spTree>
    <p:extLst>
      <p:ext uri="{BB962C8B-B14F-4D97-AF65-F5344CB8AC3E}">
        <p14:creationId xmlns:p14="http://schemas.microsoft.com/office/powerpoint/2010/main" val="292542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
            <a:ext cx="7772400" cy="1143000"/>
          </a:xfrm>
        </p:spPr>
        <p:txBody>
          <a:bodyPr/>
          <a:lstStyle/>
          <a:p>
            <a:r>
              <a:rPr lang="en-US" sz="5400" b="1" dirty="0">
                <a:solidFill>
                  <a:srgbClr val="002060"/>
                </a:solidFill>
              </a:rPr>
              <a:t>LAW OF REFLECTION</a:t>
            </a:r>
          </a:p>
        </p:txBody>
      </p:sp>
      <p:sp>
        <p:nvSpPr>
          <p:cNvPr id="3" name="Content Placeholder 2"/>
          <p:cNvSpPr>
            <a:spLocks noGrp="1"/>
          </p:cNvSpPr>
          <p:nvPr>
            <p:ph idx="1"/>
          </p:nvPr>
        </p:nvSpPr>
        <p:spPr>
          <a:xfrm>
            <a:off x="685800" y="1696886"/>
            <a:ext cx="7772400" cy="1600200"/>
          </a:xfrm>
        </p:spPr>
        <p:txBody>
          <a:bodyPr/>
          <a:lstStyle/>
          <a:p>
            <a:r>
              <a:rPr lang="en-US" dirty="0"/>
              <a:t>The angle of incidence equals the angel of reflection.</a:t>
            </a:r>
          </a:p>
        </p:txBody>
      </p:sp>
      <p:pic>
        <p:nvPicPr>
          <p:cNvPr id="4" name="Picture 7" descr="mainp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276600"/>
            <a:ext cx="4648200" cy="34893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5" descr="laser-security-be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289541"/>
            <a:ext cx="3581400" cy="3539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39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5400" b="1" dirty="0">
                <a:solidFill>
                  <a:srgbClr val="002060"/>
                </a:solidFill>
              </a:rPr>
              <a:t>REFRACTION</a:t>
            </a:r>
          </a:p>
        </p:txBody>
      </p:sp>
      <p:sp>
        <p:nvSpPr>
          <p:cNvPr id="3" name="Content Placeholder 2"/>
          <p:cNvSpPr>
            <a:spLocks noGrp="1"/>
          </p:cNvSpPr>
          <p:nvPr>
            <p:ph idx="1"/>
          </p:nvPr>
        </p:nvSpPr>
        <p:spPr>
          <a:xfrm>
            <a:off x="533400" y="2186049"/>
            <a:ext cx="5715000" cy="4114800"/>
          </a:xfrm>
        </p:spPr>
        <p:txBody>
          <a:bodyPr/>
          <a:lstStyle/>
          <a:p>
            <a:pPr eaLnBrk="1" hangingPunct="1"/>
            <a:r>
              <a:rPr lang="en-US" altLang="en-US" sz="2800" b="1" dirty="0">
                <a:solidFill>
                  <a:srgbClr val="0070C0"/>
                </a:solidFill>
              </a:rPr>
              <a:t>Refraction</a:t>
            </a:r>
            <a:r>
              <a:rPr lang="en-US" altLang="en-US" sz="2800" dirty="0"/>
              <a:t> is the </a:t>
            </a:r>
            <a:r>
              <a:rPr lang="en-US" altLang="en-US" sz="2800" b="1" dirty="0">
                <a:solidFill>
                  <a:srgbClr val="FF0000"/>
                </a:solidFill>
              </a:rPr>
              <a:t>bending</a:t>
            </a:r>
            <a:r>
              <a:rPr lang="en-US" altLang="en-US" sz="2800" dirty="0"/>
              <a:t> of a wave as it enters a </a:t>
            </a:r>
            <a:r>
              <a:rPr lang="en-US" altLang="en-US" sz="2800" b="1" dirty="0">
                <a:solidFill>
                  <a:srgbClr val="FF0000"/>
                </a:solidFill>
              </a:rPr>
              <a:t>different medium</a:t>
            </a:r>
            <a:r>
              <a:rPr lang="en-US" altLang="en-US" sz="2800" dirty="0"/>
              <a:t>, due to a </a:t>
            </a:r>
            <a:r>
              <a:rPr lang="en-US" altLang="en-US" sz="2800" b="1" dirty="0">
                <a:solidFill>
                  <a:srgbClr val="FF0000"/>
                </a:solidFill>
              </a:rPr>
              <a:t>change in speed</a:t>
            </a:r>
            <a:r>
              <a:rPr lang="en-US" altLang="en-US" sz="2800" dirty="0"/>
              <a:t>.</a:t>
            </a:r>
          </a:p>
          <a:p>
            <a:endParaRPr lang="en-US" dirty="0"/>
          </a:p>
        </p:txBody>
      </p:sp>
      <p:pic>
        <p:nvPicPr>
          <p:cNvPr id="4" name="Picture 4" descr="glass_of_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362200"/>
            <a:ext cx="25050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959950" y="4495800"/>
            <a:ext cx="4448175" cy="2295525"/>
          </a:xfrm>
          <a:prstGeom prst="rect">
            <a:avLst/>
          </a:prstGeom>
        </p:spPr>
      </p:pic>
      <p:sp>
        <p:nvSpPr>
          <p:cNvPr id="6" name="TextBox 5">
            <a:extLst>
              <a:ext uri="{FF2B5EF4-FFF2-40B4-BE49-F238E27FC236}">
                <a16:creationId xmlns:a16="http://schemas.microsoft.com/office/drawing/2014/main" id="{C4B11CD9-603C-4421-829C-946B0F76F489}"/>
              </a:ext>
            </a:extLst>
          </p:cNvPr>
          <p:cNvSpPr txBox="1"/>
          <p:nvPr/>
        </p:nvSpPr>
        <p:spPr>
          <a:xfrm>
            <a:off x="761999" y="1447800"/>
            <a:ext cx="8143875" cy="830997"/>
          </a:xfrm>
          <a:prstGeom prst="rect">
            <a:avLst/>
          </a:prstGeom>
          <a:noFill/>
        </p:spPr>
        <p:txBody>
          <a:bodyPr wrap="square" rtlCol="0">
            <a:spAutoFit/>
          </a:bodyPr>
          <a:lstStyle/>
          <a:p>
            <a:r>
              <a:rPr lang="en-US" altLang="en-US" dirty="0"/>
              <a:t>In addition to reflection, a wave can experience refraction.  </a:t>
            </a:r>
          </a:p>
          <a:p>
            <a:endParaRPr lang="en-US" dirty="0"/>
          </a:p>
        </p:txBody>
      </p:sp>
    </p:spTree>
    <p:extLst>
      <p:ext uri="{BB962C8B-B14F-4D97-AF65-F5344CB8AC3E}">
        <p14:creationId xmlns:p14="http://schemas.microsoft.com/office/powerpoint/2010/main" val="2131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a:solidFill>
                  <a:srgbClr val="002060"/>
                </a:solidFill>
              </a:rPr>
              <a:t>REFRACTION</a:t>
            </a:r>
            <a:endParaRPr lang="en-US" sz="5400" dirty="0"/>
          </a:p>
        </p:txBody>
      </p:sp>
      <p:sp>
        <p:nvSpPr>
          <p:cNvPr id="3" name="Content Placeholder 2"/>
          <p:cNvSpPr>
            <a:spLocks noGrp="1"/>
          </p:cNvSpPr>
          <p:nvPr>
            <p:ph idx="1"/>
          </p:nvPr>
        </p:nvSpPr>
        <p:spPr>
          <a:xfrm>
            <a:off x="685800" y="1506538"/>
            <a:ext cx="8305800" cy="4114800"/>
          </a:xfrm>
        </p:spPr>
        <p:txBody>
          <a:bodyPr/>
          <a:lstStyle/>
          <a:p>
            <a:r>
              <a:rPr lang="en-US" altLang="en-US" sz="2800" dirty="0"/>
              <a:t>Refraction occurs when a wave </a:t>
            </a:r>
            <a:r>
              <a:rPr lang="en-US" altLang="en-US" sz="2800" b="1" dirty="0">
                <a:solidFill>
                  <a:srgbClr val="FF0000"/>
                </a:solidFill>
              </a:rPr>
              <a:t>passes</a:t>
            </a:r>
            <a:r>
              <a:rPr lang="en-US" altLang="en-US" sz="2800" dirty="0"/>
              <a:t> from one medium to another at an angle and </a:t>
            </a:r>
            <a:r>
              <a:rPr lang="en-US" altLang="en-US" sz="2800" b="1" dirty="0">
                <a:solidFill>
                  <a:srgbClr val="FF0000"/>
                </a:solidFill>
              </a:rPr>
              <a:t>bends</a:t>
            </a:r>
            <a:r>
              <a:rPr lang="en-US" altLang="en-US" sz="2800" dirty="0"/>
              <a:t> (</a:t>
            </a:r>
            <a:r>
              <a:rPr lang="en-US" altLang="en-US" sz="2800" b="1" dirty="0">
                <a:solidFill>
                  <a:srgbClr val="FF0000"/>
                </a:solidFill>
              </a:rPr>
              <a:t>changes</a:t>
            </a:r>
            <a:r>
              <a:rPr lang="en-US" altLang="en-US" sz="2800" dirty="0"/>
              <a:t> </a:t>
            </a:r>
            <a:r>
              <a:rPr lang="en-US" altLang="en-US" sz="2800" b="1" dirty="0">
                <a:solidFill>
                  <a:srgbClr val="FF0000"/>
                </a:solidFill>
              </a:rPr>
              <a:t>direction</a:t>
            </a:r>
            <a:r>
              <a:rPr lang="en-US" altLang="en-US" sz="2800" dirty="0"/>
              <a:t>) due to a change in speed.</a:t>
            </a:r>
          </a:p>
          <a:p>
            <a:endParaRPr lang="en-US" dirty="0"/>
          </a:p>
        </p:txBody>
      </p:sp>
      <p:pic>
        <p:nvPicPr>
          <p:cNvPr id="4" name="Picture 5" descr="refract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3064823"/>
            <a:ext cx="4076700"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92727" y="3441865"/>
            <a:ext cx="3886200" cy="2246769"/>
          </a:xfrm>
          <a:prstGeom prst="rect">
            <a:avLst/>
          </a:prstGeom>
          <a:noFill/>
        </p:spPr>
        <p:txBody>
          <a:bodyPr wrap="square" rtlCol="0">
            <a:spAutoFit/>
          </a:bodyPr>
          <a:lstStyle/>
          <a:p>
            <a:pPr marL="342900" indent="-342900">
              <a:buFont typeface="Arial" panose="020B0604020202020204" pitchFamily="34" charset="0"/>
              <a:buChar char="•"/>
            </a:pPr>
            <a:r>
              <a:rPr lang="en-US" sz="2800" dirty="0"/>
              <a:t>The </a:t>
            </a:r>
            <a:r>
              <a:rPr lang="en-US" sz="2800" b="1" dirty="0">
                <a:solidFill>
                  <a:srgbClr val="FF0000"/>
                </a:solidFill>
              </a:rPr>
              <a:t>amount</a:t>
            </a:r>
            <a:r>
              <a:rPr lang="en-US" sz="2800" dirty="0"/>
              <a:t> of bending depends on</a:t>
            </a:r>
          </a:p>
          <a:p>
            <a:pPr marL="800100" lvl="1" indent="-342900">
              <a:buFont typeface="Arial" panose="020B0604020202020204" pitchFamily="34" charset="0"/>
              <a:buChar char="•"/>
            </a:pPr>
            <a:r>
              <a:rPr lang="en-US" sz="2800" dirty="0"/>
              <a:t>the </a:t>
            </a:r>
            <a:r>
              <a:rPr lang="en-US" sz="2800" b="1" dirty="0">
                <a:solidFill>
                  <a:srgbClr val="FF0000"/>
                </a:solidFill>
              </a:rPr>
              <a:t>material</a:t>
            </a:r>
            <a:r>
              <a:rPr lang="en-US" sz="2800" dirty="0"/>
              <a:t>, </a:t>
            </a:r>
          </a:p>
          <a:p>
            <a:pPr marL="800100" lvl="1" indent="-342900">
              <a:buFont typeface="Arial" panose="020B0604020202020204" pitchFamily="34" charset="0"/>
              <a:buChar char="•"/>
            </a:pPr>
            <a:r>
              <a:rPr lang="en-US" sz="2800" dirty="0"/>
              <a:t>the </a:t>
            </a:r>
            <a:r>
              <a:rPr lang="en-US" sz="2800" b="1" dirty="0">
                <a:solidFill>
                  <a:srgbClr val="FF0000"/>
                </a:solidFill>
              </a:rPr>
              <a:t>wavelength</a:t>
            </a:r>
            <a:r>
              <a:rPr lang="en-US" sz="2800" dirty="0"/>
              <a:t>, </a:t>
            </a:r>
          </a:p>
          <a:p>
            <a:pPr marL="800100" lvl="1" indent="-342900">
              <a:buFont typeface="Arial" panose="020B0604020202020204" pitchFamily="34" charset="0"/>
              <a:buChar char="•"/>
            </a:pPr>
            <a:r>
              <a:rPr lang="en-US" sz="2800" dirty="0"/>
              <a:t>the </a:t>
            </a:r>
            <a:r>
              <a:rPr lang="en-US" sz="2800" b="1" dirty="0">
                <a:solidFill>
                  <a:srgbClr val="FF0000"/>
                </a:solidFill>
              </a:rPr>
              <a:t>incident angle</a:t>
            </a:r>
            <a:r>
              <a:rPr lang="en-US" sz="2800" dirty="0"/>
              <a:t>.</a:t>
            </a:r>
          </a:p>
        </p:txBody>
      </p:sp>
    </p:spTree>
    <p:extLst>
      <p:ext uri="{BB962C8B-B14F-4D97-AF65-F5344CB8AC3E}">
        <p14:creationId xmlns:p14="http://schemas.microsoft.com/office/powerpoint/2010/main" val="8753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2060"/>
                </a:solidFill>
              </a:rPr>
              <a:t>REFRACTION</a:t>
            </a:r>
          </a:p>
        </p:txBody>
      </p:sp>
      <p:pic>
        <p:nvPicPr>
          <p:cNvPr id="4" name="Picture 3"/>
          <p:cNvPicPr>
            <a:picLocks noChangeAspect="1"/>
          </p:cNvPicPr>
          <p:nvPr/>
        </p:nvPicPr>
        <p:blipFill>
          <a:blip r:embed="rId2"/>
          <a:stretch>
            <a:fillRect/>
          </a:stretch>
        </p:blipFill>
        <p:spPr>
          <a:xfrm>
            <a:off x="3790950" y="2133600"/>
            <a:ext cx="4667250" cy="3686175"/>
          </a:xfrm>
          <a:prstGeom prst="rect">
            <a:avLst/>
          </a:prstGeom>
        </p:spPr>
      </p:pic>
      <p:sp>
        <p:nvSpPr>
          <p:cNvPr id="3" name="TextBox 2">
            <a:extLst>
              <a:ext uri="{FF2B5EF4-FFF2-40B4-BE49-F238E27FC236}">
                <a16:creationId xmlns:a16="http://schemas.microsoft.com/office/drawing/2014/main" id="{46D5C74E-3909-4ED6-A704-49BEAB3326B9}"/>
              </a:ext>
            </a:extLst>
          </p:cNvPr>
          <p:cNvSpPr txBox="1"/>
          <p:nvPr/>
        </p:nvSpPr>
        <p:spPr>
          <a:xfrm>
            <a:off x="685800" y="2667000"/>
            <a:ext cx="2667000" cy="954107"/>
          </a:xfrm>
          <a:prstGeom prst="rect">
            <a:avLst/>
          </a:prstGeom>
          <a:noFill/>
        </p:spPr>
        <p:txBody>
          <a:bodyPr wrap="square" rtlCol="0">
            <a:spAutoFit/>
          </a:bodyPr>
          <a:lstStyle/>
          <a:p>
            <a:pPr algn="ctr"/>
            <a:r>
              <a:rPr lang="en-US" sz="2800" b="1" dirty="0"/>
              <a:t>Label your drawing.</a:t>
            </a:r>
          </a:p>
        </p:txBody>
      </p:sp>
    </p:spTree>
    <p:extLst>
      <p:ext uri="{BB962C8B-B14F-4D97-AF65-F5344CB8AC3E}">
        <p14:creationId xmlns:p14="http://schemas.microsoft.com/office/powerpoint/2010/main" val="4129344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4191000" cy="1143000"/>
          </a:xfrm>
        </p:spPr>
        <p:txBody>
          <a:bodyPr/>
          <a:lstStyle/>
          <a:p>
            <a:r>
              <a:rPr lang="en-US" b="1" dirty="0">
                <a:solidFill>
                  <a:srgbClr val="002060"/>
                </a:solidFill>
              </a:rPr>
              <a:t>REFRACTION</a:t>
            </a:r>
          </a:p>
        </p:txBody>
      </p:sp>
      <p:sp>
        <p:nvSpPr>
          <p:cNvPr id="3" name="Content Placeholder 2"/>
          <p:cNvSpPr>
            <a:spLocks noGrp="1"/>
          </p:cNvSpPr>
          <p:nvPr>
            <p:ph idx="1"/>
          </p:nvPr>
        </p:nvSpPr>
        <p:spPr>
          <a:xfrm>
            <a:off x="381000" y="1752600"/>
            <a:ext cx="3505200" cy="4267200"/>
          </a:xfrm>
        </p:spPr>
        <p:txBody>
          <a:bodyPr/>
          <a:lstStyle/>
          <a:p>
            <a:pPr marL="0" indent="0">
              <a:buNone/>
            </a:pPr>
            <a:r>
              <a:rPr lang="en-US" dirty="0"/>
              <a:t>Light waves travel more slowly in water than in air.  This causes light waves to refract when they move from air to water or water to air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1950" y="916197"/>
            <a:ext cx="4895850"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1475" y="3810000"/>
            <a:ext cx="4886325"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698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
            <a:ext cx="7772400" cy="1143000"/>
          </a:xfrm>
        </p:spPr>
        <p:txBody>
          <a:bodyPr/>
          <a:lstStyle/>
          <a:p>
            <a:r>
              <a:rPr lang="en-US" sz="5400" b="1" dirty="0">
                <a:solidFill>
                  <a:srgbClr val="002060"/>
                </a:solidFill>
              </a:rPr>
              <a:t>REFRACTION</a:t>
            </a:r>
          </a:p>
        </p:txBody>
      </p:sp>
      <p:pic>
        <p:nvPicPr>
          <p:cNvPr id="4" name="Picture 9" descr="sci_dia_9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066800"/>
            <a:ext cx="385762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5703-004-594D0C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025" y="3886200"/>
            <a:ext cx="56673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66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1066800"/>
          </a:xfrm>
        </p:spPr>
        <p:txBody>
          <a:bodyPr/>
          <a:lstStyle/>
          <a:p>
            <a:pPr eaLnBrk="1" hangingPunct="1"/>
            <a:r>
              <a:rPr lang="en-US" sz="5400" b="1" dirty="0">
                <a:solidFill>
                  <a:srgbClr val="002060"/>
                </a:solidFill>
              </a:rPr>
              <a:t>REFRACTION</a:t>
            </a:r>
            <a:endParaRPr lang="en-US" altLang="en-US" sz="5400" dirty="0"/>
          </a:p>
        </p:txBody>
      </p:sp>
      <p:sp>
        <p:nvSpPr>
          <p:cNvPr id="53251" name="Rectangle 3"/>
          <p:cNvSpPr>
            <a:spLocks noGrp="1" noChangeArrowheads="1"/>
          </p:cNvSpPr>
          <p:nvPr>
            <p:ph type="body" idx="1"/>
          </p:nvPr>
        </p:nvSpPr>
        <p:spPr>
          <a:xfrm>
            <a:off x="152400" y="1231900"/>
            <a:ext cx="8839200" cy="1828800"/>
          </a:xfrm>
        </p:spPr>
        <p:txBody>
          <a:bodyPr/>
          <a:lstStyle/>
          <a:p>
            <a:pPr eaLnBrk="1" hangingPunct="1"/>
            <a:r>
              <a:rPr lang="en-US" altLang="en-US" dirty="0"/>
              <a:t>Because of light refraction, a person bow fishing would not aim directly at the fish.  Where should they aim?   </a:t>
            </a:r>
          </a:p>
        </p:txBody>
      </p:sp>
      <p:pic>
        <p:nvPicPr>
          <p:cNvPr id="53252" name="Picture 4" descr="refract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599" y="3262030"/>
            <a:ext cx="4876801" cy="345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6" descr="18-Bowfishing-ColBarb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3255263"/>
            <a:ext cx="3657601" cy="345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38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3253"/>
                                        </p:tgtEl>
                                        <p:attrNameLst>
                                          <p:attrName>style.visibility</p:attrName>
                                        </p:attrNameLst>
                                      </p:cBhvr>
                                      <p:to>
                                        <p:strVal val="visible"/>
                                      </p:to>
                                    </p:set>
                                    <p:animEffect transition="in" filter="barn(inVertical)">
                                      <p:cBhvr>
                                        <p:cTn id="7" dur="500"/>
                                        <p:tgtEl>
                                          <p:spTgt spid="53253"/>
                                        </p:tgtEl>
                                      </p:cBhvr>
                                    </p:animEffect>
                                  </p:childTnLst>
                                </p:cTn>
                              </p:par>
                              <p:par>
                                <p:cTn id="8" presetID="16" presetClass="entr" presetSubtype="21" fill="hold" nodeType="withEffect">
                                  <p:stCondLst>
                                    <p:cond delay="0"/>
                                  </p:stCondLst>
                                  <p:childTnLst>
                                    <p:set>
                                      <p:cBhvr>
                                        <p:cTn id="9" dur="1" fill="hold">
                                          <p:stCondLst>
                                            <p:cond delay="0"/>
                                          </p:stCondLst>
                                        </p:cTn>
                                        <p:tgtEl>
                                          <p:spTgt spid="53252"/>
                                        </p:tgtEl>
                                        <p:attrNameLst>
                                          <p:attrName>style.visibility</p:attrName>
                                        </p:attrNameLst>
                                      </p:cBhvr>
                                      <p:to>
                                        <p:strVal val="visible"/>
                                      </p:to>
                                    </p:set>
                                    <p:animEffect transition="in" filter="barn(inVertical)">
                                      <p:cBhvr>
                                        <p:cTn id="10" dur="500"/>
                                        <p:tgtEl>
                                          <p:spTgt spid="5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rot="10800000" flipV="1">
            <a:off x="533400" y="228600"/>
            <a:ext cx="8229600" cy="609600"/>
          </a:xfrm>
        </p:spPr>
        <p:txBody>
          <a:bodyPr/>
          <a:lstStyle/>
          <a:p>
            <a:pPr eaLnBrk="1" hangingPunct="1"/>
            <a:r>
              <a:rPr lang="en-US" altLang="en-US" sz="5400" b="1" dirty="0">
                <a:solidFill>
                  <a:srgbClr val="002060"/>
                </a:solidFill>
              </a:rPr>
              <a:t>REFRACTION</a:t>
            </a:r>
          </a:p>
        </p:txBody>
      </p:sp>
      <p:sp>
        <p:nvSpPr>
          <p:cNvPr id="76803" name="Rectangle 3"/>
          <p:cNvSpPr>
            <a:spLocks noGrp="1" noChangeArrowheads="1"/>
          </p:cNvSpPr>
          <p:nvPr>
            <p:ph type="body" idx="1"/>
          </p:nvPr>
        </p:nvSpPr>
        <p:spPr>
          <a:xfrm>
            <a:off x="460375" y="1295400"/>
            <a:ext cx="3502025" cy="5105400"/>
          </a:xfrm>
        </p:spPr>
        <p:txBody>
          <a:bodyPr/>
          <a:lstStyle/>
          <a:p>
            <a:pPr marL="0" indent="0" eaLnBrk="1" hangingPunct="1">
              <a:buNone/>
            </a:pPr>
            <a:r>
              <a:rPr lang="en-US" altLang="en-US" sz="2800" dirty="0"/>
              <a:t>The South American archer fish shoots a stream of water which knocks unsuspecting prey down into the water where they are eaten.  Would the fish in the picture need to aim higher or lower than where it perceives the bug to be?</a:t>
            </a:r>
          </a:p>
        </p:txBody>
      </p:sp>
      <p:pic>
        <p:nvPicPr>
          <p:cNvPr id="76804" name="Picture 6" descr="http://www.stephendalton.co.uk/images/017_%20archer_fis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1576" y="1225809"/>
            <a:ext cx="4142824" cy="5479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61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2060"/>
                </a:solidFill>
              </a:rPr>
              <a:t>REFRACTION</a:t>
            </a:r>
          </a:p>
        </p:txBody>
      </p:sp>
      <p:pic>
        <p:nvPicPr>
          <p:cNvPr id="4" name="Picture 5" descr="u14l1f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37511"/>
            <a:ext cx="6248400" cy="49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682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a:solidFill>
                  <a:srgbClr val="002060"/>
                </a:solidFill>
              </a:rPr>
              <a:t>DIFFRACTION</a:t>
            </a:r>
          </a:p>
        </p:txBody>
      </p:sp>
      <p:sp>
        <p:nvSpPr>
          <p:cNvPr id="3" name="Content Placeholder 2"/>
          <p:cNvSpPr>
            <a:spLocks noGrp="1"/>
          </p:cNvSpPr>
          <p:nvPr>
            <p:ph idx="1"/>
          </p:nvPr>
        </p:nvSpPr>
        <p:spPr>
          <a:xfrm>
            <a:off x="457200" y="1295400"/>
            <a:ext cx="8382000" cy="2209800"/>
          </a:xfrm>
        </p:spPr>
        <p:txBody>
          <a:bodyPr/>
          <a:lstStyle/>
          <a:p>
            <a:r>
              <a:rPr lang="en-US" altLang="en-US" sz="2800" b="1" dirty="0">
                <a:solidFill>
                  <a:srgbClr val="0070C0"/>
                </a:solidFill>
              </a:rPr>
              <a:t>Diffraction</a:t>
            </a:r>
            <a:r>
              <a:rPr lang="en-US" altLang="en-US" sz="2800" dirty="0"/>
              <a:t> is the </a:t>
            </a:r>
            <a:r>
              <a:rPr lang="en-US" altLang="en-US" sz="2800" b="1" dirty="0">
                <a:solidFill>
                  <a:srgbClr val="FF0000"/>
                </a:solidFill>
              </a:rPr>
              <a:t>bending</a:t>
            </a:r>
            <a:r>
              <a:rPr lang="en-US" altLang="en-US" sz="2800" dirty="0"/>
              <a:t> of a wave around a </a:t>
            </a:r>
            <a:r>
              <a:rPr lang="en-US" altLang="en-US" sz="2800" b="1" dirty="0">
                <a:solidFill>
                  <a:srgbClr val="FF0000"/>
                </a:solidFill>
              </a:rPr>
              <a:t>barrier</a:t>
            </a:r>
            <a:r>
              <a:rPr lang="en-US" altLang="en-US" sz="2800" dirty="0"/>
              <a:t>.</a:t>
            </a:r>
          </a:p>
          <a:p>
            <a:pPr eaLnBrk="1" hangingPunct="1">
              <a:spcBef>
                <a:spcPct val="50000"/>
              </a:spcBef>
            </a:pPr>
            <a:r>
              <a:rPr lang="en-US" altLang="en-US" sz="2800" dirty="0"/>
              <a:t>Diffraction is a wave phenomenon that is </a:t>
            </a:r>
            <a:r>
              <a:rPr lang="en-US" altLang="en-US" sz="2800" b="1" dirty="0">
                <a:solidFill>
                  <a:srgbClr val="FF0000"/>
                </a:solidFill>
              </a:rPr>
              <a:t>dependent</a:t>
            </a:r>
            <a:r>
              <a:rPr lang="en-US" altLang="en-US" sz="2800" dirty="0"/>
              <a:t> on </a:t>
            </a:r>
            <a:r>
              <a:rPr lang="en-US" altLang="en-US" sz="2800" b="1" dirty="0">
                <a:solidFill>
                  <a:srgbClr val="FF0000"/>
                </a:solidFill>
              </a:rPr>
              <a:t>wavelength</a:t>
            </a:r>
            <a:r>
              <a:rPr lang="en-US" altLang="en-US" sz="2800" dirty="0"/>
              <a:t>.</a:t>
            </a:r>
          </a:p>
          <a:p>
            <a:endParaRPr lang="en-US" dirty="0"/>
          </a:p>
        </p:txBody>
      </p:sp>
      <p:pic>
        <p:nvPicPr>
          <p:cNvPr id="4" name="Picture 4" descr="diff1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505200"/>
            <a:ext cx="4572000" cy="327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55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836" y="152400"/>
            <a:ext cx="7772400" cy="1143000"/>
          </a:xfrm>
        </p:spPr>
        <p:txBody>
          <a:bodyPr/>
          <a:lstStyle/>
          <a:p>
            <a:r>
              <a:rPr lang="en-US" sz="5400" b="1" dirty="0">
                <a:solidFill>
                  <a:srgbClr val="002060"/>
                </a:solidFill>
              </a:rPr>
              <a:t>DIFFRACTION</a:t>
            </a:r>
          </a:p>
        </p:txBody>
      </p:sp>
      <p:sp>
        <p:nvSpPr>
          <p:cNvPr id="3" name="Content Placeholder 2"/>
          <p:cNvSpPr>
            <a:spLocks noGrp="1"/>
          </p:cNvSpPr>
          <p:nvPr>
            <p:ph idx="1"/>
          </p:nvPr>
        </p:nvSpPr>
        <p:spPr>
          <a:xfrm>
            <a:off x="635325" y="1371600"/>
            <a:ext cx="7772400" cy="2362200"/>
          </a:xfrm>
        </p:spPr>
        <p:txBody>
          <a:bodyPr/>
          <a:lstStyle/>
          <a:p>
            <a:r>
              <a:rPr lang="en-US" altLang="en-US" sz="2800" dirty="0"/>
              <a:t>Diffraction occurs when a wave </a:t>
            </a:r>
            <a:r>
              <a:rPr lang="en-US" altLang="en-US" sz="2800" b="1" dirty="0">
                <a:solidFill>
                  <a:srgbClr val="FF0000"/>
                </a:solidFill>
              </a:rPr>
              <a:t>passes</a:t>
            </a:r>
            <a:r>
              <a:rPr lang="en-US" altLang="en-US" sz="2800" dirty="0"/>
              <a:t> through an </a:t>
            </a:r>
            <a:r>
              <a:rPr lang="en-US" altLang="en-US" sz="2800" b="1" dirty="0">
                <a:solidFill>
                  <a:srgbClr val="FF0000"/>
                </a:solidFill>
              </a:rPr>
              <a:t>opening</a:t>
            </a:r>
            <a:r>
              <a:rPr lang="en-US" altLang="en-US" sz="2800" dirty="0"/>
              <a:t> and </a:t>
            </a:r>
            <a:r>
              <a:rPr lang="en-US" altLang="en-US" sz="2800" b="1" dirty="0">
                <a:solidFill>
                  <a:srgbClr val="FF0000"/>
                </a:solidFill>
              </a:rPr>
              <a:t>spreads out</a:t>
            </a:r>
            <a:r>
              <a:rPr lang="en-US" altLang="en-US" sz="2800" dirty="0"/>
              <a:t>.</a:t>
            </a:r>
          </a:p>
          <a:p>
            <a:pPr eaLnBrk="1" hangingPunct="1">
              <a:spcBef>
                <a:spcPct val="50000"/>
              </a:spcBef>
            </a:pPr>
            <a:r>
              <a:rPr lang="en-US" altLang="en-US" sz="2800" dirty="0"/>
              <a:t>Light waves </a:t>
            </a:r>
            <a:r>
              <a:rPr lang="en-US" altLang="en-US" sz="2800" b="1" dirty="0">
                <a:solidFill>
                  <a:srgbClr val="FF0000"/>
                </a:solidFill>
              </a:rPr>
              <a:t>bend</a:t>
            </a:r>
            <a:r>
              <a:rPr lang="en-US" altLang="en-US" sz="2800" dirty="0"/>
              <a:t> as they pass through the edge of a </a:t>
            </a:r>
            <a:r>
              <a:rPr lang="en-US" altLang="en-US" sz="2800" b="1" dirty="0">
                <a:solidFill>
                  <a:srgbClr val="FF0000"/>
                </a:solidFill>
              </a:rPr>
              <a:t>narrow</a:t>
            </a:r>
            <a:r>
              <a:rPr lang="en-US" altLang="en-US" sz="2800" dirty="0"/>
              <a:t> aperture or </a:t>
            </a:r>
            <a:r>
              <a:rPr lang="en-US" altLang="en-US" sz="2800" b="1" dirty="0">
                <a:solidFill>
                  <a:srgbClr val="FF0000"/>
                </a:solidFill>
              </a:rPr>
              <a:t>slit</a:t>
            </a:r>
            <a:r>
              <a:rPr lang="en-US" altLang="en-US" sz="2800" dirty="0"/>
              <a:t>. </a:t>
            </a:r>
          </a:p>
          <a:p>
            <a:endParaRPr lang="en-US" dirty="0"/>
          </a:p>
        </p:txBody>
      </p:sp>
      <p:pic>
        <p:nvPicPr>
          <p:cNvPr id="4" name="Picture 11" descr="Diffraction-Water-Wa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3835651"/>
            <a:ext cx="4465841" cy="2252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diffraction%5B2%5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69118" y="3317082"/>
            <a:ext cx="335756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3FA58A3-7533-4498-8BF3-7059DD9112EF}"/>
              </a:ext>
            </a:extLst>
          </p:cNvPr>
          <p:cNvSpPr txBox="1"/>
          <p:nvPr/>
        </p:nvSpPr>
        <p:spPr>
          <a:xfrm>
            <a:off x="5267691" y="6174828"/>
            <a:ext cx="3124200" cy="461665"/>
          </a:xfrm>
          <a:prstGeom prst="rect">
            <a:avLst/>
          </a:prstGeom>
          <a:noFill/>
        </p:spPr>
        <p:txBody>
          <a:bodyPr wrap="square" rtlCol="0">
            <a:spAutoFit/>
          </a:bodyPr>
          <a:lstStyle/>
          <a:p>
            <a:r>
              <a:rPr lang="en-US" b="1" dirty="0"/>
              <a:t>Label your diagram.</a:t>
            </a:r>
          </a:p>
        </p:txBody>
      </p:sp>
    </p:spTree>
    <p:extLst>
      <p:ext uri="{BB962C8B-B14F-4D97-AF65-F5344CB8AC3E}">
        <p14:creationId xmlns:p14="http://schemas.microsoft.com/office/powerpoint/2010/main" val="327423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2060"/>
                </a:solidFill>
              </a:rPr>
              <a:t>DIFFRACTION</a:t>
            </a:r>
          </a:p>
        </p:txBody>
      </p:sp>
      <p:pic>
        <p:nvPicPr>
          <p:cNvPr id="4" name="Picture 3"/>
          <p:cNvPicPr>
            <a:picLocks noChangeAspect="1"/>
          </p:cNvPicPr>
          <p:nvPr/>
        </p:nvPicPr>
        <p:blipFill>
          <a:blip r:embed="rId2"/>
          <a:stretch>
            <a:fillRect/>
          </a:stretch>
        </p:blipFill>
        <p:spPr>
          <a:xfrm>
            <a:off x="1704394" y="2133600"/>
            <a:ext cx="5735211" cy="5112217"/>
          </a:xfrm>
          <a:prstGeom prst="rect">
            <a:avLst/>
          </a:prstGeom>
        </p:spPr>
      </p:pic>
    </p:spTree>
    <p:extLst>
      <p:ext uri="{BB962C8B-B14F-4D97-AF65-F5344CB8AC3E}">
        <p14:creationId xmlns:p14="http://schemas.microsoft.com/office/powerpoint/2010/main" val="853475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1625"/>
            <a:ext cx="7772400" cy="1143000"/>
          </a:xfrm>
        </p:spPr>
        <p:txBody>
          <a:bodyPr/>
          <a:lstStyle/>
          <a:p>
            <a:r>
              <a:rPr lang="en-US" sz="5400" b="1" dirty="0">
                <a:solidFill>
                  <a:srgbClr val="002060"/>
                </a:solidFill>
              </a:rPr>
              <a:t>INTERFERENCE</a:t>
            </a:r>
          </a:p>
        </p:txBody>
      </p:sp>
      <p:sp>
        <p:nvSpPr>
          <p:cNvPr id="3" name="Content Placeholder 2"/>
          <p:cNvSpPr>
            <a:spLocks noGrp="1"/>
          </p:cNvSpPr>
          <p:nvPr>
            <p:ph idx="1"/>
          </p:nvPr>
        </p:nvSpPr>
        <p:spPr>
          <a:xfrm>
            <a:off x="685800" y="1628303"/>
            <a:ext cx="7772400" cy="2514600"/>
          </a:xfrm>
        </p:spPr>
        <p:txBody>
          <a:bodyPr/>
          <a:lstStyle/>
          <a:p>
            <a:pPr eaLnBrk="1" hangingPunct="1"/>
            <a:r>
              <a:rPr lang="en-US" altLang="en-US" sz="2800" dirty="0"/>
              <a:t>Sometimes </a:t>
            </a:r>
            <a:r>
              <a:rPr lang="en-US" altLang="en-US" sz="2800" b="1" dirty="0">
                <a:solidFill>
                  <a:srgbClr val="FF0000"/>
                </a:solidFill>
              </a:rPr>
              <a:t>two or more </a:t>
            </a:r>
            <a:r>
              <a:rPr lang="en-US" altLang="en-US" sz="2800" dirty="0"/>
              <a:t>waves may meet each other and </a:t>
            </a:r>
            <a:r>
              <a:rPr lang="en-US" altLang="en-US" sz="2800" b="1" dirty="0">
                <a:solidFill>
                  <a:srgbClr val="FF0000"/>
                </a:solidFill>
              </a:rPr>
              <a:t>overlap</a:t>
            </a:r>
            <a:r>
              <a:rPr lang="en-US" altLang="en-US" sz="2800" dirty="0"/>
              <a:t> to form a new wave.  This is called </a:t>
            </a:r>
            <a:r>
              <a:rPr lang="en-US" altLang="en-US" sz="2800" b="1" dirty="0">
                <a:solidFill>
                  <a:srgbClr val="FF0000"/>
                </a:solidFill>
              </a:rPr>
              <a:t>INTERFERENCE. </a:t>
            </a:r>
            <a:endParaRPr lang="en-US" altLang="en-US" sz="2800" dirty="0"/>
          </a:p>
          <a:p>
            <a:pPr eaLnBrk="1" hangingPunct="1"/>
            <a:r>
              <a:rPr lang="en-US" altLang="en-US" sz="2800" dirty="0"/>
              <a:t>As these waves overlap, they can either </a:t>
            </a:r>
            <a:r>
              <a:rPr lang="en-US" altLang="en-US" sz="2800" b="1" dirty="0">
                <a:solidFill>
                  <a:srgbClr val="FF0000"/>
                </a:solidFill>
              </a:rPr>
              <a:t>multiply</a:t>
            </a:r>
            <a:r>
              <a:rPr lang="en-US" altLang="en-US" sz="2800" dirty="0"/>
              <a:t> and enhance each other, or </a:t>
            </a:r>
            <a:r>
              <a:rPr lang="en-US" altLang="en-US" sz="2800" b="1" dirty="0">
                <a:solidFill>
                  <a:srgbClr val="FF0000"/>
                </a:solidFill>
              </a:rPr>
              <a:t>cancel</a:t>
            </a:r>
            <a:r>
              <a:rPr lang="en-US" altLang="en-US" sz="2800" dirty="0"/>
              <a:t> each other out.  </a:t>
            </a:r>
          </a:p>
          <a:p>
            <a:endParaRPr lang="en-US" dirty="0"/>
          </a:p>
        </p:txBody>
      </p:sp>
      <p:pic>
        <p:nvPicPr>
          <p:cNvPr id="4" name="Picture 5" descr="waveanim"/>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2438400" y="4419600"/>
            <a:ext cx="40386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30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ou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341" y="228600"/>
            <a:ext cx="7772400" cy="1143000"/>
          </a:xfrm>
        </p:spPr>
        <p:txBody>
          <a:bodyPr/>
          <a:lstStyle/>
          <a:p>
            <a:r>
              <a:rPr lang="en-US" sz="5400" b="1" dirty="0">
                <a:solidFill>
                  <a:srgbClr val="002060"/>
                </a:solidFill>
              </a:rPr>
              <a:t>CONSTRUCTIVE</a:t>
            </a:r>
          </a:p>
        </p:txBody>
      </p:sp>
      <p:sp>
        <p:nvSpPr>
          <p:cNvPr id="3" name="Content Placeholder 2"/>
          <p:cNvSpPr>
            <a:spLocks noGrp="1"/>
          </p:cNvSpPr>
          <p:nvPr>
            <p:ph idx="1"/>
          </p:nvPr>
        </p:nvSpPr>
        <p:spPr>
          <a:xfrm>
            <a:off x="685800" y="1524000"/>
            <a:ext cx="7772400" cy="1676400"/>
          </a:xfrm>
        </p:spPr>
        <p:txBody>
          <a:bodyPr/>
          <a:lstStyle/>
          <a:p>
            <a:r>
              <a:rPr lang="en-US" altLang="en-US" b="1" dirty="0">
                <a:solidFill>
                  <a:srgbClr val="0070C0"/>
                </a:solidFill>
              </a:rPr>
              <a:t>Constructive Interference </a:t>
            </a:r>
            <a:r>
              <a:rPr lang="en-US" altLang="en-US" dirty="0"/>
              <a:t>occurs when two or more waves hit the </a:t>
            </a:r>
            <a:r>
              <a:rPr lang="en-US" altLang="en-US" b="1" dirty="0">
                <a:solidFill>
                  <a:srgbClr val="FF0000"/>
                </a:solidFill>
              </a:rPr>
              <a:t>same</a:t>
            </a:r>
            <a:r>
              <a:rPr lang="en-US" altLang="en-US" dirty="0"/>
              <a:t> point and </a:t>
            </a:r>
            <a:r>
              <a:rPr lang="en-US" altLang="en-US" b="1" dirty="0">
                <a:solidFill>
                  <a:srgbClr val="FF0000"/>
                </a:solidFill>
              </a:rPr>
              <a:t>combine</a:t>
            </a:r>
            <a:r>
              <a:rPr lang="en-US" altLang="en-US" dirty="0"/>
              <a:t> to produce a </a:t>
            </a:r>
            <a:r>
              <a:rPr lang="en-US" altLang="en-US" b="1" dirty="0">
                <a:solidFill>
                  <a:srgbClr val="FF0000"/>
                </a:solidFill>
              </a:rPr>
              <a:t>larger single </a:t>
            </a:r>
            <a:r>
              <a:rPr lang="en-US" altLang="en-US" dirty="0"/>
              <a:t>wave.</a:t>
            </a:r>
          </a:p>
          <a:p>
            <a:endParaRPr lang="en-US" dirty="0"/>
          </a:p>
        </p:txBody>
      </p:sp>
      <p:pic>
        <p:nvPicPr>
          <p:cNvPr id="4" name="Picture 4" descr="im61-constructive interfer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565071"/>
            <a:ext cx="6705600" cy="329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485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341" y="228600"/>
            <a:ext cx="7772400" cy="1143000"/>
          </a:xfrm>
        </p:spPr>
        <p:txBody>
          <a:bodyPr/>
          <a:lstStyle/>
          <a:p>
            <a:r>
              <a:rPr lang="en-US" sz="5400" b="1" dirty="0">
                <a:solidFill>
                  <a:srgbClr val="002060"/>
                </a:solidFill>
              </a:rPr>
              <a:t>CONSTRUCTIVE</a:t>
            </a:r>
          </a:p>
        </p:txBody>
      </p:sp>
      <p:sp>
        <p:nvSpPr>
          <p:cNvPr id="3" name="Content Placeholder 2"/>
          <p:cNvSpPr>
            <a:spLocks noGrp="1"/>
          </p:cNvSpPr>
          <p:nvPr>
            <p:ph idx="1"/>
          </p:nvPr>
        </p:nvSpPr>
        <p:spPr>
          <a:xfrm>
            <a:off x="685800" y="1524000"/>
            <a:ext cx="7848600" cy="1752600"/>
          </a:xfrm>
        </p:spPr>
        <p:txBody>
          <a:bodyPr/>
          <a:lstStyle/>
          <a:p>
            <a:r>
              <a:rPr lang="en-US" altLang="en-US" dirty="0"/>
              <a:t>Constructive Interference occurs when the </a:t>
            </a:r>
            <a:r>
              <a:rPr lang="en-US" altLang="en-US" b="1" dirty="0">
                <a:solidFill>
                  <a:srgbClr val="FF0000"/>
                </a:solidFill>
              </a:rPr>
              <a:t>crests and troughs </a:t>
            </a:r>
            <a:r>
              <a:rPr lang="en-US" altLang="en-US" dirty="0"/>
              <a:t>coincide and produce a larger </a:t>
            </a:r>
            <a:r>
              <a:rPr lang="en-US" altLang="en-US" b="1" dirty="0">
                <a:solidFill>
                  <a:srgbClr val="FF0000"/>
                </a:solidFill>
              </a:rPr>
              <a:t>amplitude</a:t>
            </a:r>
            <a:r>
              <a:rPr lang="en-US" altLang="en-US" dirty="0"/>
              <a:t> - greater overall combined </a:t>
            </a:r>
            <a:r>
              <a:rPr lang="en-US" altLang="en-US" b="1" dirty="0">
                <a:solidFill>
                  <a:srgbClr val="FF0000"/>
                </a:solidFill>
              </a:rPr>
              <a:t>energy</a:t>
            </a:r>
            <a:r>
              <a:rPr lang="en-US" altLang="en-US" dirty="0"/>
              <a:t>.</a:t>
            </a:r>
          </a:p>
          <a:p>
            <a:endParaRPr lang="en-US" altLang="en-US" dirty="0"/>
          </a:p>
          <a:p>
            <a:endParaRPr lang="en-US" dirty="0"/>
          </a:p>
        </p:txBody>
      </p:sp>
      <p:pic>
        <p:nvPicPr>
          <p:cNvPr id="5" name="Picture 4"/>
          <p:cNvPicPr>
            <a:picLocks noChangeAspect="1"/>
          </p:cNvPicPr>
          <p:nvPr/>
        </p:nvPicPr>
        <p:blipFill>
          <a:blip r:embed="rId2"/>
          <a:stretch>
            <a:fillRect/>
          </a:stretch>
        </p:blipFill>
        <p:spPr>
          <a:xfrm>
            <a:off x="2057400" y="3657600"/>
            <a:ext cx="5184775" cy="2847975"/>
          </a:xfrm>
          <a:prstGeom prst="rect">
            <a:avLst/>
          </a:prstGeom>
        </p:spPr>
      </p:pic>
    </p:spTree>
    <p:extLst>
      <p:ext uri="{BB962C8B-B14F-4D97-AF65-F5344CB8AC3E}">
        <p14:creationId xmlns:p14="http://schemas.microsoft.com/office/powerpoint/2010/main" val="3961761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uper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0"/>
            <a:ext cx="685800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p:cNvSpPr>
            <a:spLocks noGrp="1"/>
          </p:cNvSpPr>
          <p:nvPr>
            <p:ph type="title"/>
          </p:nvPr>
        </p:nvSpPr>
        <p:spPr>
          <a:xfrm>
            <a:off x="685800" y="21125"/>
            <a:ext cx="7772400" cy="1143000"/>
          </a:xfrm>
        </p:spPr>
        <p:txBody>
          <a:bodyPr/>
          <a:lstStyle/>
          <a:p>
            <a:r>
              <a:rPr lang="en-US" sz="5400" b="1" dirty="0">
                <a:solidFill>
                  <a:srgbClr val="002060"/>
                </a:solidFill>
              </a:rPr>
              <a:t>CONSTRUCTIVE</a:t>
            </a:r>
          </a:p>
        </p:txBody>
      </p:sp>
    </p:spTree>
    <p:extLst>
      <p:ext uri="{BB962C8B-B14F-4D97-AF65-F5344CB8AC3E}">
        <p14:creationId xmlns:p14="http://schemas.microsoft.com/office/powerpoint/2010/main" val="10815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60-interfer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04800"/>
            <a:ext cx="6477000" cy="633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4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9144000" cy="762000"/>
          </a:xfrm>
        </p:spPr>
        <p:txBody>
          <a:bodyPr/>
          <a:lstStyle/>
          <a:p>
            <a:r>
              <a:rPr lang="en-US" altLang="en-US" sz="4800" b="1" dirty="0">
                <a:solidFill>
                  <a:srgbClr val="002060"/>
                </a:solidFill>
              </a:rPr>
              <a:t>CONSTRUCTIVE</a:t>
            </a:r>
          </a:p>
        </p:txBody>
      </p:sp>
      <p:pic>
        <p:nvPicPr>
          <p:cNvPr id="19460" name="Picture 4" descr="a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16" y="11430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73729" y="152400"/>
            <a:ext cx="7772400" cy="1143000"/>
          </a:xfrm>
        </p:spPr>
        <p:txBody>
          <a:bodyPr/>
          <a:lstStyle/>
          <a:p>
            <a:pPr eaLnBrk="1" hangingPunct="1"/>
            <a:r>
              <a:rPr lang="en-US" altLang="en-US" sz="4800" b="1" dirty="0">
                <a:solidFill>
                  <a:srgbClr val="002060"/>
                </a:solidFill>
              </a:rPr>
              <a:t>CONSTRUCTIVE</a:t>
            </a:r>
          </a:p>
        </p:txBody>
      </p:sp>
      <p:sp>
        <p:nvSpPr>
          <p:cNvPr id="59395" name="Rectangle 3"/>
          <p:cNvSpPr>
            <a:spLocks noGrp="1" noChangeArrowheads="1"/>
          </p:cNvSpPr>
          <p:nvPr>
            <p:ph idx="1"/>
          </p:nvPr>
        </p:nvSpPr>
        <p:spPr>
          <a:xfrm>
            <a:off x="673729" y="1203325"/>
            <a:ext cx="7772400" cy="4114800"/>
          </a:xfrm>
        </p:spPr>
        <p:txBody>
          <a:bodyPr/>
          <a:lstStyle/>
          <a:p>
            <a:pPr eaLnBrk="1" hangingPunct="1"/>
            <a:r>
              <a:rPr lang="en-US" altLang="en-US" sz="2800" dirty="0"/>
              <a:t>Examples:  </a:t>
            </a:r>
          </a:p>
          <a:p>
            <a:pPr lvl="1" eaLnBrk="1" hangingPunct="1"/>
            <a:r>
              <a:rPr lang="en-US" altLang="en-US" dirty="0"/>
              <a:t>2 people on a trampoline at the same time.</a:t>
            </a:r>
          </a:p>
          <a:p>
            <a:pPr lvl="1" eaLnBrk="1" hangingPunct="1"/>
            <a:r>
              <a:rPr lang="en-US" altLang="en-US" dirty="0"/>
              <a:t>2 or more people singing together (in sync).</a:t>
            </a:r>
          </a:p>
        </p:txBody>
      </p:sp>
      <p:pic>
        <p:nvPicPr>
          <p:cNvPr id="59396" name="Picture 5" descr="trampolin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124200"/>
            <a:ext cx="4743450"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7" descr="Mormon_Choir_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175" y="2895600"/>
            <a:ext cx="44196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202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274638"/>
            <a:ext cx="8229600" cy="484187"/>
          </a:xfrm>
        </p:spPr>
        <p:txBody>
          <a:bodyPr/>
          <a:lstStyle/>
          <a:p>
            <a:pPr eaLnBrk="1" hangingPunct="1"/>
            <a:r>
              <a:rPr lang="en-US" altLang="en-US" sz="5400" b="1" dirty="0">
                <a:solidFill>
                  <a:srgbClr val="002060"/>
                </a:solidFill>
              </a:rPr>
              <a:t>CONSTRUCTIVE</a:t>
            </a:r>
          </a:p>
        </p:txBody>
      </p:sp>
      <p:sp>
        <p:nvSpPr>
          <p:cNvPr id="64515" name="Rectangle 3"/>
          <p:cNvSpPr>
            <a:spLocks noGrp="1" noChangeArrowheads="1"/>
          </p:cNvSpPr>
          <p:nvPr>
            <p:ph type="body" sz="half" idx="1"/>
          </p:nvPr>
        </p:nvSpPr>
        <p:spPr>
          <a:xfrm>
            <a:off x="342900" y="1181100"/>
            <a:ext cx="8305800" cy="2057400"/>
          </a:xfrm>
        </p:spPr>
        <p:txBody>
          <a:bodyPr/>
          <a:lstStyle/>
          <a:p>
            <a:pPr eaLnBrk="1" hangingPunct="1"/>
            <a:r>
              <a:rPr lang="en-US" altLang="en-US" dirty="0">
                <a:solidFill>
                  <a:schemeClr val="tx2"/>
                </a:solidFill>
              </a:rPr>
              <a:t>Many locations, such as auditoriums and modern stadiums, are specifically designed to produce constructive interference.</a:t>
            </a:r>
          </a:p>
        </p:txBody>
      </p:sp>
      <p:pic>
        <p:nvPicPr>
          <p:cNvPr id="64516" name="Picture 4" descr="2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463362"/>
            <a:ext cx="4343400" cy="282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5" descr="Paraboloidreflectors.jpg (11835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81400"/>
            <a:ext cx="4495800"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509085"/>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5400" b="1" dirty="0">
                <a:solidFill>
                  <a:srgbClr val="002060"/>
                </a:solidFill>
              </a:rPr>
              <a:t>DESTRUCTIVE</a:t>
            </a:r>
          </a:p>
        </p:txBody>
      </p:sp>
      <p:sp>
        <p:nvSpPr>
          <p:cNvPr id="3" name="Content Placeholder 2"/>
          <p:cNvSpPr>
            <a:spLocks noGrp="1"/>
          </p:cNvSpPr>
          <p:nvPr>
            <p:ph idx="1"/>
          </p:nvPr>
        </p:nvSpPr>
        <p:spPr>
          <a:xfrm>
            <a:off x="669956" y="1676400"/>
            <a:ext cx="7772400" cy="1981200"/>
          </a:xfrm>
        </p:spPr>
        <p:txBody>
          <a:bodyPr/>
          <a:lstStyle/>
          <a:p>
            <a:r>
              <a:rPr lang="en-US" altLang="en-US" b="1" dirty="0">
                <a:solidFill>
                  <a:srgbClr val="0070C0"/>
                </a:solidFill>
              </a:rPr>
              <a:t>Destructive Interference </a:t>
            </a:r>
            <a:r>
              <a:rPr lang="en-US" altLang="en-US" dirty="0"/>
              <a:t>occurs when two or more waves hit the </a:t>
            </a:r>
            <a:r>
              <a:rPr lang="en-US" altLang="en-US" b="1" dirty="0">
                <a:solidFill>
                  <a:srgbClr val="FF0000"/>
                </a:solidFill>
              </a:rPr>
              <a:t>same</a:t>
            </a:r>
            <a:r>
              <a:rPr lang="en-US" altLang="en-US" dirty="0"/>
              <a:t> point and </a:t>
            </a:r>
            <a:r>
              <a:rPr lang="en-US" altLang="en-US" b="1" dirty="0">
                <a:solidFill>
                  <a:srgbClr val="FF0000"/>
                </a:solidFill>
              </a:rPr>
              <a:t>combine</a:t>
            </a:r>
            <a:r>
              <a:rPr lang="en-US" altLang="en-US" dirty="0"/>
              <a:t> to produce a </a:t>
            </a:r>
            <a:r>
              <a:rPr lang="en-US" altLang="en-US" b="1" dirty="0">
                <a:solidFill>
                  <a:srgbClr val="FF0000"/>
                </a:solidFill>
              </a:rPr>
              <a:t>smaller single </a:t>
            </a:r>
            <a:r>
              <a:rPr lang="en-US" altLang="en-US" dirty="0"/>
              <a:t>wave.</a:t>
            </a:r>
          </a:p>
          <a:p>
            <a:endParaRPr lang="en-US" dirty="0"/>
          </a:p>
        </p:txBody>
      </p:sp>
      <p:pic>
        <p:nvPicPr>
          <p:cNvPr id="4" name="Picture 7" descr="u10l3c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962400"/>
            <a:ext cx="77724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367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a:solidFill>
                  <a:srgbClr val="002060"/>
                </a:solidFill>
              </a:rPr>
              <a:t>DESTRUCTIVE</a:t>
            </a:r>
          </a:p>
        </p:txBody>
      </p:sp>
      <p:sp>
        <p:nvSpPr>
          <p:cNvPr id="3" name="Content Placeholder 2"/>
          <p:cNvSpPr>
            <a:spLocks noGrp="1"/>
          </p:cNvSpPr>
          <p:nvPr>
            <p:ph idx="1"/>
          </p:nvPr>
        </p:nvSpPr>
        <p:spPr>
          <a:xfrm>
            <a:off x="715224" y="1321051"/>
            <a:ext cx="7772400" cy="1828800"/>
          </a:xfrm>
        </p:spPr>
        <p:txBody>
          <a:bodyPr/>
          <a:lstStyle/>
          <a:p>
            <a:r>
              <a:rPr lang="en-US" altLang="en-US" dirty="0"/>
              <a:t>Destructive interference occurs when the </a:t>
            </a:r>
            <a:r>
              <a:rPr lang="en-US" altLang="en-US" b="1" dirty="0">
                <a:solidFill>
                  <a:srgbClr val="FF0000"/>
                </a:solidFill>
              </a:rPr>
              <a:t>crests</a:t>
            </a:r>
            <a:r>
              <a:rPr lang="en-US" altLang="en-US" dirty="0"/>
              <a:t> of one wave coincide with the </a:t>
            </a:r>
            <a:r>
              <a:rPr lang="en-US" altLang="en-US" b="1" dirty="0">
                <a:solidFill>
                  <a:srgbClr val="FF0000"/>
                </a:solidFill>
              </a:rPr>
              <a:t>troughs</a:t>
            </a:r>
            <a:r>
              <a:rPr lang="en-US" altLang="en-US" dirty="0"/>
              <a:t> of another, creating a </a:t>
            </a:r>
            <a:r>
              <a:rPr lang="en-US" altLang="en-US" b="1" dirty="0">
                <a:solidFill>
                  <a:srgbClr val="FF0000"/>
                </a:solidFill>
              </a:rPr>
              <a:t>smaller amplitude.</a:t>
            </a:r>
          </a:p>
          <a:p>
            <a:endParaRPr lang="en-US" dirty="0"/>
          </a:p>
        </p:txBody>
      </p:sp>
      <p:pic>
        <p:nvPicPr>
          <p:cNvPr id="4" name="Picture 4" descr="im62-destructive interfer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429000"/>
            <a:ext cx="6477000" cy="329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067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ChangeArrowheads="1"/>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endParaRPr lang="en-US" altLang="en-US">
              <a:latin typeface="Arial" panose="020B0604020202020204" pitchFamily="34" charset="0"/>
            </a:endParaRPr>
          </a:p>
        </p:txBody>
      </p:sp>
      <p:pic>
        <p:nvPicPr>
          <p:cNvPr id="20485" name="Picture 5" descr="destructi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914400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59394" y="160997"/>
            <a:ext cx="7772400" cy="1143000"/>
          </a:xfrm>
        </p:spPr>
        <p:txBody>
          <a:bodyPr/>
          <a:lstStyle/>
          <a:p>
            <a:r>
              <a:rPr lang="en-US" sz="5400" b="1" dirty="0">
                <a:solidFill>
                  <a:srgbClr val="002060"/>
                </a:solidFill>
              </a:rPr>
              <a:t>DESTRUCTIVE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subtra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5800" y="249725"/>
            <a:ext cx="7772400" cy="1143000"/>
          </a:xfrm>
        </p:spPr>
        <p:txBody>
          <a:bodyPr/>
          <a:lstStyle/>
          <a:p>
            <a:r>
              <a:rPr lang="en-US" sz="5400" b="1" dirty="0">
                <a:solidFill>
                  <a:srgbClr val="002060"/>
                </a:solidFill>
              </a:rPr>
              <a:t>DESTRUCTIVE</a:t>
            </a:r>
            <a:endParaRPr lang="en-US" sz="5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a:solidFill>
                  <a:srgbClr val="002060"/>
                </a:solidFill>
              </a:rPr>
              <a:t>DESTRUCTIVE</a:t>
            </a:r>
          </a:p>
        </p:txBody>
      </p:sp>
      <p:sp>
        <p:nvSpPr>
          <p:cNvPr id="3" name="Content Placeholder 2"/>
          <p:cNvSpPr>
            <a:spLocks noGrp="1"/>
          </p:cNvSpPr>
          <p:nvPr>
            <p:ph idx="1"/>
          </p:nvPr>
        </p:nvSpPr>
        <p:spPr>
          <a:xfrm>
            <a:off x="669956" y="1295400"/>
            <a:ext cx="7772400" cy="1371600"/>
          </a:xfrm>
        </p:spPr>
        <p:txBody>
          <a:bodyPr/>
          <a:lstStyle/>
          <a:p>
            <a:pPr eaLnBrk="1" hangingPunct="1"/>
            <a:r>
              <a:rPr lang="en-US" altLang="en-US" sz="2800" dirty="0"/>
              <a:t>Examples:</a:t>
            </a:r>
          </a:p>
          <a:p>
            <a:pPr marL="914400" indent="-457200" eaLnBrk="1" hangingPunct="1">
              <a:buFontTx/>
              <a:buNone/>
            </a:pPr>
            <a:r>
              <a:rPr lang="en-US" altLang="en-US" sz="2800" dirty="0"/>
              <a:t>- 	excessive echoing in a stadium or arena,    </a:t>
            </a:r>
          </a:p>
          <a:p>
            <a:pPr marL="914400" indent="-457200" eaLnBrk="1" hangingPunct="1">
              <a:buFontTx/>
              <a:buNone/>
            </a:pPr>
            <a:r>
              <a:rPr lang="en-US" altLang="en-US" sz="2800" dirty="0"/>
              <a:t>      which distorts the P.A. system</a:t>
            </a:r>
          </a:p>
          <a:p>
            <a:pPr marL="914400" lvl="1" indent="-457200" eaLnBrk="1" hangingPunct="1">
              <a:buFontTx/>
              <a:buNone/>
            </a:pPr>
            <a:r>
              <a:rPr lang="en-US" altLang="en-US" dirty="0"/>
              <a:t>- 2 or more people singing together (out of </a:t>
            </a:r>
            <a:r>
              <a:rPr lang="en-US" altLang="en-US" sz="3000" dirty="0"/>
              <a:t>sync)</a:t>
            </a:r>
          </a:p>
          <a:p>
            <a:endParaRPr lang="en-US" dirty="0"/>
          </a:p>
        </p:txBody>
      </p:sp>
      <p:pic>
        <p:nvPicPr>
          <p:cNvPr id="4" name="Picture 4" descr="20hoksve_stadium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57600"/>
            <a:ext cx="392264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Joseph%20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657600"/>
            <a:ext cx="3527213" cy="2834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85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274638"/>
            <a:ext cx="8229600" cy="639762"/>
          </a:xfrm>
        </p:spPr>
        <p:txBody>
          <a:bodyPr/>
          <a:lstStyle/>
          <a:p>
            <a:pPr eaLnBrk="1" hangingPunct="1"/>
            <a:r>
              <a:rPr lang="en-US" sz="5400" b="1" dirty="0">
                <a:solidFill>
                  <a:srgbClr val="002060"/>
                </a:solidFill>
              </a:rPr>
              <a:t>DESTRUCTIVE</a:t>
            </a:r>
            <a:endParaRPr lang="en-US" altLang="en-US" sz="5400" dirty="0"/>
          </a:p>
        </p:txBody>
      </p:sp>
      <p:sp>
        <p:nvSpPr>
          <p:cNvPr id="63491" name="Rectangle 3"/>
          <p:cNvSpPr>
            <a:spLocks noGrp="1" noChangeArrowheads="1"/>
          </p:cNvSpPr>
          <p:nvPr>
            <p:ph type="body" idx="1"/>
          </p:nvPr>
        </p:nvSpPr>
        <p:spPr>
          <a:xfrm>
            <a:off x="304800" y="1447800"/>
            <a:ext cx="8610600" cy="2438400"/>
          </a:xfrm>
        </p:spPr>
        <p:txBody>
          <a:bodyPr/>
          <a:lstStyle/>
          <a:p>
            <a:pPr eaLnBrk="1" hangingPunct="1"/>
            <a:r>
              <a:rPr lang="en-US" altLang="en-US" sz="2800" dirty="0"/>
              <a:t>Singers doing the National Anthem will often wear earplugs because the strong echo coming back through the stadium can interrupt their timing of the song.</a:t>
            </a:r>
          </a:p>
        </p:txBody>
      </p:sp>
      <p:pic>
        <p:nvPicPr>
          <p:cNvPr id="63492" name="Picture 4" descr="kim%20chandler%20anthem%20si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352800"/>
            <a:ext cx="3810000" cy="344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658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2060"/>
                </a:solidFill>
              </a:rPr>
              <a:t>INTERFERENCE</a:t>
            </a:r>
          </a:p>
        </p:txBody>
      </p:sp>
      <p:pic>
        <p:nvPicPr>
          <p:cNvPr id="4" name="Picture 3"/>
          <p:cNvPicPr>
            <a:picLocks noChangeAspect="1"/>
          </p:cNvPicPr>
          <p:nvPr/>
        </p:nvPicPr>
        <p:blipFill>
          <a:blip r:embed="rId2"/>
          <a:stretch>
            <a:fillRect/>
          </a:stretch>
        </p:blipFill>
        <p:spPr>
          <a:xfrm>
            <a:off x="152400" y="2819400"/>
            <a:ext cx="8755913" cy="3111605"/>
          </a:xfrm>
          <a:prstGeom prst="rect">
            <a:avLst/>
          </a:prstGeom>
        </p:spPr>
      </p:pic>
      <p:sp>
        <p:nvSpPr>
          <p:cNvPr id="3" name="Rectangle 2">
            <a:extLst>
              <a:ext uri="{FF2B5EF4-FFF2-40B4-BE49-F238E27FC236}">
                <a16:creationId xmlns:a16="http://schemas.microsoft.com/office/drawing/2014/main" id="{EBE11FC9-B9A7-48BD-BB39-DB258387CC08}"/>
              </a:ext>
            </a:extLst>
          </p:cNvPr>
          <p:cNvSpPr/>
          <p:nvPr/>
        </p:nvSpPr>
        <p:spPr bwMode="auto">
          <a:xfrm>
            <a:off x="1371600" y="5334000"/>
            <a:ext cx="3429000" cy="457200"/>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 name="Rectangle 4">
            <a:extLst>
              <a:ext uri="{FF2B5EF4-FFF2-40B4-BE49-F238E27FC236}">
                <a16:creationId xmlns:a16="http://schemas.microsoft.com/office/drawing/2014/main" id="{9A15D1DC-E973-4D97-8256-F793802CB638}"/>
              </a:ext>
            </a:extLst>
          </p:cNvPr>
          <p:cNvSpPr/>
          <p:nvPr/>
        </p:nvSpPr>
        <p:spPr bwMode="auto">
          <a:xfrm>
            <a:off x="5212198" y="5367647"/>
            <a:ext cx="3429000" cy="457200"/>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98884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4638"/>
            <a:ext cx="8229600" cy="549198"/>
          </a:xfrm>
        </p:spPr>
        <p:txBody>
          <a:bodyPr/>
          <a:lstStyle/>
          <a:p>
            <a:pPr eaLnBrk="1" hangingPunct="1"/>
            <a:r>
              <a:rPr lang="en-US" altLang="en-US" sz="4800" b="1" dirty="0">
                <a:solidFill>
                  <a:srgbClr val="002060"/>
                </a:solidFill>
              </a:rPr>
              <a:t>OTHER EXAMPLES</a:t>
            </a:r>
          </a:p>
        </p:txBody>
      </p:sp>
      <p:sp>
        <p:nvSpPr>
          <p:cNvPr id="65539" name="Rectangle 3"/>
          <p:cNvSpPr>
            <a:spLocks noGrp="1" noChangeArrowheads="1"/>
          </p:cNvSpPr>
          <p:nvPr>
            <p:ph type="body" idx="1"/>
          </p:nvPr>
        </p:nvSpPr>
        <p:spPr>
          <a:xfrm>
            <a:off x="457200" y="1066800"/>
            <a:ext cx="8229600" cy="1828800"/>
          </a:xfrm>
        </p:spPr>
        <p:txBody>
          <a:bodyPr/>
          <a:lstStyle/>
          <a:p>
            <a:pPr eaLnBrk="1" hangingPunct="1"/>
            <a:r>
              <a:rPr lang="en-US" altLang="en-US" dirty="0"/>
              <a:t>Waves created through and along the crust of the earth by shifting or breaking tectonic plates are called </a:t>
            </a:r>
            <a:r>
              <a:rPr lang="en-US" altLang="en-US" b="1" dirty="0">
                <a:solidFill>
                  <a:srgbClr val="FF0000"/>
                </a:solidFill>
              </a:rPr>
              <a:t>seismic waves.</a:t>
            </a:r>
          </a:p>
          <a:p>
            <a:pPr eaLnBrk="1" hangingPunct="1">
              <a:buFontTx/>
              <a:buNone/>
            </a:pPr>
            <a:endParaRPr lang="en-US" altLang="en-US" dirty="0"/>
          </a:p>
        </p:txBody>
      </p:sp>
      <p:pic>
        <p:nvPicPr>
          <p:cNvPr id="65541" name="Picture 6" descr="obliqu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029815"/>
            <a:ext cx="6400800" cy="3730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1230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533400" y="533400"/>
            <a:ext cx="7620000" cy="152400"/>
          </a:xfrm>
        </p:spPr>
        <p:txBody>
          <a:bodyPr/>
          <a:lstStyle/>
          <a:p>
            <a:pPr eaLnBrk="1" hangingPunct="1"/>
            <a:r>
              <a:rPr lang="en-US" altLang="en-US" sz="5400" b="1" dirty="0">
                <a:solidFill>
                  <a:srgbClr val="002060"/>
                </a:solidFill>
              </a:rPr>
              <a:t>SEISMIC WAVES</a:t>
            </a:r>
          </a:p>
        </p:txBody>
      </p:sp>
      <p:sp>
        <p:nvSpPr>
          <p:cNvPr id="66563" name="Rectangle 3"/>
          <p:cNvSpPr>
            <a:spLocks noGrp="1" noChangeArrowheads="1"/>
          </p:cNvSpPr>
          <p:nvPr>
            <p:ph type="body" idx="1"/>
          </p:nvPr>
        </p:nvSpPr>
        <p:spPr>
          <a:xfrm>
            <a:off x="76200" y="1066800"/>
            <a:ext cx="6858000" cy="3962400"/>
          </a:xfrm>
        </p:spPr>
        <p:txBody>
          <a:bodyPr/>
          <a:lstStyle/>
          <a:p>
            <a:pPr eaLnBrk="1" hangingPunct="1"/>
            <a:r>
              <a:rPr lang="en-US" altLang="en-US" dirty="0"/>
              <a:t>These waves are comprised of both </a:t>
            </a:r>
            <a:r>
              <a:rPr lang="en-US" altLang="en-US" b="1" dirty="0">
                <a:solidFill>
                  <a:srgbClr val="FF0000"/>
                </a:solidFill>
              </a:rPr>
              <a:t>transverse</a:t>
            </a:r>
            <a:r>
              <a:rPr lang="en-US" altLang="en-US" dirty="0"/>
              <a:t> and </a:t>
            </a:r>
            <a:r>
              <a:rPr lang="en-US" altLang="en-US" b="1" dirty="0">
                <a:solidFill>
                  <a:srgbClr val="FF0000"/>
                </a:solidFill>
              </a:rPr>
              <a:t>compressional</a:t>
            </a:r>
            <a:r>
              <a:rPr lang="en-US" altLang="en-US" dirty="0"/>
              <a:t> waves, and can create very damaging earthquakes.</a:t>
            </a:r>
          </a:p>
        </p:txBody>
      </p:sp>
      <p:pic>
        <p:nvPicPr>
          <p:cNvPr id="66564" name="Picture 5" descr="quakestre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200070"/>
            <a:ext cx="3124200" cy="46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7" descr="nc128b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54946"/>
            <a:ext cx="4876800" cy="350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762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74638"/>
            <a:ext cx="8229600" cy="792162"/>
          </a:xfrm>
        </p:spPr>
        <p:txBody>
          <a:bodyPr/>
          <a:lstStyle/>
          <a:p>
            <a:pPr eaLnBrk="1" hangingPunct="1"/>
            <a:r>
              <a:rPr lang="en-US" altLang="en-US" sz="5400" b="1" dirty="0">
                <a:solidFill>
                  <a:srgbClr val="002060"/>
                </a:solidFill>
              </a:rPr>
              <a:t>SEISMIC WAVES</a:t>
            </a:r>
          </a:p>
        </p:txBody>
      </p:sp>
      <p:sp>
        <p:nvSpPr>
          <p:cNvPr id="67587" name="Rectangle 3"/>
          <p:cNvSpPr>
            <a:spLocks noGrp="1" noChangeArrowheads="1"/>
          </p:cNvSpPr>
          <p:nvPr>
            <p:ph type="body" idx="1"/>
          </p:nvPr>
        </p:nvSpPr>
        <p:spPr>
          <a:xfrm>
            <a:off x="155638" y="1828800"/>
            <a:ext cx="5181600" cy="4800600"/>
          </a:xfrm>
        </p:spPr>
        <p:txBody>
          <a:bodyPr/>
          <a:lstStyle/>
          <a:p>
            <a:pPr eaLnBrk="1" hangingPunct="1"/>
            <a:r>
              <a:rPr lang="en-US" altLang="en-US" dirty="0"/>
              <a:t>The San Andreas Fault line in California and the New Madrid Fault in SE Missouri are two locations where plates come together, and are therefore more likely to slide or break.</a:t>
            </a:r>
          </a:p>
        </p:txBody>
      </p:sp>
      <p:pic>
        <p:nvPicPr>
          <p:cNvPr id="67588" name="Picture 5" descr="S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0059" y="1818521"/>
            <a:ext cx="3214862"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026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54113" y="266700"/>
            <a:ext cx="7772400" cy="1143000"/>
          </a:xfrm>
        </p:spPr>
        <p:txBody>
          <a:bodyPr/>
          <a:lstStyle/>
          <a:p>
            <a:pPr eaLnBrk="1" hangingPunct="1"/>
            <a:r>
              <a:rPr lang="en-US" altLang="en-US" sz="6000" b="1" dirty="0">
                <a:solidFill>
                  <a:srgbClr val="002060"/>
                </a:solidFill>
              </a:rPr>
              <a:t>SEISMIC WAVES</a:t>
            </a:r>
          </a:p>
        </p:txBody>
      </p:sp>
      <p:sp>
        <p:nvSpPr>
          <p:cNvPr id="68611" name="Rectangle 3"/>
          <p:cNvSpPr>
            <a:spLocks noGrp="1" noChangeArrowheads="1"/>
          </p:cNvSpPr>
          <p:nvPr>
            <p:ph type="body" idx="1"/>
          </p:nvPr>
        </p:nvSpPr>
        <p:spPr/>
        <p:txBody>
          <a:bodyPr/>
          <a:lstStyle/>
          <a:p>
            <a:pPr eaLnBrk="1" hangingPunct="1"/>
            <a:endParaRPr lang="en-US" altLang="en-US"/>
          </a:p>
        </p:txBody>
      </p:sp>
      <p:pic>
        <p:nvPicPr>
          <p:cNvPr id="68612" name="Picture 5" descr="madr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145" y="1600200"/>
            <a:ext cx="7841055" cy="515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781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8"/>
            <a:ext cx="8229600" cy="792162"/>
          </a:xfrm>
        </p:spPr>
        <p:txBody>
          <a:bodyPr/>
          <a:lstStyle/>
          <a:p>
            <a:pPr eaLnBrk="1" hangingPunct="1"/>
            <a:r>
              <a:rPr lang="en-US" altLang="en-US" sz="4800" b="1" dirty="0">
                <a:solidFill>
                  <a:srgbClr val="002060"/>
                </a:solidFill>
              </a:rPr>
              <a:t>TSUNAMI WAVES</a:t>
            </a:r>
          </a:p>
        </p:txBody>
      </p:sp>
      <p:sp>
        <p:nvSpPr>
          <p:cNvPr id="69635" name="Rectangle 3"/>
          <p:cNvSpPr>
            <a:spLocks noGrp="1" noChangeArrowheads="1"/>
          </p:cNvSpPr>
          <p:nvPr>
            <p:ph type="body" idx="1"/>
          </p:nvPr>
        </p:nvSpPr>
        <p:spPr>
          <a:xfrm>
            <a:off x="457200" y="1371600"/>
            <a:ext cx="8229600" cy="1447800"/>
          </a:xfrm>
        </p:spPr>
        <p:txBody>
          <a:bodyPr/>
          <a:lstStyle/>
          <a:p>
            <a:pPr eaLnBrk="1" hangingPunct="1"/>
            <a:r>
              <a:rPr lang="en-US" altLang="en-US" dirty="0"/>
              <a:t>Underwater earthquakes can often produce </a:t>
            </a:r>
            <a:r>
              <a:rPr lang="en-US" altLang="en-US" b="1" dirty="0">
                <a:solidFill>
                  <a:srgbClr val="FF0000"/>
                </a:solidFill>
              </a:rPr>
              <a:t>tsunamis</a:t>
            </a:r>
            <a:r>
              <a:rPr lang="en-US" altLang="en-US" dirty="0"/>
              <a:t>, giant ocean waves.</a:t>
            </a:r>
          </a:p>
        </p:txBody>
      </p:sp>
      <p:pic>
        <p:nvPicPr>
          <p:cNvPr id="69636" name="Picture 7" descr="tsun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124200"/>
            <a:ext cx="464820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203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304800"/>
            <a:ext cx="7772400" cy="1143000"/>
          </a:xfrm>
        </p:spPr>
        <p:txBody>
          <a:bodyPr/>
          <a:lstStyle/>
          <a:p>
            <a:pPr eaLnBrk="1" hangingPunct="1"/>
            <a:r>
              <a:rPr lang="en-US" altLang="en-US" sz="5400" b="1" dirty="0">
                <a:solidFill>
                  <a:srgbClr val="002060"/>
                </a:solidFill>
              </a:rPr>
              <a:t>TSUNAMI WAVES</a:t>
            </a:r>
          </a:p>
        </p:txBody>
      </p:sp>
      <p:pic>
        <p:nvPicPr>
          <p:cNvPr id="70660" name="Picture 5" descr="tsu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81200"/>
            <a:ext cx="8686800" cy="436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566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077200" cy="1143000"/>
          </a:xfrm>
        </p:spPr>
        <p:txBody>
          <a:bodyPr/>
          <a:lstStyle/>
          <a:p>
            <a:r>
              <a:rPr lang="en-US" sz="4800" b="1" dirty="0">
                <a:solidFill>
                  <a:srgbClr val="002060"/>
                </a:solidFill>
              </a:rPr>
              <a:t>JAPANESE TSUNAMI, 2011</a:t>
            </a:r>
          </a:p>
        </p:txBody>
      </p:sp>
      <p:pic>
        <p:nvPicPr>
          <p:cNvPr id="4" name="Picture 3"/>
          <p:cNvPicPr>
            <a:picLocks noChangeAspect="1"/>
          </p:cNvPicPr>
          <p:nvPr/>
        </p:nvPicPr>
        <p:blipFill>
          <a:blip r:embed="rId2"/>
          <a:stretch>
            <a:fillRect/>
          </a:stretch>
        </p:blipFill>
        <p:spPr>
          <a:xfrm>
            <a:off x="1624012" y="2667000"/>
            <a:ext cx="5895975" cy="3895725"/>
          </a:xfrm>
          <a:prstGeom prst="rect">
            <a:avLst/>
          </a:prstGeom>
        </p:spPr>
      </p:pic>
    </p:spTree>
    <p:extLst>
      <p:ext uri="{BB962C8B-B14F-4D97-AF65-F5344CB8AC3E}">
        <p14:creationId xmlns:p14="http://schemas.microsoft.com/office/powerpoint/2010/main" val="1058441532"/>
      </p:ext>
    </p:extLst>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DDDDDD"/>
      </a:accent1>
      <a:accent2>
        <a:srgbClr val="3333CC"/>
      </a:accent2>
      <a:accent3>
        <a:srgbClr val="FFFFFF"/>
      </a:accent3>
      <a:accent4>
        <a:srgbClr val="000000"/>
      </a:accent4>
      <a:accent5>
        <a:srgbClr val="EBEBEB"/>
      </a:accent5>
      <a:accent6>
        <a:srgbClr val="2D2DB9"/>
      </a:accent6>
      <a:hlink>
        <a:srgbClr val="000099"/>
      </a:hlink>
      <a:folHlink>
        <a:srgbClr val="B2B2B2"/>
      </a:folHlink>
    </a:clrScheme>
    <a:fontScheme name="Blank Presentation.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2875</TotalTime>
  <Words>671</Words>
  <Application>Microsoft Office PowerPoint</Application>
  <PresentationFormat>On-screen Show (4:3)</PresentationFormat>
  <Paragraphs>79</Paragraphs>
  <Slides>37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Akbar</vt:lpstr>
      <vt:lpstr>Arial</vt:lpstr>
      <vt:lpstr>Times New Roman</vt:lpstr>
      <vt:lpstr>Blank Presentation</vt:lpstr>
      <vt:lpstr>PowerPoint Presentation</vt:lpstr>
      <vt:lpstr>REFLECTION</vt:lpstr>
      <vt:lpstr>LAW OF REFLECTION</vt:lpstr>
      <vt:lpstr>LAW OF REFLECTION</vt:lpstr>
      <vt:lpstr>REFRACTION</vt:lpstr>
      <vt:lpstr>REFRACTION</vt:lpstr>
      <vt:lpstr>REFRACTION</vt:lpstr>
      <vt:lpstr>REFRACTION</vt:lpstr>
      <vt:lpstr>REFRACTION</vt:lpstr>
      <vt:lpstr>REFRACTION</vt:lpstr>
      <vt:lpstr>REFRACTION</vt:lpstr>
      <vt:lpstr>REFRACTION</vt:lpstr>
      <vt:lpstr>DIFFRACTION</vt:lpstr>
      <vt:lpstr>DIFFRACTION</vt:lpstr>
      <vt:lpstr>DIFFRACTION</vt:lpstr>
      <vt:lpstr>INTERFERENCE</vt:lpstr>
      <vt:lpstr>CONSTRUCTIVE</vt:lpstr>
      <vt:lpstr>CONSTRUCTIVE</vt:lpstr>
      <vt:lpstr>CONSTRUCTIVE</vt:lpstr>
      <vt:lpstr>PowerPoint Presentation</vt:lpstr>
      <vt:lpstr>CONSTRUCTIVE</vt:lpstr>
      <vt:lpstr>CONSTRUCTIVE</vt:lpstr>
      <vt:lpstr>CONSTRUCTIVE</vt:lpstr>
      <vt:lpstr>DESTRUCTIVE</vt:lpstr>
      <vt:lpstr>DESTRUCTIVE</vt:lpstr>
      <vt:lpstr>DESTRUCTIVE</vt:lpstr>
      <vt:lpstr>DESTRUCTIVE</vt:lpstr>
      <vt:lpstr>DESTRUCTIVE</vt:lpstr>
      <vt:lpstr>DESTRUCTIVE</vt:lpstr>
      <vt:lpstr>INTERFERENCE</vt:lpstr>
      <vt:lpstr>OTHER EXAMPLES</vt:lpstr>
      <vt:lpstr>SEISMIC WAVES</vt:lpstr>
      <vt:lpstr>SEISMIC WAVES</vt:lpstr>
      <vt:lpstr>SEISMIC WAVES</vt:lpstr>
      <vt:lpstr>TSUNAMI WAVES</vt:lpstr>
      <vt:lpstr>TSUNAMI WAVES</vt:lpstr>
      <vt:lpstr>JAPANESE TSUNAMI, 2011</vt:lpstr>
    </vt:vector>
  </TitlesOfParts>
  <Company>4190-5426121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Waves</dc:title>
  <dc:creator>Jeff Robertson</dc:creator>
  <cp:lastModifiedBy>Nancy Brim</cp:lastModifiedBy>
  <cp:revision>178</cp:revision>
  <cp:lastPrinted>2004-03-11T20:28:39Z</cp:lastPrinted>
  <dcterms:created xsi:type="dcterms:W3CDTF">1999-10-08T02:59:54Z</dcterms:created>
  <dcterms:modified xsi:type="dcterms:W3CDTF">2018-02-24T19:40:35Z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2</vt:i4>
  </property>
  <property fmtid="{D5CDD505-2E9C-101B-9397-08002B2CF9AE}" pid="6" name="ScreenUsage">
    <vt:i4>2</vt:i4>
  </property>
  <property fmtid="{D5CDD505-2E9C-101B-9397-08002B2CF9AE}" pid="7" name="MailAddress">
    <vt:lpwstr>jeff.robertson@mail.atu.edu</vt:lpwstr>
  </property>
  <property fmtid="{D5CDD505-2E9C-101B-9397-08002B2CF9AE}" pid="8" name="HomePage">
    <vt:lpwstr>http://pls.atu.edu/physci/physics/people/robertson/courses</vt:lpwstr>
  </property>
  <property fmtid="{D5CDD505-2E9C-101B-9397-08002B2CF9AE}" pid="9" name="Other">
    <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C:\My Documents\Classes\PHSC1013\WEB</vt:lpwstr>
  </property>
</Properties>
</file>