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1"/>
  </p:notesMasterIdLst>
  <p:sldIdLst>
    <p:sldId id="349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410" r:id="rId10"/>
    <p:sldId id="358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  <p:sldId id="377" r:id="rId29"/>
    <p:sldId id="435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8BD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>
      <p:cViewPr varScale="1">
        <p:scale>
          <a:sx n="111" d="100"/>
          <a:sy n="111" d="100"/>
        </p:scale>
        <p:origin x="13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5C7EDD2-2BC2-4161-B5B3-3255FC92CF66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4CD3F5-5161-4541-9129-76405B2EBC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49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80EFBCF2-9750-40F9-A629-93177382CA28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FEC2C1-FB47-4CEB-BADA-6EEB1A90A8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59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C3F68C-4D27-4F50-90AC-124456E30813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5620-E95E-42DC-B103-2400A9DDF2B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015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1DACC23-50B1-45D3-9F38-7C6983F97AA7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2B268F71-1A3C-4E0A-A3C5-ADF51B2D7D9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683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00A3C2-22FB-4003-9C7E-9717AE9BCDCB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773F-1BCD-4CBE-BB63-D5B9EF8A93F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4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E64711-0CFC-4F3A-AE07-BFF4C5572929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6DEF-2964-48B9-A681-8D776A743BE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465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19C294-3872-43AF-91D0-89F771E86C22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718-CE61-4AA9-BD1C-D966A8379A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487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217FD1-8BE5-4F2E-ACED-0B9A84D993A0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FA9FD-A1D2-4C59-B078-4F9A0D711A0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843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FA97A-6A11-4AA5-B094-D99F31721BA0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FED2A8-B858-4DB9-B821-5B84005592B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610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5FB73EAC-A102-4FD2-8572-274AA2F37AC4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1D1DD3-91E6-404D-A584-7192FFBD154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7984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C9E52D-0507-4AB1-8ADB-5829A2407FEA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6444-E0A9-402B-9B97-03C0DD5B8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79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D4E1C-000E-4FD3-8C88-E135ED2C5774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7DE9-59BF-4088-B30C-D72D761DEE1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55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F6B68221-16FF-4B27-91C4-91C265B4272F}" type="datetimeFigureOut">
              <a:rPr lang="en-US" smtClean="0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9CE750D-0AD1-4E54-95F3-10C9E37A38B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079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951786"/>
            <a:ext cx="8534400" cy="1470025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altLang="en-US" sz="4400" b="1" dirty="0">
                <a:solidFill>
                  <a:schemeClr val="tx1"/>
                </a:solidFill>
                <a:latin typeface="Bahnschrift" panose="020B0502040204020203" pitchFamily="34" charset="0"/>
              </a:rPr>
              <a:t>ELECTROMAGNETIC WAVES AND LIGHT</a:t>
            </a:r>
            <a:br>
              <a:rPr lang="en-US" altLang="en-US" sz="4400" b="1" dirty="0">
                <a:solidFill>
                  <a:srgbClr val="ECCA22"/>
                </a:solidFill>
              </a:rPr>
            </a:br>
            <a:endParaRPr lang="en-US" altLang="en-US" sz="4400" b="1" dirty="0">
              <a:solidFill>
                <a:srgbClr val="ECCA22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0"/>
            <a:ext cx="4114800" cy="196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 descr="j01750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525" y="3218590"/>
            <a:ext cx="24384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89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1143000"/>
          </a:xfrm>
        </p:spPr>
        <p:txBody>
          <a:bodyPr/>
          <a:lstStyle/>
          <a:p>
            <a:pPr algn="ctr" eaLnBrk="1" hangingPunct="1"/>
            <a:r>
              <a:rPr lang="en-US" altLang="en-US" sz="4800" b="1" dirty="0"/>
              <a:t>ELECTROMAGNETIC WAVES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  <a:buNone/>
            </a:pPr>
            <a:r>
              <a:rPr lang="en-US" altLang="en-US" dirty="0"/>
              <a:t>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Electromagnetic Waves </a:t>
            </a:r>
            <a:r>
              <a:rPr lang="en-US" altLang="en-US" sz="2800" dirty="0"/>
              <a:t>travel through empty space or through matter and are produced by </a:t>
            </a:r>
            <a:r>
              <a:rPr lang="en-US" altLang="en-US" sz="2800" b="1" dirty="0">
                <a:solidFill>
                  <a:srgbClr val="FF0000"/>
                </a:solidFill>
              </a:rPr>
              <a:t>charged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</a:rPr>
              <a:t>particles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/>
              <a:t>that are in </a:t>
            </a:r>
            <a:r>
              <a:rPr lang="en-US" altLang="en-US" sz="2800" b="1" dirty="0">
                <a:solidFill>
                  <a:srgbClr val="FF0000"/>
                </a:solidFill>
              </a:rPr>
              <a:t>motion</a:t>
            </a:r>
            <a:r>
              <a:rPr lang="en-US" altLang="en-US" sz="2800" dirty="0"/>
              <a:t>.</a:t>
            </a:r>
            <a:endParaRPr lang="en-US" altLang="en-US" b="1" dirty="0"/>
          </a:p>
        </p:txBody>
      </p: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98825"/>
            <a:ext cx="5943600" cy="355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5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/>
              <a:t>ELECTROMAGNETIC WAVES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229600" cy="3962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US" altLang="en-US" dirty="0"/>
              <a:t>The</a:t>
            </a:r>
            <a:r>
              <a:rPr lang="en-US" altLang="en-US" sz="2800" dirty="0"/>
              <a:t>y are </a:t>
            </a:r>
            <a:r>
              <a:rPr lang="en-US" altLang="en-US" sz="2800" b="1" dirty="0">
                <a:solidFill>
                  <a:srgbClr val="FF0000"/>
                </a:solidFill>
              </a:rPr>
              <a:t>transverse</a:t>
            </a:r>
            <a:r>
              <a:rPr lang="en-US" altLang="en-US" sz="2800" b="1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and</a:t>
            </a:r>
            <a:r>
              <a:rPr lang="en-US" altLang="en-US" sz="2800" b="1" dirty="0">
                <a:solidFill>
                  <a:srgbClr val="FF0000"/>
                </a:solidFill>
              </a:rPr>
              <a:t> non-mechanical </a:t>
            </a:r>
            <a:r>
              <a:rPr lang="en-US" altLang="en-US" sz="2800" dirty="0"/>
              <a:t>waves.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/>
              <a:t>Electromagnetic waves are produced by charged particles, such as electrons, that </a:t>
            </a:r>
            <a:r>
              <a:rPr lang="en-US" altLang="en-US" sz="2800" b="1" dirty="0">
                <a:solidFill>
                  <a:srgbClr val="FF0000"/>
                </a:solidFill>
              </a:rPr>
              <a:t>move back and forth</a:t>
            </a:r>
            <a:r>
              <a:rPr lang="en-US" altLang="en-US" sz="2800" b="1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or vibrate.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/>
              <a:t>As a charged particle vibrates by moving up and down or back and forth, it produces changing </a:t>
            </a:r>
            <a:r>
              <a:rPr lang="en-US" altLang="en-US" sz="2800" b="1" dirty="0">
                <a:solidFill>
                  <a:srgbClr val="FF0000"/>
                </a:solidFill>
              </a:rPr>
              <a:t>electric</a:t>
            </a:r>
            <a:r>
              <a:rPr lang="en-US" altLang="en-US" sz="2800" dirty="0"/>
              <a:t> and </a:t>
            </a:r>
            <a:r>
              <a:rPr lang="en-US" altLang="en-US" sz="2800" b="1" dirty="0">
                <a:solidFill>
                  <a:srgbClr val="FF0000"/>
                </a:solidFill>
              </a:rPr>
              <a:t>magnetic</a:t>
            </a:r>
            <a:r>
              <a:rPr lang="en-US" altLang="en-US" sz="2800" dirty="0"/>
              <a:t> fields that move away from the vibrating charge in many directions.</a:t>
            </a:r>
            <a:r>
              <a:rPr lang="en-US" altLang="en-US" sz="2800" b="1" dirty="0"/>
              <a:t> 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5181600"/>
            <a:ext cx="461010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8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im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6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457200" y="5108575"/>
            <a:ext cx="7467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+mn-lt"/>
              </a:rPr>
              <a:t>These changing fields 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</a:rPr>
              <a:t>travel</a:t>
            </a:r>
            <a:r>
              <a:rPr lang="en-US" altLang="en-US" sz="28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altLang="en-US" sz="2800" dirty="0">
                <a:latin typeface="+mn-lt"/>
              </a:rPr>
              <a:t>in many directions.  </a:t>
            </a:r>
          </a:p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+mn-lt"/>
              </a:rPr>
              <a:t>They form an 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</a:rPr>
              <a:t>electromagnetic</a:t>
            </a:r>
            <a:r>
              <a:rPr lang="en-US" altLang="en-US" sz="28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altLang="en-US" sz="2800" dirty="0">
                <a:latin typeface="+mn-lt"/>
              </a:rPr>
              <a:t>wave</a:t>
            </a:r>
            <a:r>
              <a:rPr lang="en-US" altLang="en-US" sz="2800" b="1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907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28600"/>
            <a:ext cx="7680960" cy="1371600"/>
          </a:xfrm>
        </p:spPr>
        <p:txBody>
          <a:bodyPr/>
          <a:lstStyle/>
          <a:p>
            <a:pPr algn="ctr"/>
            <a:r>
              <a:rPr lang="en-US" sz="4800" b="1" dirty="0"/>
              <a:t>PARTICLE OR WAVE?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Light can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Behave as a </a:t>
            </a:r>
            <a:r>
              <a:rPr lang="en-US" sz="2800" b="1" dirty="0">
                <a:solidFill>
                  <a:srgbClr val="FF0000"/>
                </a:solidFill>
              </a:rPr>
              <a:t>particle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called a </a:t>
            </a:r>
            <a:r>
              <a:rPr lang="en-US" sz="2800" b="1" dirty="0">
                <a:solidFill>
                  <a:srgbClr val="FF0000"/>
                </a:solidFill>
              </a:rPr>
              <a:t>PHOTON</a:t>
            </a:r>
            <a:r>
              <a:rPr lang="en-US" sz="2800" dirty="0"/>
              <a:t> – whose energy depends on the frequency of light.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Behave as a </a:t>
            </a:r>
            <a:r>
              <a:rPr lang="en-US" sz="2800" b="1" dirty="0">
                <a:solidFill>
                  <a:srgbClr val="FF0000"/>
                </a:solidFill>
              </a:rPr>
              <a:t>wave</a:t>
            </a:r>
            <a:r>
              <a:rPr lang="en-US" sz="2800" dirty="0"/>
              <a:t> – whose energy depends on its frequency.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468812"/>
            <a:ext cx="473392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6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2964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chemeClr val="tx1"/>
                </a:solidFill>
              </a:rPr>
              <a:t>PROPERTIES OF EM WAVES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524000"/>
            <a:ext cx="88392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Electromagnetic waves have a </a:t>
            </a:r>
            <a:r>
              <a:rPr lang="en-US" altLang="en-US" sz="2800" b="1" dirty="0">
                <a:solidFill>
                  <a:srgbClr val="FF0000"/>
                </a:solidFill>
              </a:rPr>
              <a:t>wavelength</a:t>
            </a:r>
            <a:r>
              <a:rPr lang="en-US" altLang="en-US" sz="2800" dirty="0"/>
              <a:t> and a </a:t>
            </a:r>
            <a:r>
              <a:rPr lang="en-US" altLang="en-US" sz="2800" b="1" dirty="0">
                <a:solidFill>
                  <a:srgbClr val="FF0000"/>
                </a:solidFill>
              </a:rPr>
              <a:t>frequency</a:t>
            </a:r>
            <a:r>
              <a:rPr lang="en-US" altLang="en-US" sz="2800" dirty="0"/>
              <a:t>.</a:t>
            </a:r>
            <a:endParaRPr lang="en-US" altLang="en-US" sz="2800" u="sng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One complete </a:t>
            </a:r>
            <a:r>
              <a:rPr lang="en-US" altLang="en-US" sz="2800" b="1" dirty="0">
                <a:solidFill>
                  <a:srgbClr val="FF0000"/>
                </a:solidFill>
              </a:rPr>
              <a:t>vibration</a:t>
            </a:r>
            <a:r>
              <a:rPr lang="en-US" altLang="en-US" sz="2800" dirty="0"/>
              <a:t> of the charged particle up and down creates one wavelength.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The number of wavelengths that pass by a point in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second </a:t>
            </a:r>
            <a:r>
              <a:rPr lang="en-US" altLang="en-US" sz="2800" dirty="0"/>
              <a:t>is the </a:t>
            </a:r>
            <a:r>
              <a:rPr lang="en-US" altLang="en-US" sz="2800" b="1" u="sng" dirty="0"/>
              <a:t>frequency</a:t>
            </a:r>
            <a:r>
              <a:rPr lang="en-US" altLang="en-US" sz="2800" dirty="0"/>
              <a:t> of the electromagnetic wave and is measured in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hertz, Hz</a:t>
            </a:r>
            <a:r>
              <a:rPr lang="en-US" altLang="en-US" sz="28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648200"/>
            <a:ext cx="4114800" cy="186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3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900" b="1" dirty="0">
                <a:solidFill>
                  <a:schemeClr val="tx1"/>
                </a:solidFill>
              </a:rPr>
              <a:t>PROPERTIES OF EM WAVES</a:t>
            </a:r>
            <a:br>
              <a:rPr lang="en-US" altLang="en-US" sz="4000" b="1" dirty="0">
                <a:solidFill>
                  <a:srgbClr val="ECCA22"/>
                </a:solidFill>
              </a:rPr>
            </a:br>
            <a:endParaRPr lang="en-US" altLang="en-US" sz="4000" b="1" dirty="0">
              <a:solidFill>
                <a:srgbClr val="ECCA22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8991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/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3200" dirty="0"/>
              <a:t>The amount of </a:t>
            </a:r>
            <a:r>
              <a:rPr lang="en-US" altLang="en-US" sz="3200" b="1" dirty="0">
                <a:solidFill>
                  <a:srgbClr val="FF0000"/>
                </a:solidFill>
              </a:rPr>
              <a:t>energy</a:t>
            </a:r>
            <a:r>
              <a:rPr lang="en-US" altLang="en-US" sz="3200" dirty="0"/>
              <a:t> carried by an electromagnetic wave is determined by its </a:t>
            </a:r>
            <a:r>
              <a:rPr lang="en-US" altLang="en-US" sz="3200" b="1" dirty="0">
                <a:solidFill>
                  <a:srgbClr val="FF0000"/>
                </a:solidFill>
              </a:rPr>
              <a:t>frequency</a:t>
            </a:r>
            <a:r>
              <a:rPr lang="en-US" altLang="en-US" sz="3200" dirty="0"/>
              <a:t>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3200" dirty="0"/>
              <a:t>The </a:t>
            </a:r>
            <a:r>
              <a:rPr lang="en-US" altLang="en-US" sz="3200" b="1" dirty="0">
                <a:solidFill>
                  <a:srgbClr val="FF0000"/>
                </a:solidFill>
              </a:rPr>
              <a:t>higher</a:t>
            </a:r>
            <a:r>
              <a:rPr lang="en-US" altLang="en-US" sz="3200" dirty="0">
                <a:solidFill>
                  <a:srgbClr val="FFFF00"/>
                </a:solidFill>
              </a:rPr>
              <a:t> </a:t>
            </a:r>
            <a:r>
              <a:rPr lang="en-US" altLang="en-US" sz="3200" dirty="0"/>
              <a:t>the frequency, the more </a:t>
            </a:r>
            <a:r>
              <a:rPr lang="en-US" altLang="en-US" sz="3200" b="1" dirty="0">
                <a:solidFill>
                  <a:srgbClr val="FF0000"/>
                </a:solidFill>
              </a:rPr>
              <a:t>energy</a:t>
            </a:r>
            <a:r>
              <a:rPr lang="en-US" altLang="en-US" sz="3200" dirty="0"/>
              <a:t> the electromagnetic (EM) wave has.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886200"/>
            <a:ext cx="4111954" cy="275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8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914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chemeClr val="tx1"/>
                </a:solidFill>
              </a:rPr>
              <a:t>THE SPEED OF LIGHT</a:t>
            </a:r>
            <a:br>
              <a:rPr lang="en-US" altLang="en-US" sz="4000" b="1" dirty="0">
                <a:solidFill>
                  <a:schemeClr val="tx1"/>
                </a:solidFill>
              </a:rPr>
            </a:br>
            <a:endParaRPr lang="en-US" altLang="en-US" sz="4000" b="1" dirty="0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6868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Electromagnetic waves travel at the speed of light, </a:t>
            </a:r>
            <a:r>
              <a:rPr lang="en-US" altLang="en-US" sz="2800" b="1" dirty="0">
                <a:solidFill>
                  <a:srgbClr val="FF0000"/>
                </a:solidFill>
              </a:rPr>
              <a:t>300,000 km/s</a:t>
            </a:r>
            <a:r>
              <a:rPr lang="en-US" altLang="en-US" sz="2800" dirty="0"/>
              <a:t>, in the </a:t>
            </a:r>
            <a:r>
              <a:rPr lang="en-US" altLang="en-US" sz="2800" b="1" dirty="0">
                <a:solidFill>
                  <a:srgbClr val="FF0000"/>
                </a:solidFill>
              </a:rPr>
              <a:t>vacuum</a:t>
            </a:r>
            <a:r>
              <a:rPr lang="en-US" altLang="en-US" sz="2800" dirty="0"/>
              <a:t> of space.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Vacuum means “</a:t>
            </a:r>
            <a:r>
              <a:rPr lang="en-US" altLang="en-US" sz="2800" b="1" dirty="0">
                <a:solidFill>
                  <a:srgbClr val="FF0000"/>
                </a:solidFill>
              </a:rPr>
              <a:t>empty of matter</a:t>
            </a:r>
            <a:r>
              <a:rPr lang="en-US" altLang="en-US" sz="2800" dirty="0"/>
              <a:t>”.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Even though light travels incredibly fast, stars other than the Sun are so far away that it takes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en-US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800" dirty="0"/>
              <a:t>for the light they emit to reach Earth. 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91000"/>
            <a:ext cx="3276600" cy="24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5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9620" y="301925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800" b="1" dirty="0">
                <a:solidFill>
                  <a:schemeClr val="tx1"/>
                </a:solidFill>
              </a:rPr>
              <a:t>THE SPEED OF LIGHT</a:t>
            </a:r>
            <a:endParaRPr lang="en-US" altLang="en-US" sz="4800" b="1" dirty="0"/>
          </a:p>
        </p:txBody>
      </p:sp>
      <p:sp>
        <p:nvSpPr>
          <p:cNvPr id="778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305800" cy="1981200"/>
          </a:xfrm>
        </p:spPr>
        <p:txBody>
          <a:bodyPr/>
          <a:lstStyle/>
          <a:p>
            <a:r>
              <a:rPr lang="en-US" altLang="en-US" sz="2800" b="0" dirty="0"/>
              <a:t>Light travels almost a </a:t>
            </a:r>
            <a:r>
              <a:rPr lang="en-US" altLang="en-US" sz="2800" b="1" dirty="0">
                <a:solidFill>
                  <a:srgbClr val="FF0000"/>
                </a:solidFill>
              </a:rPr>
              <a:t>million</a:t>
            </a:r>
            <a:r>
              <a:rPr lang="en-US" altLang="en-US" sz="2800" b="0" dirty="0"/>
              <a:t> times faster than sound.</a:t>
            </a:r>
          </a:p>
          <a:p>
            <a:r>
              <a:rPr lang="en-US" altLang="en-US" sz="2800" dirty="0"/>
              <a:t>The speed of light is so important in physics that it is given its own symbol, a </a:t>
            </a:r>
            <a:r>
              <a:rPr lang="en-US" altLang="en-US" sz="2800" b="1" dirty="0">
                <a:solidFill>
                  <a:srgbClr val="FF0000"/>
                </a:solidFill>
              </a:rPr>
              <a:t>lower case </a:t>
            </a:r>
            <a:r>
              <a:rPr lang="en-US" altLang="en-US" sz="2800" b="1" i="1" dirty="0">
                <a:solidFill>
                  <a:srgbClr val="FF0000"/>
                </a:solidFill>
              </a:rPr>
              <a:t>c</a:t>
            </a:r>
            <a:r>
              <a:rPr lang="en-US" altLang="en-US" sz="2800" dirty="0"/>
              <a:t>.</a:t>
            </a:r>
          </a:p>
          <a:p>
            <a:endParaRPr lang="en-US" altLang="en-US" b="0" dirty="0"/>
          </a:p>
        </p:txBody>
      </p:sp>
      <p:pic>
        <p:nvPicPr>
          <p:cNvPr id="778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6700"/>
            <a:ext cx="9144000" cy="196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61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442" y="101600"/>
            <a:ext cx="91440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en-US" altLang="en-US" sz="4000" b="1" dirty="0">
                <a:solidFill>
                  <a:schemeClr val="tx1"/>
                </a:solidFill>
              </a:rPr>
            </a:br>
            <a:r>
              <a:rPr lang="en-US" altLang="en-US" sz="4800" b="1" dirty="0">
                <a:solidFill>
                  <a:schemeClr val="tx1"/>
                </a:solidFill>
              </a:rPr>
              <a:t>ELECTROMAGNETIC WAVES</a:t>
            </a:r>
            <a:br>
              <a:rPr lang="en-US" altLang="en-US" sz="4000" b="1" dirty="0">
                <a:solidFill>
                  <a:schemeClr val="tx1"/>
                </a:solidFill>
              </a:rPr>
            </a:br>
            <a:endParaRPr lang="en-US" altLang="en-US" sz="4000" b="1" dirty="0">
              <a:solidFill>
                <a:schemeClr val="tx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63040"/>
            <a:ext cx="7680960" cy="393192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800" dirty="0"/>
              <a:t>Electromagnetic waves have a series of different frequencies and wavelengths called the </a:t>
            </a:r>
            <a:r>
              <a:rPr lang="en-US" altLang="en-US" sz="2800" b="1" dirty="0">
                <a:solidFill>
                  <a:srgbClr val="FF0000"/>
                </a:solidFill>
              </a:rPr>
              <a:t>electromagnetic spectrum</a:t>
            </a:r>
            <a:r>
              <a:rPr lang="en-US" altLang="en-US" sz="2800" dirty="0"/>
              <a:t>.</a:t>
            </a:r>
          </a:p>
        </p:txBody>
      </p:sp>
      <p:pic>
        <p:nvPicPr>
          <p:cNvPr id="19460" name="Picture 4" descr="im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80772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82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42" y="101600"/>
            <a:ext cx="91440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en-US" altLang="en-US" sz="4000" b="1" dirty="0">
                <a:solidFill>
                  <a:schemeClr val="tx1"/>
                </a:solidFill>
              </a:rPr>
            </a:br>
            <a:r>
              <a:rPr lang="en-US" altLang="en-US" sz="4800" b="1" dirty="0">
                <a:solidFill>
                  <a:schemeClr val="tx1"/>
                </a:solidFill>
              </a:rPr>
              <a:t>ELECTROMAGNETIC WAVES</a:t>
            </a:r>
            <a:br>
              <a:rPr lang="en-US" altLang="en-US" sz="4000" b="1" dirty="0">
                <a:solidFill>
                  <a:schemeClr val="tx1"/>
                </a:solidFill>
              </a:rPr>
            </a:br>
            <a:endParaRPr lang="en-US" altLang="en-US" sz="4000" b="1" dirty="0">
              <a:solidFill>
                <a:schemeClr val="tx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For waves that travel with the same speed, wavelength </a:t>
            </a:r>
            <a:r>
              <a:rPr lang="en-US" altLang="en-US" sz="2800" b="1" dirty="0">
                <a:solidFill>
                  <a:srgbClr val="FF0000"/>
                </a:solidFill>
              </a:rPr>
              <a:t>increases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as frequency </a:t>
            </a:r>
            <a:r>
              <a:rPr lang="en-US" altLang="en-US" sz="2800" b="1" dirty="0">
                <a:solidFill>
                  <a:srgbClr val="FF0000"/>
                </a:solidFill>
              </a:rPr>
              <a:t>decreases</a:t>
            </a:r>
            <a:r>
              <a:rPr lang="en-US" altLang="en-US" sz="2800" dirty="0"/>
              <a:t>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We will look at radio, microwave, radar, infrared, visible, ultraviolet, x-rays, and gamma rays.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pic>
        <p:nvPicPr>
          <p:cNvPr id="4" name="Picture 4" descr="im15">
            <a:extLst>
              <a:ext uri="{FF2B5EF4-FFF2-40B4-BE49-F238E27FC236}">
                <a16:creationId xmlns:a16="http://schemas.microsoft.com/office/drawing/2014/main" id="{AC8EC6B0-B917-4FA6-A5DE-3F4BC43BF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242" y="4038600"/>
            <a:ext cx="6248400" cy="226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73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chemeClr val="tx1"/>
                </a:solidFill>
              </a:rPr>
              <a:t>RADIO WAVES</a:t>
            </a:r>
            <a:br>
              <a:rPr lang="en-US" altLang="en-US" sz="4000" b="1" dirty="0">
                <a:solidFill>
                  <a:srgbClr val="ECCA22"/>
                </a:solidFill>
              </a:rPr>
            </a:br>
            <a:endParaRPr lang="en-US" altLang="en-US" sz="4000" b="1" dirty="0">
              <a:solidFill>
                <a:srgbClr val="ECCA22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828800"/>
            <a:ext cx="8839200" cy="4678363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FF0000"/>
                </a:solidFill>
              </a:rPr>
              <a:t>lowest</a:t>
            </a:r>
            <a:r>
              <a:rPr lang="en-US" altLang="en-US" sz="2800" dirty="0"/>
              <a:t> frequency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FF0000"/>
                </a:solidFill>
              </a:rPr>
              <a:t>longest</a:t>
            </a:r>
            <a:r>
              <a:rPr lang="en-US" altLang="en-US" sz="2800" dirty="0"/>
              <a:t> wavelength (longer than 0.3 m)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FF0000"/>
                </a:solidFill>
              </a:rPr>
              <a:t>least</a:t>
            </a:r>
            <a:r>
              <a:rPr lang="en-US" altLang="en-US" sz="2800" dirty="0"/>
              <a:t> energy. 	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AM</a:t>
            </a:r>
            <a:r>
              <a:rPr lang="en-US" altLang="en-US" sz="2800" dirty="0"/>
              <a:t> and </a:t>
            </a:r>
            <a:r>
              <a:rPr lang="en-US" altLang="en-US" sz="2800" b="1" dirty="0">
                <a:solidFill>
                  <a:srgbClr val="FF0000"/>
                </a:solidFill>
              </a:rPr>
              <a:t>FM</a:t>
            </a:r>
            <a:r>
              <a:rPr lang="en-US" altLang="en-US" sz="2800" dirty="0"/>
              <a:t> radio signals and </a:t>
            </a:r>
            <a:r>
              <a:rPr lang="en-US" altLang="en-US" sz="2800" b="1" dirty="0">
                <a:solidFill>
                  <a:srgbClr val="FF0000"/>
                </a:solidFill>
              </a:rPr>
              <a:t>TV</a:t>
            </a:r>
            <a:r>
              <a:rPr lang="en-US" altLang="en-US" sz="2800" dirty="0"/>
              <a:t> signals are types of radio waves.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They can be sent with radio waves using a transmitting and receiving antenna.</a:t>
            </a:r>
          </a:p>
        </p:txBody>
      </p:sp>
      <p:pic>
        <p:nvPicPr>
          <p:cNvPr id="5" name="Picture 9" descr="j03439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43" y="5468445"/>
            <a:ext cx="2626684" cy="105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485" y="66234"/>
            <a:ext cx="2359555" cy="225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7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31520" y="304396"/>
            <a:ext cx="7680960" cy="1371600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solidFill>
                  <a:schemeClr val="tx1"/>
                </a:solidFill>
              </a:rPr>
              <a:t>RADIO WAVES</a:t>
            </a:r>
            <a:br>
              <a:rPr lang="en-US" altLang="en-US" sz="4000" b="1" dirty="0">
                <a:solidFill>
                  <a:srgbClr val="ECCA22"/>
                </a:solidFill>
              </a:rPr>
            </a:br>
            <a:endParaRPr lang="en-US" altLang="en-US" sz="4000" b="1" dirty="0">
              <a:solidFill>
                <a:srgbClr val="ECCA22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839200" cy="4906963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AM radio waves are “</a:t>
            </a:r>
            <a:r>
              <a:rPr lang="en-US" altLang="en-US" sz="2800" b="1" dirty="0">
                <a:solidFill>
                  <a:srgbClr val="FF0000"/>
                </a:solidFill>
              </a:rPr>
              <a:t>amplitude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modulated”.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FM radio waves are “</a:t>
            </a:r>
            <a:r>
              <a:rPr lang="en-US" altLang="en-US" sz="2800" b="1" dirty="0">
                <a:solidFill>
                  <a:srgbClr val="FF0000"/>
                </a:solidFill>
              </a:rPr>
              <a:t>frequency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modulated”.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743200"/>
            <a:ext cx="4501039" cy="381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4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altLang="en-US" sz="5400" b="1" dirty="0"/>
              <a:t>MICROWAVES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839200" cy="4830763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higher</a:t>
            </a:r>
            <a:r>
              <a:rPr lang="en-US" altLang="en-US" sz="2800" dirty="0"/>
              <a:t> frequency than radio waves.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shorter</a:t>
            </a:r>
            <a:r>
              <a:rPr lang="en-US" altLang="en-US" sz="2800" dirty="0"/>
              <a:t> wavelength than radio waves (between 0.3 m and 0.001m).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More</a:t>
            </a:r>
            <a:r>
              <a:rPr lang="en-US" altLang="en-US" sz="2800" dirty="0"/>
              <a:t> energy than radio waves.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they are used for some </a:t>
            </a:r>
            <a:r>
              <a:rPr lang="en-US" altLang="en-US" sz="2800" b="1" dirty="0">
                <a:solidFill>
                  <a:srgbClr val="FF0000"/>
                </a:solidFill>
              </a:rPr>
              <a:t>phone calls </a:t>
            </a:r>
            <a:r>
              <a:rPr lang="en-US" altLang="en-US" sz="2800" dirty="0"/>
              <a:t>and to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800" dirty="0"/>
              <a:t>food.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4267200"/>
            <a:ext cx="33528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04800"/>
            <a:ext cx="7680960" cy="1371600"/>
          </a:xfrm>
        </p:spPr>
        <p:txBody>
          <a:bodyPr/>
          <a:lstStyle/>
          <a:p>
            <a:pPr algn="ctr"/>
            <a:r>
              <a:rPr lang="en-US" sz="5400" b="1" dirty="0"/>
              <a:t>MICROWAVES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680960" cy="3931920"/>
          </a:xfrm>
        </p:spPr>
        <p:txBody>
          <a:bodyPr>
            <a:noAutofit/>
          </a:bodyPr>
          <a:lstStyle/>
          <a:p>
            <a:r>
              <a:rPr lang="en-US" sz="2800" dirty="0"/>
              <a:t>The idea of using microwave energy to cook food was </a:t>
            </a:r>
            <a:r>
              <a:rPr lang="en-US" sz="2800" b="1" dirty="0">
                <a:solidFill>
                  <a:srgbClr val="FF0000"/>
                </a:solidFill>
              </a:rPr>
              <a:t>accidentally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discovered by Percy Spencer of the Raytheon Company. </a:t>
            </a:r>
          </a:p>
          <a:p>
            <a:r>
              <a:rPr lang="en-US" sz="2800" dirty="0"/>
              <a:t>He found that radar waves had </a:t>
            </a:r>
            <a:r>
              <a:rPr lang="en-US" sz="2800" b="1" dirty="0">
                <a:solidFill>
                  <a:srgbClr val="FF0000"/>
                </a:solidFill>
              </a:rPr>
              <a:t>melted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 candy bar in his pocket. </a:t>
            </a:r>
          </a:p>
          <a:p>
            <a:r>
              <a:rPr lang="en-US" sz="2800" dirty="0"/>
              <a:t>Experiments showed that microwave heating could raise the internal temperature of many foods far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rapidly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than a conventional oven.</a:t>
            </a:r>
          </a:p>
        </p:txBody>
      </p:sp>
    </p:spTree>
    <p:extLst>
      <p:ext uri="{BB962C8B-B14F-4D97-AF65-F5344CB8AC3E}">
        <p14:creationId xmlns:p14="http://schemas.microsoft.com/office/powerpoint/2010/main" val="382980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/>
              <a:t>RADAR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066801"/>
            <a:ext cx="8839200" cy="23622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</a:rPr>
              <a:t>RA</a:t>
            </a:r>
            <a:r>
              <a:rPr lang="en-US" sz="2800" dirty="0" err="1"/>
              <a:t>dio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002060"/>
                </a:solidFill>
              </a:rPr>
              <a:t>D</a:t>
            </a:r>
            <a:r>
              <a:rPr lang="en-US" sz="2800" b="1" dirty="0">
                <a:solidFill>
                  <a:srgbClr val="FF0000"/>
                </a:solidFill>
              </a:rPr>
              <a:t>etection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002060"/>
                </a:solidFill>
              </a:rPr>
              <a:t>A</a:t>
            </a:r>
            <a:r>
              <a:rPr lang="en-US" sz="2800" dirty="0"/>
              <a:t>nd </a:t>
            </a:r>
            <a:r>
              <a:rPr lang="en-US" sz="2800" b="1" dirty="0">
                <a:solidFill>
                  <a:srgbClr val="002060"/>
                </a:solidFill>
              </a:rPr>
              <a:t>R</a:t>
            </a:r>
            <a:r>
              <a:rPr lang="en-US" sz="2800" dirty="0"/>
              <a:t>anging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Similar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to microwaves.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Uses electromagnetic waves to </a:t>
            </a:r>
            <a:r>
              <a:rPr lang="en-US" altLang="en-US" sz="2800" b="1" dirty="0">
                <a:solidFill>
                  <a:srgbClr val="FF0000"/>
                </a:solidFill>
              </a:rPr>
              <a:t>locate objects </a:t>
            </a:r>
            <a:r>
              <a:rPr lang="en-US" altLang="en-US" sz="2800" dirty="0"/>
              <a:t>by measuring the time it takes for the waves to reach the object, be </a:t>
            </a:r>
            <a:r>
              <a:rPr lang="en-US" altLang="en-US" sz="2800" b="1" dirty="0">
                <a:solidFill>
                  <a:srgbClr val="FF0000"/>
                </a:solidFill>
              </a:rPr>
              <a:t>reflected</a:t>
            </a:r>
            <a:r>
              <a:rPr lang="en-US" altLang="en-US" sz="2800" dirty="0"/>
              <a:t>, and return.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19513"/>
            <a:ext cx="4191000" cy="313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3638550"/>
            <a:ext cx="42862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61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34849" name="ShockwaveFlash1" r:id="rId2" imgW="1828800" imgH="1828800"/>
        </mc:Choice>
        <mc:Fallback>
          <p:control name="ShockwaveFlash1" r:id="rId2" imgW="1828800" imgH="182880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0" cy="6858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80008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31520" y="253379"/>
            <a:ext cx="7680960" cy="1371600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solidFill>
                  <a:schemeClr val="tx1"/>
                </a:solidFill>
              </a:rPr>
              <a:t>INFRARED, IR</a:t>
            </a:r>
            <a:br>
              <a:rPr lang="en-US" altLang="en-US" sz="4000" b="1" dirty="0">
                <a:solidFill>
                  <a:srgbClr val="ECCA22"/>
                </a:solidFill>
              </a:rPr>
            </a:br>
            <a:endParaRPr lang="en-US" altLang="en-US" sz="4000" b="1" dirty="0">
              <a:solidFill>
                <a:srgbClr val="ECCA22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7871"/>
            <a:ext cx="8686800" cy="2971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has a </a:t>
            </a:r>
            <a:r>
              <a:rPr lang="en-US" altLang="en-US" sz="2800" b="1" dirty="0">
                <a:solidFill>
                  <a:srgbClr val="FF0000"/>
                </a:solidFill>
              </a:rPr>
              <a:t>greater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frequency than microwaves.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has wavelengths between 0.001m and 0.000007m 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has more </a:t>
            </a:r>
            <a:r>
              <a:rPr lang="en-US" altLang="en-US" sz="2800" b="1" dirty="0">
                <a:solidFill>
                  <a:srgbClr val="FF0000"/>
                </a:solidFill>
              </a:rPr>
              <a:t>energy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than microwaves.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feels </a:t>
            </a:r>
            <a:r>
              <a:rPr lang="en-US" altLang="en-US" sz="2800" b="1" dirty="0">
                <a:solidFill>
                  <a:srgbClr val="FF0000"/>
                </a:solidFill>
              </a:rPr>
              <a:t>warm or hot</a:t>
            </a:r>
            <a:r>
              <a:rPr lang="en-US" altLang="en-US" sz="2800" dirty="0"/>
              <a:t>; basically this is </a:t>
            </a:r>
            <a:r>
              <a:rPr lang="en-US" altLang="en-US" sz="2800" b="1" dirty="0">
                <a:solidFill>
                  <a:srgbClr val="FF0000"/>
                </a:solidFill>
              </a:rPr>
              <a:t>thermal energy</a:t>
            </a:r>
            <a:r>
              <a:rPr lang="en-US" altLang="en-US" sz="2800" b="1" dirty="0">
                <a:solidFill>
                  <a:srgbClr val="FFFF00"/>
                </a:solidFill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474" y="4078287"/>
            <a:ext cx="3486150" cy="2114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6498" y="3962400"/>
            <a:ext cx="4800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>
              <a:buClr>
                <a:srgbClr val="FFC000"/>
              </a:buClr>
              <a:buSzPct val="75000"/>
              <a:buFont typeface="Wingdings" panose="05000000000000000000" pitchFamily="2" charset="2"/>
              <a:buChar char="Ø"/>
            </a:pPr>
            <a:r>
              <a:rPr lang="en-US" altLang="en-US" sz="2800" dirty="0"/>
              <a:t>Infrared detectors sense objects that are </a:t>
            </a:r>
            <a:r>
              <a:rPr lang="en-US" altLang="en-US" sz="2800" b="1" dirty="0">
                <a:solidFill>
                  <a:srgbClr val="FF0000"/>
                </a:solidFill>
              </a:rPr>
              <a:t>warmer or colder</a:t>
            </a:r>
            <a:r>
              <a:rPr lang="en-US" altLang="en-US" sz="2800" dirty="0"/>
              <a:t> than their environment; TV and VCR remotes also use IR waves.</a:t>
            </a:r>
          </a:p>
        </p:txBody>
      </p:sp>
    </p:spTree>
    <p:extLst>
      <p:ext uri="{BB962C8B-B14F-4D97-AF65-F5344CB8AC3E}">
        <p14:creationId xmlns:p14="http://schemas.microsoft.com/office/powerpoint/2010/main" val="317910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19225"/>
            <a:ext cx="2438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594" y="3857625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51672" y="1614607"/>
            <a:ext cx="5867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>
                <a:latin typeface="+mn-lt"/>
              </a:rPr>
              <a:t>Some animals, such as piranhas and rattlesnakes, can 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</a:rPr>
              <a:t>detect</a:t>
            </a:r>
            <a:r>
              <a:rPr lang="en-US" altLang="en-US" sz="2800" dirty="0">
                <a:latin typeface="+mn-lt"/>
              </a:rPr>
              <a:t> infrared waves, which helps them find prey.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27F0F1-3588-4F64-A704-EC7C84006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922" y="3276600"/>
            <a:ext cx="2724150" cy="2009775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DB630D27-D905-4B17-8D02-D370A8BDE97C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9pPr>
          </a:lstStyle>
          <a:p>
            <a:r>
              <a:rPr lang="en-US" altLang="en-US" sz="4800" kern="0">
                <a:solidFill>
                  <a:schemeClr val="tx1"/>
                </a:solidFill>
              </a:rPr>
              <a:t>INFRARED, IR</a:t>
            </a:r>
            <a:br>
              <a:rPr lang="en-US" altLang="en-US" sz="4000" kern="0">
                <a:solidFill>
                  <a:srgbClr val="ECCA22"/>
                </a:solidFill>
              </a:rPr>
            </a:br>
            <a:endParaRPr lang="en-US" altLang="en-US" sz="4000" kern="0" dirty="0">
              <a:solidFill>
                <a:srgbClr val="ECCA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34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algn="ctr" eaLnBrk="1" hangingPunct="1"/>
            <a:r>
              <a:rPr lang="en-US" altLang="en-US" sz="5400" b="1" dirty="0">
                <a:solidFill>
                  <a:schemeClr val="tx1"/>
                </a:solidFill>
              </a:rPr>
              <a:t>VISIBLE LIGHT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76400"/>
            <a:ext cx="8839200" cy="487680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Higher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frequency than IR.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Shorter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wavelength than IR; between 0.7 and 0.4 millionths of a meter.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More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energy than IR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“infra” means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below</a:t>
            </a:r>
            <a:r>
              <a:rPr lang="en-US" altLang="en-US" sz="2800" dirty="0"/>
              <a:t> – “below red”.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87" y="4572000"/>
            <a:ext cx="8408342" cy="210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1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algn="ctr" eaLnBrk="1" hangingPunct="1"/>
            <a:r>
              <a:rPr lang="en-US" altLang="en-US" sz="5400" b="1" dirty="0">
                <a:solidFill>
                  <a:schemeClr val="tx1"/>
                </a:solidFill>
              </a:rPr>
              <a:t>VISIBLE LIGHT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8839200" cy="5410200"/>
          </a:xfrm>
        </p:spPr>
        <p:txBody>
          <a:bodyPr>
            <a:normAutofit/>
          </a:bodyPr>
          <a:lstStyle/>
          <a:p>
            <a:pPr marL="233363" indent="-233363"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/>
              <a:t>ROY G BIV </a:t>
            </a:r>
            <a:r>
              <a:rPr lang="en-US" altLang="en-US" sz="2800" dirty="0"/>
              <a:t>- </a:t>
            </a:r>
            <a:r>
              <a:rPr lang="en-US" altLang="en-US" sz="2800" b="1" dirty="0">
                <a:solidFill>
                  <a:srgbClr val="FF0000"/>
                </a:solidFill>
              </a:rPr>
              <a:t>Red, orange, yellow, green, blue, indigo, violet</a:t>
            </a:r>
          </a:p>
          <a:p>
            <a:pPr marL="233363" indent="-233363"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/>
              <a:t>Red</a:t>
            </a:r>
            <a:r>
              <a:rPr lang="en-US" altLang="en-US" sz="2800" dirty="0"/>
              <a:t> light has the </a:t>
            </a:r>
            <a:r>
              <a:rPr lang="en-US" altLang="en-US" sz="2800" b="1" dirty="0">
                <a:solidFill>
                  <a:srgbClr val="FF0000"/>
                </a:solidFill>
              </a:rPr>
              <a:t>longest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wavelength and </a:t>
            </a:r>
            <a:r>
              <a:rPr lang="en-US" altLang="en-US" sz="2800" b="1" dirty="0">
                <a:solidFill>
                  <a:srgbClr val="FF0000"/>
                </a:solidFill>
              </a:rPr>
              <a:t>lowest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frequency.</a:t>
            </a:r>
          </a:p>
          <a:p>
            <a:pPr marL="233363" indent="-233363"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/>
              <a:t>Violet</a:t>
            </a:r>
            <a:r>
              <a:rPr lang="en-US" altLang="en-US" sz="2800" dirty="0"/>
              <a:t> light has the </a:t>
            </a:r>
            <a:r>
              <a:rPr lang="en-US" altLang="en-US" sz="2800" b="1" dirty="0">
                <a:solidFill>
                  <a:srgbClr val="FF0000"/>
                </a:solidFill>
              </a:rPr>
              <a:t>shortest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wavelength and </a:t>
            </a:r>
            <a:r>
              <a:rPr lang="en-US" altLang="en-US" sz="2800" b="1" dirty="0">
                <a:solidFill>
                  <a:srgbClr val="FF0000"/>
                </a:solidFill>
              </a:rPr>
              <a:t>highest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frequency.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4114800"/>
            <a:ext cx="4745535" cy="22070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559680"/>
            <a:ext cx="19621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9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838200"/>
          </a:xfrm>
        </p:spPr>
        <p:txBody>
          <a:bodyPr/>
          <a:lstStyle/>
          <a:p>
            <a:pPr algn="ctr" eaLnBrk="1" hangingPunct="1"/>
            <a:r>
              <a:rPr lang="en-US" altLang="en-US" b="1" dirty="0"/>
              <a:t>ULTRAVIOLET RADIATION, UV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140768"/>
            <a:ext cx="8153400" cy="2133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higher</a:t>
            </a:r>
            <a:r>
              <a:rPr lang="en-US" altLang="en-US" sz="2800" dirty="0"/>
              <a:t> frequency than visible light.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shorter</a:t>
            </a:r>
            <a:r>
              <a:rPr lang="en-US" altLang="en-US" sz="2800" dirty="0"/>
              <a:t> wavelength than visible light.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More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energy than visible light.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“ultra” means </a:t>
            </a:r>
            <a:r>
              <a:rPr lang="en-US" altLang="en-US" sz="2800" b="1" dirty="0">
                <a:solidFill>
                  <a:srgbClr val="FF0000"/>
                </a:solidFill>
              </a:rPr>
              <a:t>beyond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– beyond violet.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Enough energy to </a:t>
            </a:r>
            <a:r>
              <a:rPr lang="en-US" altLang="en-US" sz="2800" b="1" dirty="0">
                <a:solidFill>
                  <a:srgbClr val="FF0000"/>
                </a:solidFill>
              </a:rPr>
              <a:t>penetrate the skin</a:t>
            </a:r>
            <a:r>
              <a:rPr lang="en-US" altLang="en-US" sz="2800" dirty="0"/>
              <a:t>.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3200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656846"/>
            <a:ext cx="263148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1083" y="3886200"/>
            <a:ext cx="1916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sun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810000" y="4347865"/>
            <a:ext cx="762000" cy="6051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85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838200"/>
          </a:xfrm>
        </p:spPr>
        <p:txBody>
          <a:bodyPr/>
          <a:lstStyle/>
          <a:p>
            <a:pPr algn="ctr" eaLnBrk="1" hangingPunct="1"/>
            <a:r>
              <a:rPr lang="en-US" altLang="en-US" b="1" dirty="0"/>
              <a:t>ULTRAVIOLET RADIATION, UV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8392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Too much exposure to ultraviolet radiation from the Sun can cause </a:t>
            </a:r>
            <a:r>
              <a:rPr lang="en-US" altLang="en-US" sz="2800" b="1" dirty="0">
                <a:solidFill>
                  <a:srgbClr val="FF0000"/>
                </a:solidFill>
              </a:rPr>
              <a:t>sunburn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and other health problems.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Since UV radiation can kill cells, it is sometimes used to </a:t>
            </a:r>
            <a:r>
              <a:rPr lang="en-US" altLang="en-US" sz="2800" b="1" dirty="0">
                <a:solidFill>
                  <a:srgbClr val="FF0000"/>
                </a:solidFill>
              </a:rPr>
              <a:t>sterilize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equipment.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FF0000"/>
                </a:solidFill>
              </a:rPr>
              <a:t>ozone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layer in Earth’s upper atmosphere helps protect the surface by absorbing much of the sun’s </a:t>
            </a:r>
            <a:r>
              <a:rPr lang="en-US" altLang="en-US" sz="2800" b="1" dirty="0">
                <a:solidFill>
                  <a:srgbClr val="FF0000"/>
                </a:solidFill>
              </a:rPr>
              <a:t>UV radiation</a:t>
            </a:r>
            <a:r>
              <a:rPr lang="en-US" altLang="en-US" sz="2800" dirty="0"/>
              <a:t>.</a:t>
            </a: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77" y="4191000"/>
            <a:ext cx="2760029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814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im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657600"/>
            <a:ext cx="662940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6"/>
          <p:cNvSpPr>
            <a:spLocks noGrp="1" noChangeArrowheads="1"/>
          </p:cNvSpPr>
          <p:nvPr>
            <p:ph idx="1"/>
          </p:nvPr>
        </p:nvSpPr>
        <p:spPr>
          <a:xfrm>
            <a:off x="-2458" y="228600"/>
            <a:ext cx="9144000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sz="2800" dirty="0"/>
              <a:t>Much of the ultraviolet radiation arriving at Earth is </a:t>
            </a:r>
            <a:r>
              <a:rPr lang="en-US" altLang="en-US" sz="2800" b="1" dirty="0">
                <a:solidFill>
                  <a:srgbClr val="FF0000"/>
                </a:solidFill>
              </a:rPr>
              <a:t>absorbed</a:t>
            </a:r>
            <a:r>
              <a:rPr lang="en-US" altLang="en-US" sz="2800" dirty="0"/>
              <a:t> in the upper atmosphere by ozone.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Ozone is a molecule that has </a:t>
            </a:r>
            <a:r>
              <a:rPr lang="en-US" altLang="en-US" sz="2800" b="1" dirty="0">
                <a:solidFill>
                  <a:srgbClr val="FF0000"/>
                </a:solidFill>
              </a:rPr>
              <a:t>three oxygen </a:t>
            </a:r>
            <a:r>
              <a:rPr lang="en-US" altLang="en-US" sz="2800" dirty="0"/>
              <a:t>atoms and is formed high in the Earth’s atmosphere.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/>
              <a:t>Chemical compounds called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CFCs</a:t>
            </a:r>
            <a:r>
              <a:rPr lang="en-US" altLang="en-US" sz="2800" dirty="0"/>
              <a:t>, which are used in air conditioners and refrigerators, can react with ozone molecules and </a:t>
            </a:r>
            <a:r>
              <a:rPr lang="en-US" altLang="en-US" sz="2800" b="1" dirty="0">
                <a:solidFill>
                  <a:srgbClr val="FF0000"/>
                </a:solidFill>
              </a:rPr>
              <a:t>break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them apart.</a:t>
            </a:r>
          </a:p>
        </p:txBody>
      </p:sp>
    </p:spTree>
    <p:extLst>
      <p:ext uri="{BB962C8B-B14F-4D97-AF65-F5344CB8AC3E}">
        <p14:creationId xmlns:p14="http://schemas.microsoft.com/office/powerpoint/2010/main" val="159531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35872" name="ShockwaveFlash1" r:id="rId2" imgW="1828800" imgH="1828800"/>
        </mc:Choice>
        <mc:Fallback>
          <p:control name="ShockwaveFlash1" r:id="rId2" imgW="1828800" imgH="182880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914400" y="838200"/>
                  <a:ext cx="6934200" cy="54864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164528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altLang="en-US" sz="5400" b="1" dirty="0">
                <a:solidFill>
                  <a:schemeClr val="tx1"/>
                </a:solidFill>
              </a:rPr>
              <a:t>X RAYS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90500" y="1371599"/>
            <a:ext cx="8763000" cy="327660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Higher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frequency than UV.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Shorter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wavelength than UV.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Higher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energy than UV.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Enough energy to go through </a:t>
            </a:r>
            <a:r>
              <a:rPr lang="en-US" altLang="en-US" sz="2800" b="1" dirty="0">
                <a:solidFill>
                  <a:srgbClr val="FF0000"/>
                </a:solidFill>
              </a:rPr>
              <a:t>soft tissue</a:t>
            </a:r>
            <a:r>
              <a:rPr lang="en-US" altLang="en-US" sz="2800" dirty="0"/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Too much exposure to X-rays can </a:t>
            </a:r>
            <a:r>
              <a:rPr lang="en-US" altLang="en-US" sz="2800" b="1" dirty="0">
                <a:solidFill>
                  <a:srgbClr val="FF0000"/>
                </a:solidFill>
              </a:rPr>
              <a:t>damage or kill </a:t>
            </a:r>
            <a:r>
              <a:rPr lang="en-US" altLang="en-US" sz="2800" dirty="0"/>
              <a:t>cells.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X-rays are useful in </a:t>
            </a:r>
            <a:r>
              <a:rPr lang="en-US" altLang="en-US" sz="2800" b="1" dirty="0">
                <a:solidFill>
                  <a:srgbClr val="FF0000"/>
                </a:solidFill>
              </a:rPr>
              <a:t>medical diagnosis </a:t>
            </a:r>
            <a:r>
              <a:rPr lang="en-US" altLang="en-US" sz="2800" dirty="0"/>
              <a:t>if used with appropriate precautions.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4931120"/>
            <a:ext cx="4810125" cy="16478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440" y="4912353"/>
            <a:ext cx="294322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altLang="en-US" sz="4800" b="1" dirty="0">
                <a:solidFill>
                  <a:schemeClr val="tx1"/>
                </a:solidFill>
              </a:rPr>
              <a:t>GAMMA RAYS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7630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Higher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frequency than UV.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Shorter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wavelength than UV.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srgbClr val="FF0000"/>
                </a:solidFill>
              </a:rPr>
              <a:t>Higher</a:t>
            </a:r>
            <a:r>
              <a:rPr lang="en-US" altLang="en-US" sz="2800" dirty="0">
                <a:solidFill>
                  <a:srgbClr val="FFFF00"/>
                </a:solidFill>
              </a:rPr>
              <a:t> </a:t>
            </a:r>
            <a:r>
              <a:rPr lang="en-US" altLang="en-US" sz="2800" dirty="0"/>
              <a:t>energy than UV.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Enough energy to go through </a:t>
            </a:r>
            <a:r>
              <a:rPr lang="en-US" altLang="en-US" sz="2800" b="1" dirty="0">
                <a:solidFill>
                  <a:srgbClr val="FF0000"/>
                </a:solidFill>
              </a:rPr>
              <a:t>all tissue</a:t>
            </a:r>
            <a:r>
              <a:rPr lang="en-US" altLang="en-US" sz="2800" dirty="0"/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Too much exposure to gamma rays can </a:t>
            </a:r>
            <a:r>
              <a:rPr lang="en-US" altLang="en-US" sz="2800" b="1" dirty="0">
                <a:solidFill>
                  <a:srgbClr val="FF0000"/>
                </a:solidFill>
              </a:rPr>
              <a:t>damage or kill cells.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Gamma rays, which have the highest frequency, can be used to treat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</a:t>
            </a:r>
            <a:r>
              <a:rPr lang="en-US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800" dirty="0"/>
              <a:t>and to 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kill</a:t>
            </a:r>
            <a:r>
              <a:rPr lang="en-US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800" dirty="0"/>
              <a:t>bacteria in food.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76573"/>
            <a:ext cx="2999100" cy="1789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83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/>
              <a:t>YOUR SPECTRUM</a:t>
            </a:r>
          </a:p>
        </p:txBody>
      </p:sp>
      <p:pic>
        <p:nvPicPr>
          <p:cNvPr id="10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52674"/>
            <a:ext cx="8229600" cy="29853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3467099" y="2252246"/>
            <a:ext cx="952501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Infrared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9300" y="2253205"/>
            <a:ext cx="13335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Microwave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253205"/>
            <a:ext cx="7620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Radio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/>
              <a:t>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2400" y="3407340"/>
            <a:ext cx="8382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Visible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4400" y="2252246"/>
            <a:ext cx="13335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Ultraviolet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8212" y="2236311"/>
            <a:ext cx="1539087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Gamma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>
                <a:solidFill>
                  <a:srgbClr val="002060"/>
                </a:solidFill>
              </a:rPr>
              <a:t>Ray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4600" y="2248911"/>
            <a:ext cx="8001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X-Ray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8301" y="2895600"/>
            <a:ext cx="1539087" cy="156966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marL="112713" indent="-112713"/>
            <a:r>
              <a:rPr lang="en-US" sz="1600" dirty="0"/>
              <a:t>Highest Frequency</a:t>
            </a:r>
          </a:p>
          <a:p>
            <a:pPr marL="112713" indent="-112713"/>
            <a:r>
              <a:rPr lang="en-US" sz="1600" dirty="0"/>
              <a:t>Shortest Wavelength</a:t>
            </a:r>
          </a:p>
          <a:p>
            <a:pPr marL="112713" indent="-112713"/>
            <a:r>
              <a:rPr lang="en-US" sz="1600" dirty="0"/>
              <a:t>Highest Energy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1589" y="3172361"/>
            <a:ext cx="1627211" cy="1323439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marL="112713" indent="-112713"/>
            <a:r>
              <a:rPr lang="en-US" sz="1600" dirty="0"/>
              <a:t>Lowest Frequency</a:t>
            </a:r>
          </a:p>
          <a:p>
            <a:pPr marL="112713" indent="-112713"/>
            <a:r>
              <a:rPr lang="en-US" sz="1600" dirty="0"/>
              <a:t>Longest Wavelength</a:t>
            </a:r>
          </a:p>
          <a:p>
            <a:pPr marL="112713" indent="-112713"/>
            <a:r>
              <a:rPr lang="en-US" sz="1600" dirty="0"/>
              <a:t>Lowest Energy</a:t>
            </a:r>
          </a:p>
        </p:txBody>
      </p:sp>
    </p:spTree>
    <p:extLst>
      <p:ext uri="{BB962C8B-B14F-4D97-AF65-F5344CB8AC3E}">
        <p14:creationId xmlns:p14="http://schemas.microsoft.com/office/powerpoint/2010/main" val="380529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6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/>
              <a:t>YOUR SPECTRUM</a:t>
            </a:r>
          </a:p>
        </p:txBody>
      </p:sp>
      <p:pic>
        <p:nvPicPr>
          <p:cNvPr id="10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52674"/>
            <a:ext cx="8229600" cy="29853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3467100" y="2252246"/>
            <a:ext cx="1043788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Infrared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9300" y="2253205"/>
            <a:ext cx="13335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Microwave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253205"/>
            <a:ext cx="7620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Radio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/>
              <a:t>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2400" y="3407340"/>
            <a:ext cx="8382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Visible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4400" y="2252246"/>
            <a:ext cx="13335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Ultraviolet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39000" y="2236311"/>
            <a:ext cx="1539088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Gamma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>
                <a:solidFill>
                  <a:srgbClr val="002060"/>
                </a:solidFill>
              </a:rPr>
              <a:t>Ray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4600" y="2248911"/>
            <a:ext cx="80010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X-Ray</a:t>
            </a:r>
          </a:p>
        </p:txBody>
      </p:sp>
    </p:spTree>
    <p:extLst>
      <p:ext uri="{BB962C8B-B14F-4D97-AF65-F5344CB8AC3E}">
        <p14:creationId xmlns:p14="http://schemas.microsoft.com/office/powerpoint/2010/main" val="266732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6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0</TotalTime>
  <Words>955</Words>
  <Application>Microsoft Office PowerPoint</Application>
  <PresentationFormat>On-screen Show (4:3)</PresentationFormat>
  <Paragraphs>122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Bahnschrift</vt:lpstr>
      <vt:lpstr>Calibri</vt:lpstr>
      <vt:lpstr>Century Gothic</vt:lpstr>
      <vt:lpstr>Garamond</vt:lpstr>
      <vt:lpstr>Wingdings</vt:lpstr>
      <vt:lpstr>Savon</vt:lpstr>
      <vt:lpstr>ELECTROMAGNETIC WAVES AND LIGHT </vt:lpstr>
      <vt:lpstr>ELECTROMAGNETIC WAVES</vt:lpstr>
      <vt:lpstr>ELECTROMAGNETIC WAVES</vt:lpstr>
      <vt:lpstr>PowerPoint Presentation</vt:lpstr>
      <vt:lpstr>PARTICLE OR WAVE?</vt:lpstr>
      <vt:lpstr>PROPERTIES OF EM WAVES</vt:lpstr>
      <vt:lpstr>PROPERTIES OF EM WAVES </vt:lpstr>
      <vt:lpstr>THE SPEED OF LIGHT </vt:lpstr>
      <vt:lpstr>THE SPEED OF LIGHT</vt:lpstr>
      <vt:lpstr> ELECTROMAGNETIC WAVES </vt:lpstr>
      <vt:lpstr> ELECTROMAGNETIC WAVES </vt:lpstr>
      <vt:lpstr>RADIO WAVES </vt:lpstr>
      <vt:lpstr>RADIO WAVES </vt:lpstr>
      <vt:lpstr>MICROWAVES</vt:lpstr>
      <vt:lpstr>MICROWAVES</vt:lpstr>
      <vt:lpstr>RADAR</vt:lpstr>
      <vt:lpstr>PowerPoint Presentation</vt:lpstr>
      <vt:lpstr>INFRARED, IR </vt:lpstr>
      <vt:lpstr>PowerPoint Presentation</vt:lpstr>
      <vt:lpstr>VISIBLE LIGHT</vt:lpstr>
      <vt:lpstr>VISIBLE LIGHT</vt:lpstr>
      <vt:lpstr>ULTRAVIOLET RADIATION, UV</vt:lpstr>
      <vt:lpstr>ULTRAVIOLET RADIATION, UV</vt:lpstr>
      <vt:lpstr>PowerPoint Presentation</vt:lpstr>
      <vt:lpstr>PowerPoint Presentation</vt:lpstr>
      <vt:lpstr>X RAYS</vt:lpstr>
      <vt:lpstr>GAMMA RAYS</vt:lpstr>
      <vt:lpstr>YOUR SPECTRUM</vt:lpstr>
      <vt:lpstr>YOUR SPECTRUM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2015-11-08T20:52:17Z</dcterms:created>
  <dcterms:modified xsi:type="dcterms:W3CDTF">2018-03-21T02:00:47Z</dcterms:modified>
</cp:coreProperties>
</file>