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1"/>
  </p:notesMasterIdLst>
  <p:sldIdLst>
    <p:sldId id="380" r:id="rId2"/>
    <p:sldId id="382" r:id="rId3"/>
    <p:sldId id="383" r:id="rId4"/>
    <p:sldId id="379" r:id="rId5"/>
    <p:sldId id="387" r:id="rId6"/>
    <p:sldId id="413" r:id="rId7"/>
    <p:sldId id="415" r:id="rId8"/>
    <p:sldId id="414" r:id="rId9"/>
    <p:sldId id="388" r:id="rId10"/>
    <p:sldId id="416" r:id="rId11"/>
    <p:sldId id="390" r:id="rId12"/>
    <p:sldId id="389" r:id="rId13"/>
    <p:sldId id="392" r:id="rId14"/>
    <p:sldId id="411" r:id="rId15"/>
    <p:sldId id="417" r:id="rId16"/>
    <p:sldId id="418" r:id="rId17"/>
    <p:sldId id="419" r:id="rId18"/>
    <p:sldId id="431" r:id="rId19"/>
    <p:sldId id="422" r:id="rId20"/>
    <p:sldId id="420" r:id="rId21"/>
    <p:sldId id="423" r:id="rId22"/>
    <p:sldId id="424" r:id="rId23"/>
    <p:sldId id="425" r:id="rId24"/>
    <p:sldId id="454" r:id="rId25"/>
    <p:sldId id="426" r:id="rId26"/>
    <p:sldId id="427" r:id="rId27"/>
    <p:sldId id="428" r:id="rId28"/>
    <p:sldId id="429" r:id="rId29"/>
    <p:sldId id="432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8BD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70" d="100"/>
          <a:sy n="70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C7EDD2-2BC2-4161-B5B3-3255FC92CF66}" type="datetimeFigureOut">
              <a:rPr lang="en-US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4CD3F5-5161-4541-9129-76405B2EB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4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0EFBCF2-9750-40F9-A629-93177382CA28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FEC2C1-FB47-4CEB-BADA-6EEB1A90A8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CC3F68C-4D27-4F50-90AC-124456E30813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3C5620-E95E-42DC-B103-2400A9DDF2B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DACC23-50B1-45D3-9F38-7C6983F97AA7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268F71-1A3C-4E0A-A3C5-ADF51B2D7D9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800A3C2-22FB-4003-9C7E-9717AE9BCDCB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BD773F-1BCD-4CBE-BB63-D5B9EF8A93F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E64711-0CFC-4F3A-AE07-BFF4C5572929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AD6DEF-2964-48B9-A681-8D776A743BE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19C294-3872-43AF-91D0-89F771E86C22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B6F718-CE61-4AA9-BD1C-D966A8379AD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217FD1-8BE5-4F2E-ACED-0B9A84D993A0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FA9FD-A1D2-4C59-B078-4F9A0D711A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A0EFA97A-6A11-4AA5-B094-D99F31721BA0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FED2A8-B858-4DB9-B821-5B84005592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FB73EAC-A102-4FD2-8572-274AA2F37AC4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1D1DD3-91E6-404D-A584-7192FFBD15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CC9E52D-0507-4AB1-8ADB-5829A2407FEA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1C6444-E0A9-402B-9B97-03C0DD5B8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CD4E1C-000E-4FD3-8C88-E135ED2C5774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3A7DE9-59BF-4088-B30C-D72D761DEE1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6B68221-16FF-4B27-91C4-91C265B4272F}" type="datetimeFigureOut">
              <a:rPr lang="en-US" smtClean="0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CE750D-0AD1-4E54-95F3-10C9E37A38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229600" cy="4953000"/>
          </a:xfrm>
        </p:spPr>
        <p:txBody>
          <a:bodyPr/>
          <a:lstStyle/>
          <a:p>
            <a:r>
              <a:rPr lang="en-US" altLang="en-US" dirty="0"/>
              <a:t>Light carries </a:t>
            </a:r>
            <a:r>
              <a:rPr lang="en-US" altLang="en-US" b="1" dirty="0">
                <a:solidFill>
                  <a:srgbClr val="FF0000"/>
                </a:solidFill>
              </a:rPr>
              <a:t>energy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FF0000"/>
                </a:solidFill>
              </a:rPr>
              <a:t>power</a:t>
            </a:r>
            <a:r>
              <a:rPr lang="en-US" altLang="en-US" b="1" dirty="0">
                <a:solidFill>
                  <a:srgbClr val="FFFF00"/>
                </a:solidFill>
              </a:rPr>
              <a:t>.</a:t>
            </a:r>
          </a:p>
          <a:p>
            <a:r>
              <a:rPr lang="en-US" altLang="en-US" b="0" dirty="0"/>
              <a:t>Light is a form of </a:t>
            </a:r>
            <a:r>
              <a:rPr lang="en-US" altLang="en-US" b="1" dirty="0">
                <a:solidFill>
                  <a:srgbClr val="FF0000"/>
                </a:solidFill>
              </a:rPr>
              <a:t>energy</a:t>
            </a:r>
            <a:r>
              <a:rPr lang="en-US" altLang="en-US" b="0" dirty="0"/>
              <a:t> that travels.</a:t>
            </a:r>
          </a:p>
          <a:p>
            <a:r>
              <a:rPr lang="en-US" altLang="en-US" b="0" dirty="0"/>
              <a:t>The </a:t>
            </a:r>
            <a:r>
              <a:rPr lang="en-US" altLang="en-US" b="1" dirty="0">
                <a:solidFill>
                  <a:srgbClr val="FF0000"/>
                </a:solidFill>
              </a:rPr>
              <a:t>intensity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of light is the amount of energy per </a:t>
            </a:r>
            <a:r>
              <a:rPr lang="en-US" altLang="en-US" b="1" dirty="0">
                <a:solidFill>
                  <a:srgbClr val="FF0000"/>
                </a:solidFill>
              </a:rPr>
              <a:t>second</a:t>
            </a:r>
            <a:r>
              <a:rPr lang="en-US" altLang="en-US" b="0" dirty="0"/>
              <a:t> falling on a surface.</a:t>
            </a:r>
          </a:p>
          <a:p>
            <a:r>
              <a:rPr lang="en-US" altLang="en-US" b="0" dirty="0"/>
              <a:t>Most light sources distribute their light </a:t>
            </a:r>
            <a:r>
              <a:rPr lang="en-US" altLang="en-US" b="1" dirty="0">
                <a:solidFill>
                  <a:srgbClr val="FF0000"/>
                </a:solidFill>
              </a:rPr>
              <a:t>equally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in all directions, making a </a:t>
            </a:r>
            <a:r>
              <a:rPr lang="en-US" altLang="en-US" b="1" dirty="0">
                <a:solidFill>
                  <a:srgbClr val="FF0000"/>
                </a:solidFill>
              </a:rPr>
              <a:t>spherical</a:t>
            </a:r>
            <a:r>
              <a:rPr lang="en-US" altLang="en-US" b="0" dirty="0"/>
              <a:t> pattern.</a:t>
            </a:r>
          </a:p>
          <a:p>
            <a:r>
              <a:rPr lang="en-US" altLang="en-US" b="0" dirty="0"/>
              <a:t>Because light spreads out in a sphere, the intensity </a:t>
            </a:r>
            <a:r>
              <a:rPr lang="en-US" altLang="en-US" b="1" dirty="0">
                <a:solidFill>
                  <a:srgbClr val="FF0000"/>
                </a:solidFill>
              </a:rPr>
              <a:t>decreases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the farther you get from the source.</a:t>
            </a:r>
            <a:endParaRPr lang="en-US" altLang="en-US" dirty="0"/>
          </a:p>
        </p:txBody>
      </p:sp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dirty="0"/>
              <a:t>LIGHT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825" y="0"/>
            <a:ext cx="25431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2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7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7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7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7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153400" cy="1327150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Light carries </a:t>
            </a:r>
            <a:r>
              <a:rPr lang="en-US" altLang="en-US" b="1" dirty="0">
                <a:solidFill>
                  <a:srgbClr val="FF0000"/>
                </a:solidFill>
              </a:rPr>
              <a:t>information</a:t>
            </a:r>
            <a:r>
              <a:rPr lang="en-US" altLang="en-US" dirty="0"/>
              <a:t>.</a:t>
            </a:r>
          </a:p>
          <a:p>
            <a:r>
              <a:rPr lang="en-US" altLang="en-US" b="0" dirty="0"/>
              <a:t>The</a:t>
            </a:r>
            <a:r>
              <a:rPr lang="en-US" altLang="en-US" b="0" dirty="0">
                <a:solidFill>
                  <a:schemeClr val="hlink"/>
                </a:solidFill>
              </a:rPr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fiber-optic</a:t>
            </a:r>
            <a:r>
              <a:rPr lang="en-US" altLang="en-US" b="0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networks</a:t>
            </a:r>
            <a:r>
              <a:rPr lang="en-US" altLang="en-US" b="0" dirty="0"/>
              <a:t> you read about are </a:t>
            </a:r>
            <a:r>
              <a:rPr lang="en-US" altLang="en-US" b="1" dirty="0">
                <a:solidFill>
                  <a:srgbClr val="FF0000"/>
                </a:solidFill>
              </a:rPr>
              <a:t>pipelines</a:t>
            </a:r>
            <a:r>
              <a:rPr lang="en-US" altLang="en-US" b="0" dirty="0"/>
              <a:t> for information carried by light.</a:t>
            </a:r>
          </a:p>
        </p:txBody>
      </p:sp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dirty="0"/>
              <a:t>LIGHT</a:t>
            </a:r>
          </a:p>
        </p:txBody>
      </p:sp>
      <p:pic>
        <p:nvPicPr>
          <p:cNvPr id="776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05200"/>
            <a:ext cx="784860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10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77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9667"/>
            <a:ext cx="4191000" cy="3962400"/>
          </a:xfrm>
        </p:spPr>
        <p:txBody>
          <a:bodyPr/>
          <a:lstStyle/>
          <a:p>
            <a:r>
              <a:rPr lang="en-US" altLang="en-US" b="0" dirty="0"/>
              <a:t>In some cities, a fiber-optic cable comes directly into homes and apartments carrying </a:t>
            </a:r>
            <a:r>
              <a:rPr lang="en-US" altLang="en-US" b="1" dirty="0">
                <a:solidFill>
                  <a:srgbClr val="FF0000"/>
                </a:solidFill>
              </a:rPr>
              <a:t>telephone, television, and Internet </a:t>
            </a:r>
            <a:r>
              <a:rPr lang="en-US" altLang="en-US" b="0" dirty="0"/>
              <a:t>signals.</a:t>
            </a:r>
          </a:p>
        </p:txBody>
      </p:sp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dirty="0"/>
              <a:t>LIGHT</a:t>
            </a:r>
          </a:p>
        </p:txBody>
      </p:sp>
      <p:pic>
        <p:nvPicPr>
          <p:cNvPr id="777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89667"/>
            <a:ext cx="385921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42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effectLst/>
              </a:rPr>
              <a:t>Branch of physics dealing with the </a:t>
            </a:r>
            <a:r>
              <a:rPr lang="en-US" altLang="en-US" sz="2800" b="1" dirty="0">
                <a:solidFill>
                  <a:srgbClr val="FF0000"/>
                </a:solidFill>
                <a:effectLst/>
              </a:rPr>
              <a:t>nature and properties</a:t>
            </a:r>
            <a:r>
              <a:rPr lang="en-US" altLang="en-US" sz="2800" dirty="0">
                <a:effectLst/>
              </a:rPr>
              <a:t> of light and vision. </a:t>
            </a:r>
          </a:p>
          <a:p>
            <a:pPr lvl="1"/>
            <a:r>
              <a:rPr lang="en-US" altLang="en-US" sz="2800" dirty="0">
                <a:effectLst/>
              </a:rPr>
              <a:t>Reflection</a:t>
            </a:r>
          </a:p>
          <a:p>
            <a:pPr lvl="1"/>
            <a:r>
              <a:rPr lang="en-US" altLang="en-US" sz="2800" dirty="0">
                <a:effectLst/>
              </a:rPr>
              <a:t>Mirrors </a:t>
            </a:r>
          </a:p>
          <a:p>
            <a:pPr lvl="1"/>
            <a:r>
              <a:rPr lang="en-US" altLang="en-US" sz="2800" dirty="0">
                <a:effectLst/>
              </a:rPr>
              <a:t>Refraction</a:t>
            </a:r>
          </a:p>
          <a:p>
            <a:pPr lvl="1"/>
            <a:r>
              <a:rPr lang="en-US" altLang="en-US" sz="2800" dirty="0">
                <a:effectLst/>
              </a:rPr>
              <a:t>Additive Color</a:t>
            </a:r>
          </a:p>
          <a:p>
            <a:pPr lvl="1"/>
            <a:r>
              <a:rPr lang="en-US" altLang="en-US" sz="2800" dirty="0">
                <a:effectLst/>
              </a:rPr>
              <a:t>Subtractive Color</a:t>
            </a:r>
          </a:p>
          <a:p>
            <a:pPr lvl="1"/>
            <a:r>
              <a:rPr lang="en-US" altLang="en-US" sz="2800" dirty="0">
                <a:effectLst/>
              </a:rPr>
              <a:t>Lenses</a:t>
            </a:r>
          </a:p>
          <a:p>
            <a:pPr marL="457200" lvl="1" indent="0">
              <a:buNone/>
            </a:pPr>
            <a:endParaRPr lang="en-US" altLang="en-US" sz="2400" dirty="0">
              <a:effectLst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OPTICS</a:t>
            </a:r>
          </a:p>
        </p:txBody>
      </p:sp>
    </p:spTree>
    <p:extLst>
      <p:ext uri="{BB962C8B-B14F-4D97-AF65-F5344CB8AC3E}">
        <p14:creationId xmlns:p14="http://schemas.microsoft.com/office/powerpoint/2010/main" val="38526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5" name="Rectangle 3"/>
          <p:cNvSpPr>
            <a:spLocks noGrp="1" noChangeArrowheads="1"/>
          </p:cNvSpPr>
          <p:nvPr>
            <p:ph idx="1"/>
          </p:nvPr>
        </p:nvSpPr>
        <p:spPr>
          <a:xfrm>
            <a:off x="423333" y="1676400"/>
            <a:ext cx="8077200" cy="2438400"/>
          </a:xfrm>
        </p:spPr>
        <p:txBody>
          <a:bodyPr/>
          <a:lstStyle/>
          <a:p>
            <a:r>
              <a:rPr lang="en-US" altLang="en-US" sz="2800" dirty="0"/>
              <a:t>When light moves through a material it travels in </a:t>
            </a:r>
            <a:r>
              <a:rPr lang="en-US" altLang="en-US" sz="2800" b="1" dirty="0">
                <a:solidFill>
                  <a:srgbClr val="FF0000"/>
                </a:solidFill>
              </a:rPr>
              <a:t>straight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lines and when light rays travel from one material to another, the rays may </a:t>
            </a:r>
            <a:r>
              <a:rPr lang="en-US" altLang="en-US" sz="2800" b="1" dirty="0">
                <a:solidFill>
                  <a:srgbClr val="FF0000"/>
                </a:solidFill>
              </a:rPr>
              <a:t>reflect</a:t>
            </a:r>
            <a:r>
              <a:rPr lang="en-US" altLang="en-US" sz="2800" dirty="0"/>
              <a:t>.</a:t>
            </a:r>
          </a:p>
        </p:txBody>
      </p:sp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REFLECTION</a:t>
            </a:r>
          </a:p>
        </p:txBody>
      </p:sp>
      <p:pic>
        <p:nvPicPr>
          <p:cNvPr id="781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33" y="3733800"/>
            <a:ext cx="5791200" cy="233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57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txBody>
          <a:bodyPr/>
          <a:lstStyle/>
          <a:p>
            <a:r>
              <a:rPr lang="en-US" sz="2800" dirty="0"/>
              <a:t>There are two types of reflection: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Regular/Specular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smooth surface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Diffuse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– rough surface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REFLECTION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733800"/>
            <a:ext cx="6119812" cy="2745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4A3C304-E1D2-4F59-8F29-87D3DD710899}"/>
              </a:ext>
            </a:extLst>
          </p:cNvPr>
          <p:cNvSpPr/>
          <p:nvPr/>
        </p:nvSpPr>
        <p:spPr>
          <a:xfrm>
            <a:off x="1600200" y="3733800"/>
            <a:ext cx="3124200" cy="2745839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30B0407-CD63-4D8C-8BC7-1EA09C21DAB0}"/>
              </a:ext>
            </a:extLst>
          </p:cNvPr>
          <p:cNvSpPr/>
          <p:nvPr/>
        </p:nvSpPr>
        <p:spPr>
          <a:xfrm>
            <a:off x="4595812" y="3733799"/>
            <a:ext cx="3124200" cy="2745839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4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2000"/>
          </a:xfrm>
        </p:spPr>
        <p:txBody>
          <a:bodyPr>
            <a:noAutofit/>
          </a:bodyPr>
          <a:lstStyle/>
          <a:p>
            <a:r>
              <a:rPr lang="en-US" sz="2800" dirty="0"/>
              <a:t>Each individual ray follows the </a:t>
            </a:r>
            <a:r>
              <a:rPr lang="en-US" sz="2800" b="1" dirty="0">
                <a:solidFill>
                  <a:srgbClr val="FF0000"/>
                </a:solidFill>
              </a:rPr>
              <a:t>Law of Reflection</a:t>
            </a:r>
            <a:r>
              <a:rPr lang="en-US" sz="2800" b="1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REFLECTION</a:t>
            </a:r>
          </a:p>
        </p:txBody>
      </p:sp>
      <p:pic>
        <p:nvPicPr>
          <p:cNvPr id="4" name="Picture 7" descr="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9144000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25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LAW OF REFLECTION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45" y="1676400"/>
            <a:ext cx="7546110" cy="493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1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77200" cy="2438400"/>
          </a:xfrm>
        </p:spPr>
        <p:txBody>
          <a:bodyPr>
            <a:normAutofit lnSpcReduction="10000"/>
          </a:bodyPr>
          <a:lstStyle/>
          <a:p>
            <a:r>
              <a:rPr lang="en-US" altLang="en-US" b="0" dirty="0"/>
              <a:t>Objects that are in </a:t>
            </a:r>
            <a:r>
              <a:rPr lang="en-US" altLang="en-US" b="1" dirty="0">
                <a:solidFill>
                  <a:srgbClr val="FF0000"/>
                </a:solidFill>
              </a:rPr>
              <a:t>front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of a </a:t>
            </a:r>
            <a:r>
              <a:rPr lang="en-US" altLang="en-US" dirty="0"/>
              <a:t>mirror</a:t>
            </a:r>
            <a:r>
              <a:rPr lang="en-US" altLang="en-US" b="0" dirty="0"/>
              <a:t> appear as if they are </a:t>
            </a:r>
            <a:r>
              <a:rPr lang="en-US" altLang="en-US" b="1" dirty="0">
                <a:solidFill>
                  <a:srgbClr val="FF0000"/>
                </a:solidFill>
              </a:rPr>
              <a:t>behind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the mirror. </a:t>
            </a:r>
          </a:p>
          <a:p>
            <a:r>
              <a:rPr lang="en-US" altLang="en-US" b="0" dirty="0"/>
              <a:t>This is because light rays are </a:t>
            </a:r>
            <a:r>
              <a:rPr lang="en-US" altLang="en-US" b="1" dirty="0">
                <a:solidFill>
                  <a:srgbClr val="FF0000"/>
                </a:solidFill>
              </a:rPr>
              <a:t>reflected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by the mirror. </a:t>
            </a:r>
          </a:p>
          <a:p>
            <a:r>
              <a:rPr lang="en-US" altLang="en-US" b="0" dirty="0"/>
              <a:t>Your brain perceives the light as if it traveled in a </a:t>
            </a:r>
            <a:r>
              <a:rPr lang="en-US" altLang="en-US" b="1" dirty="0">
                <a:solidFill>
                  <a:srgbClr val="FF0000"/>
                </a:solidFill>
              </a:rPr>
              <a:t>straight</a:t>
            </a:r>
            <a:r>
              <a:rPr lang="en-US" altLang="en-US" b="0" dirty="0">
                <a:solidFill>
                  <a:srgbClr val="FFFF00"/>
                </a:solidFill>
              </a:rPr>
              <a:t> </a:t>
            </a:r>
            <a:r>
              <a:rPr lang="en-US" altLang="en-US" b="0" dirty="0"/>
              <a:t>line.</a:t>
            </a:r>
            <a:endParaRPr lang="en-US" altLang="en-US" sz="2400" dirty="0"/>
          </a:p>
        </p:txBody>
      </p:sp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REFLECTION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800600"/>
            <a:ext cx="32861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18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3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Concave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– mirror is curved inward (“cave).</a:t>
            </a:r>
          </a:p>
          <a:p>
            <a:r>
              <a:rPr lang="en-US" b="1" dirty="0">
                <a:solidFill>
                  <a:srgbClr val="FF0000"/>
                </a:solidFill>
              </a:rPr>
              <a:t>Convex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– mirror is curved outward.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REFLECTION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00400"/>
            <a:ext cx="5181600" cy="35195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8AE4F40-ED97-4662-870D-A8E240EE4820}"/>
              </a:ext>
            </a:extLst>
          </p:cNvPr>
          <p:cNvSpPr/>
          <p:nvPr/>
        </p:nvSpPr>
        <p:spPr>
          <a:xfrm>
            <a:off x="1981200" y="3200400"/>
            <a:ext cx="2590800" cy="351957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7A28EC0-FEEC-4AA5-939C-AF7D6DFB45B5}"/>
              </a:ext>
            </a:extLst>
          </p:cNvPr>
          <p:cNvSpPr/>
          <p:nvPr/>
        </p:nvSpPr>
        <p:spPr>
          <a:xfrm>
            <a:off x="4572000" y="3200400"/>
            <a:ext cx="2590800" cy="351957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7" name="Rectangle 3"/>
          <p:cNvSpPr>
            <a:spLocks noGrp="1" noChangeArrowheads="1"/>
          </p:cNvSpPr>
          <p:nvPr>
            <p:ph idx="1"/>
          </p:nvPr>
        </p:nvSpPr>
        <p:spPr>
          <a:xfrm>
            <a:off x="440266" y="1443038"/>
            <a:ext cx="8322733" cy="312896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000" b="0" dirty="0"/>
              <a:t>The light that </a:t>
            </a:r>
            <a:r>
              <a:rPr lang="en-US" altLang="en-US" sz="3000" b="1" dirty="0">
                <a:solidFill>
                  <a:srgbClr val="FF0000"/>
                </a:solidFill>
              </a:rPr>
              <a:t>bends</a:t>
            </a:r>
            <a:r>
              <a:rPr lang="en-US" altLang="en-US" sz="3000" b="0" dirty="0">
                <a:solidFill>
                  <a:srgbClr val="FFFF00"/>
                </a:solidFill>
              </a:rPr>
              <a:t> </a:t>
            </a:r>
            <a:r>
              <a:rPr lang="en-US" altLang="en-US" sz="3000" b="0" dirty="0"/>
              <a:t>as it crosses a surface into a material refracts</a:t>
            </a:r>
            <a:r>
              <a:rPr lang="en-US" altLang="en-US" sz="3000" b="0" dirty="0">
                <a:solidFill>
                  <a:schemeClr val="hlink"/>
                </a:solidFill>
              </a:rPr>
              <a:t> </a:t>
            </a:r>
            <a:r>
              <a:rPr lang="en-US" altLang="en-US" sz="3000" b="0" dirty="0"/>
              <a:t>and is shown as a</a:t>
            </a:r>
            <a:r>
              <a:rPr lang="en-US" altLang="en-US" sz="3000" b="0" dirty="0">
                <a:solidFill>
                  <a:schemeClr val="hlink"/>
                </a:solidFill>
              </a:rPr>
              <a:t> </a:t>
            </a:r>
            <a:r>
              <a:rPr lang="en-US" altLang="en-US" sz="3000" b="0" dirty="0"/>
              <a:t>refracted ray.</a:t>
            </a:r>
          </a:p>
          <a:p>
            <a:pPr eaLnBrk="1" hangingPunct="1"/>
            <a:r>
              <a:rPr lang="en-US" altLang="en-US" sz="3000" dirty="0"/>
              <a:t>Refraction occurs when light’s </a:t>
            </a:r>
            <a:r>
              <a:rPr lang="en-US" altLang="en-US" sz="3000" b="1" dirty="0">
                <a:solidFill>
                  <a:srgbClr val="FF0000"/>
                </a:solidFill>
              </a:rPr>
              <a:t>velocity</a:t>
            </a:r>
            <a:r>
              <a:rPr lang="en-US" altLang="en-US" sz="3000" dirty="0"/>
              <a:t> changes</a:t>
            </a:r>
          </a:p>
          <a:p>
            <a:pPr eaLnBrk="1" hangingPunct="1"/>
            <a:r>
              <a:rPr lang="en-US" altLang="en-US" sz="3000" b="1" i="1" dirty="0"/>
              <a:t>Remember</a:t>
            </a:r>
            <a:r>
              <a:rPr lang="en-US" altLang="en-US" sz="3000" i="1" dirty="0"/>
              <a:t>:</a:t>
            </a:r>
            <a:r>
              <a:rPr lang="en-US" altLang="en-US" sz="3000" dirty="0"/>
              <a:t> The speed of light is </a:t>
            </a:r>
            <a:r>
              <a:rPr lang="en-US" altLang="en-US" sz="3000" b="1" dirty="0">
                <a:solidFill>
                  <a:srgbClr val="FF0000"/>
                </a:solidFill>
              </a:rPr>
              <a:t>different</a:t>
            </a:r>
            <a:r>
              <a:rPr lang="en-US" altLang="en-US" sz="3000" dirty="0">
                <a:solidFill>
                  <a:srgbClr val="FFFF00"/>
                </a:solidFill>
              </a:rPr>
              <a:t> </a:t>
            </a:r>
            <a:r>
              <a:rPr lang="en-US" altLang="en-US" sz="3000" dirty="0"/>
              <a:t>in </a:t>
            </a:r>
            <a:r>
              <a:rPr lang="en-US" altLang="en-US" sz="3000" b="1" dirty="0">
                <a:solidFill>
                  <a:srgbClr val="FF0000"/>
                </a:solidFill>
              </a:rPr>
              <a:t>different</a:t>
            </a:r>
            <a:r>
              <a:rPr lang="en-US" altLang="en-US" sz="3000" dirty="0">
                <a:solidFill>
                  <a:srgbClr val="FFFF00"/>
                </a:solidFill>
              </a:rPr>
              <a:t> </a:t>
            </a:r>
            <a:r>
              <a:rPr lang="en-US" altLang="en-US" sz="3000" dirty="0"/>
              <a:t>materials.</a:t>
            </a:r>
          </a:p>
          <a:p>
            <a:endParaRPr lang="en-US" altLang="en-US" b="0" dirty="0"/>
          </a:p>
          <a:p>
            <a:endParaRPr lang="en-US" altLang="en-US" sz="2400" dirty="0"/>
          </a:p>
        </p:txBody>
      </p:sp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REFRACTION</a:t>
            </a:r>
          </a:p>
        </p:txBody>
      </p:sp>
      <p:pic>
        <p:nvPicPr>
          <p:cNvPr id="784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0"/>
            <a:ext cx="4191000" cy="252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4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8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Another example of refraction of light is the </a:t>
            </a:r>
            <a:r>
              <a:rPr lang="en-US" altLang="en-US" sz="2800" b="1" dirty="0">
                <a:solidFill>
                  <a:srgbClr val="FF0000"/>
                </a:solidFill>
              </a:rPr>
              <a:t>twinkling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of a star in the night </a:t>
            </a:r>
            <a:r>
              <a:rPr lang="en-US" altLang="en-US" sz="2800" dirty="0" smtClean="0"/>
              <a:t>sky.</a:t>
            </a:r>
            <a:endParaRPr lang="en-US" altLang="en-US" sz="2800" dirty="0"/>
          </a:p>
        </p:txBody>
      </p:sp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REFRACTION</a:t>
            </a:r>
          </a:p>
        </p:txBody>
      </p:sp>
      <p:pic>
        <p:nvPicPr>
          <p:cNvPr id="782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945" y="2438400"/>
            <a:ext cx="405785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2286000"/>
            <a:ext cx="44196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/>
            <a:r>
              <a:rPr lang="en-US" altLang="en-US" sz="2800" dirty="0" smtClean="0"/>
              <a:t>As starlight travels from space into the Earth’s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atmosphere</a:t>
            </a:r>
            <a:r>
              <a:rPr lang="en-US" altLang="en-US" sz="2800" dirty="0" smtClean="0"/>
              <a:t>, the rays are refracted. </a:t>
            </a:r>
          </a:p>
          <a:p>
            <a:pPr fontAlgn="auto"/>
            <a:r>
              <a:rPr lang="en-US" altLang="en-US" sz="2800" dirty="0" smtClean="0"/>
              <a:t>Since the atmosphere is constantly changing, the amount of refraction also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changes</a:t>
            </a:r>
            <a:r>
              <a:rPr lang="en-US" altLang="en-US" sz="2800" dirty="0" smtClean="0"/>
              <a:t>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1835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39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210550" cy="24384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When all the colors of the rainbow are combined, we do not see any </a:t>
            </a:r>
            <a:r>
              <a:rPr lang="en-US" altLang="en-US" sz="2800" b="1" dirty="0">
                <a:solidFill>
                  <a:srgbClr val="FF0000"/>
                </a:solidFill>
              </a:rPr>
              <a:t>particular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color. </a:t>
            </a:r>
          </a:p>
          <a:p>
            <a:r>
              <a:rPr lang="en-US" altLang="en-US" sz="2800" dirty="0"/>
              <a:t>We see light without </a:t>
            </a:r>
            <a:r>
              <a:rPr lang="en-US" altLang="en-US" sz="2800" b="1" dirty="0">
                <a:solidFill>
                  <a:srgbClr val="FF0000"/>
                </a:solidFill>
              </a:rPr>
              <a:t>any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color. </a:t>
            </a:r>
          </a:p>
          <a:p>
            <a:r>
              <a:rPr lang="en-US" altLang="en-US" sz="2800" dirty="0"/>
              <a:t>We call this combination of all the colors of light </a:t>
            </a:r>
            <a:r>
              <a:rPr lang="en-US" altLang="en-US" sz="2800" b="1" dirty="0"/>
              <a:t>"</a:t>
            </a:r>
            <a:r>
              <a:rPr lang="en-US" altLang="en-US" sz="2800" b="1" dirty="0">
                <a:solidFill>
                  <a:srgbClr val="FF0000"/>
                </a:solidFill>
              </a:rPr>
              <a:t>white light</a:t>
            </a:r>
            <a:r>
              <a:rPr lang="en-US" altLang="en-US" sz="2800" b="1" dirty="0"/>
              <a:t>".</a:t>
            </a:r>
          </a:p>
        </p:txBody>
      </p:sp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REFRACTION</a:t>
            </a:r>
          </a:p>
        </p:txBody>
      </p:sp>
      <p:pic>
        <p:nvPicPr>
          <p:cNvPr id="785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800"/>
            <a:ext cx="914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00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38862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White light is a </a:t>
            </a:r>
            <a:r>
              <a:rPr lang="en-US" sz="2800" b="1" dirty="0">
                <a:solidFill>
                  <a:srgbClr val="FF0000"/>
                </a:solidFill>
              </a:rPr>
              <a:t>mixture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of all colors.</a:t>
            </a:r>
          </a:p>
          <a:p>
            <a:r>
              <a:rPr lang="en-US" sz="2800" dirty="0"/>
              <a:t>When white light is directed through a </a:t>
            </a:r>
            <a:r>
              <a:rPr lang="en-US" sz="2800" b="1" dirty="0">
                <a:solidFill>
                  <a:srgbClr val="FF0000"/>
                </a:solidFill>
              </a:rPr>
              <a:t>prism</a:t>
            </a:r>
            <a:r>
              <a:rPr lang="en-US" sz="2800" dirty="0"/>
              <a:t>, the individual colors are refracted and we see a </a:t>
            </a:r>
            <a:r>
              <a:rPr lang="en-US" sz="2800" b="1" dirty="0">
                <a:solidFill>
                  <a:srgbClr val="FF0000"/>
                </a:solidFill>
              </a:rPr>
              <a:t>rainbow</a:t>
            </a:r>
            <a:r>
              <a:rPr lang="en-US" sz="28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REFRACTION</a:t>
            </a:r>
            <a:endParaRPr lang="en-US" sz="5400" dirty="0"/>
          </a:p>
        </p:txBody>
      </p:sp>
      <p:graphicFrame>
        <p:nvGraphicFramePr>
          <p:cNvPr id="4" name="Object 1028"/>
          <p:cNvGraphicFramePr>
            <a:graphicFrameLocks noChangeAspect="1"/>
          </p:cNvGraphicFramePr>
          <p:nvPr/>
        </p:nvGraphicFramePr>
        <p:xfrm>
          <a:off x="4343400" y="2362200"/>
          <a:ext cx="4800600" cy="357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8" name="Bitmap Image" r:id="rId3" imgW="5742857" imgH="3715269" progId="Paint.Picture">
                  <p:embed/>
                </p:oleObj>
              </mc:Choice>
              <mc:Fallback>
                <p:oleObj name="Bitmap Image" r:id="rId3" imgW="5742857" imgH="371526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362200"/>
                        <a:ext cx="4800600" cy="357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4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lens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lets light travel through it.  </a:t>
            </a:r>
          </a:p>
          <a:p>
            <a:r>
              <a:rPr lang="en-US" sz="2800" dirty="0"/>
              <a:t>It will </a:t>
            </a:r>
            <a:r>
              <a:rPr lang="en-US" sz="2800" b="1" dirty="0">
                <a:solidFill>
                  <a:srgbClr val="FF0000"/>
                </a:solidFill>
              </a:rPr>
              <a:t>bend</a:t>
            </a:r>
            <a:r>
              <a:rPr lang="en-US" sz="2800" dirty="0"/>
              <a:t> the light since it is a </a:t>
            </a:r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material from air.</a:t>
            </a:r>
          </a:p>
          <a:p>
            <a:r>
              <a:rPr lang="en-US" sz="2800" dirty="0"/>
              <a:t>Which way light bends depends on the type of </a:t>
            </a:r>
            <a:r>
              <a:rPr lang="en-US" sz="2800" b="1" dirty="0">
                <a:solidFill>
                  <a:srgbClr val="FF0000"/>
                </a:solidFill>
              </a:rPr>
              <a:t>lens</a:t>
            </a:r>
            <a:r>
              <a:rPr lang="en-US" sz="28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REFRACTION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949608"/>
            <a:ext cx="5334000" cy="268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2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Convex lens </a:t>
            </a:r>
          </a:p>
          <a:p>
            <a:r>
              <a:rPr lang="en-US" sz="2800" dirty="0"/>
              <a:t>Light bends toward the </a:t>
            </a:r>
            <a:r>
              <a:rPr lang="en-US" sz="2800" b="1" dirty="0">
                <a:solidFill>
                  <a:srgbClr val="FF0000"/>
                </a:solidFill>
              </a:rPr>
              <a:t>middle or center</a:t>
            </a:r>
            <a:r>
              <a:rPr lang="en-US" sz="2800" dirty="0"/>
              <a:t>.</a:t>
            </a:r>
          </a:p>
          <a:p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thicker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middle,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thinner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edges.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REFRACTION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027434"/>
              </p:ext>
            </p:extLst>
          </p:nvPr>
        </p:nvGraphicFramePr>
        <p:xfrm>
          <a:off x="2438400" y="3234888"/>
          <a:ext cx="4114800" cy="362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7" name="Bitmap Image" r:id="rId3" imgW="3266667" imgH="2876190" progId="Paint.Picture">
                  <p:embed/>
                </p:oleObj>
              </mc:Choice>
              <mc:Fallback>
                <p:oleObj name="Bitmap Image" r:id="rId3" imgW="3266667" imgH="28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34888"/>
                        <a:ext cx="4114800" cy="362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166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3" y="1355162"/>
            <a:ext cx="8229600" cy="17690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Concave lens</a:t>
            </a:r>
          </a:p>
          <a:p>
            <a:r>
              <a:rPr lang="en-US" dirty="0"/>
              <a:t>Light bends toward the </a:t>
            </a:r>
            <a:r>
              <a:rPr lang="en-US" b="1" dirty="0">
                <a:solidFill>
                  <a:srgbClr val="FF0000"/>
                </a:solidFill>
              </a:rPr>
              <a:t>outside</a:t>
            </a:r>
            <a:r>
              <a:rPr lang="en-US" dirty="0"/>
              <a:t>.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thinner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middle,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thicker</a:t>
            </a:r>
            <a:r>
              <a:rPr lang="en-US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edges.</a:t>
            </a:r>
            <a:endParaRPr lang="en-US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162"/>
            <a:ext cx="8229600" cy="1143000"/>
          </a:xfrm>
        </p:spPr>
        <p:txBody>
          <a:bodyPr/>
          <a:lstStyle/>
          <a:p>
            <a:r>
              <a:rPr lang="en-US" sz="4800" dirty="0"/>
              <a:t>REFRACTION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92" y="3276600"/>
            <a:ext cx="279990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75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IT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38624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472" y="1971675"/>
            <a:ext cx="782828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4724400"/>
            <a:ext cx="6667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68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Farsightedness,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or hyperopia, is the inability of the eye to focus on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nearby</a:t>
            </a:r>
            <a:r>
              <a:rPr lang="en-US" altLang="en-US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objects. </a:t>
            </a:r>
          </a:p>
          <a:p>
            <a:r>
              <a:rPr lang="en-US" altLang="en-US" sz="2800" dirty="0">
                <a:latin typeface="Times New Roman" panose="02020603050405020304" pitchFamily="18" charset="0"/>
              </a:rPr>
              <a:t>The farsighted eye has no difficulty viewing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distant</a:t>
            </a:r>
            <a:r>
              <a:rPr lang="en-US" altLang="en-US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objects.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SIGHT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886201"/>
            <a:ext cx="6081317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7000"/>
          </a:xfrm>
        </p:spPr>
        <p:txBody>
          <a:bodyPr>
            <a:normAutofit/>
          </a:bodyPr>
          <a:lstStyle/>
          <a:p>
            <a:r>
              <a:rPr lang="en-US" sz="2800" b="1" dirty="0"/>
              <a:t>Correction for Farsightedness</a:t>
            </a:r>
            <a:r>
              <a:rPr lang="en-US" sz="2800" dirty="0"/>
              <a:t>:</a:t>
            </a:r>
          </a:p>
          <a:p>
            <a:pPr lvl="1"/>
            <a:r>
              <a:rPr lang="en-US" sz="2800" dirty="0"/>
              <a:t>Use a </a:t>
            </a:r>
            <a:r>
              <a:rPr lang="en-US" sz="2800" b="1" dirty="0">
                <a:solidFill>
                  <a:srgbClr val="FF0000"/>
                </a:solidFill>
              </a:rPr>
              <a:t>convex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lens.  Light refracts before reaching the cornea and is subsequently focused on the retina of the eye.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SIGHT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682" y="3733799"/>
            <a:ext cx="6965518" cy="281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4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Nearsightedness,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or </a:t>
            </a:r>
            <a:r>
              <a:rPr lang="en-US" altLang="en-US" sz="2800" b="1" dirty="0">
                <a:latin typeface="Times New Roman" panose="02020603050405020304" pitchFamily="18" charset="0"/>
              </a:rPr>
              <a:t>myopia, </a:t>
            </a:r>
            <a:r>
              <a:rPr lang="en-US" altLang="en-US" sz="2800" dirty="0">
                <a:latin typeface="Times New Roman" panose="02020603050405020304" pitchFamily="18" charset="0"/>
              </a:rPr>
              <a:t>is the inability of the eye to focus on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far</a:t>
            </a:r>
            <a:r>
              <a:rPr lang="en-US" altLang="en-US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objects. </a:t>
            </a:r>
          </a:p>
          <a:p>
            <a:r>
              <a:rPr lang="en-US" altLang="en-US" sz="2800" dirty="0">
                <a:latin typeface="Times New Roman" panose="02020603050405020304" pitchFamily="18" charset="0"/>
              </a:rPr>
              <a:t>The nearsighted eye has no difficulty viewing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close</a:t>
            </a:r>
            <a:r>
              <a:rPr lang="en-US" altLang="en-US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objects.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SIGHT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852334"/>
            <a:ext cx="437197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8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13" y="1430578"/>
            <a:ext cx="8229600" cy="2667000"/>
          </a:xfrm>
        </p:spPr>
        <p:txBody>
          <a:bodyPr>
            <a:normAutofit/>
          </a:bodyPr>
          <a:lstStyle/>
          <a:p>
            <a:r>
              <a:rPr lang="en-US" sz="2800" b="1" dirty="0"/>
              <a:t>Correction for Nearsightedness:</a:t>
            </a:r>
          </a:p>
          <a:p>
            <a:pPr lvl="1"/>
            <a:r>
              <a:rPr lang="en-US" sz="2800" dirty="0"/>
              <a:t>Use a </a:t>
            </a:r>
            <a:r>
              <a:rPr lang="en-US" sz="2800" b="1" dirty="0">
                <a:solidFill>
                  <a:srgbClr val="FF0000"/>
                </a:solidFill>
              </a:rPr>
              <a:t>concave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lens.  Light refracts before reaching the cornea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and is subsequently focused on the retina of the eye.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SIGHT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657600"/>
            <a:ext cx="3876675" cy="312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12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4495800" cy="4953000"/>
          </a:xfrm>
        </p:spPr>
        <p:txBody>
          <a:bodyPr/>
          <a:lstStyle/>
          <a:p>
            <a:r>
              <a:rPr lang="en-US" altLang="en-US" sz="3200" dirty="0"/>
              <a:t>The three color receptors in the eye allow us to see </a:t>
            </a:r>
            <a:r>
              <a:rPr lang="en-US" altLang="en-US" sz="3200" b="1" dirty="0">
                <a:solidFill>
                  <a:srgbClr val="FF0000"/>
                </a:solidFill>
              </a:rPr>
              <a:t>millions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/>
              <a:t>of different colors.</a:t>
            </a:r>
          </a:p>
          <a:p>
            <a:r>
              <a:rPr lang="en-US" altLang="en-US" sz="3200" dirty="0"/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additive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/>
              <a:t>primary colors are</a:t>
            </a:r>
            <a:r>
              <a:rPr lang="en-US" altLang="en-US" sz="3200" dirty="0">
                <a:solidFill>
                  <a:schemeClr val="hlink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red, green, </a:t>
            </a:r>
            <a:r>
              <a:rPr lang="en-US" altLang="en-US" sz="3200" dirty="0"/>
              <a:t>and </a:t>
            </a:r>
            <a:r>
              <a:rPr lang="en-US" altLang="en-US" sz="3200" b="1" dirty="0">
                <a:solidFill>
                  <a:srgbClr val="FF0000"/>
                </a:solidFill>
              </a:rPr>
              <a:t>blue</a:t>
            </a:r>
            <a:r>
              <a:rPr lang="en-US" altLang="en-US" sz="3200" dirty="0"/>
              <a:t>.</a:t>
            </a:r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LIGHT AND COLOR</a:t>
            </a:r>
          </a:p>
        </p:txBody>
      </p:sp>
      <p:pic>
        <p:nvPicPr>
          <p:cNvPr id="789510" name="Picture 6" descr="22_2 addsub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6" r="53722"/>
          <a:stretch>
            <a:fillRect/>
          </a:stretch>
        </p:blipFill>
        <p:spPr bwMode="auto">
          <a:xfrm>
            <a:off x="5391150" y="1447800"/>
            <a:ext cx="3352800" cy="4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6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1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12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381000" y="1524000"/>
            <a:ext cx="44958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200" dirty="0"/>
              <a:t>We don’t see everything white because the </a:t>
            </a:r>
            <a:r>
              <a:rPr lang="en-US" altLang="en-US" sz="3200" b="1" dirty="0">
                <a:solidFill>
                  <a:srgbClr val="FF0000"/>
                </a:solidFill>
              </a:rPr>
              <a:t>strength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/>
              <a:t>of the signal matters.</a:t>
            </a:r>
          </a:p>
          <a:p>
            <a:r>
              <a:rPr lang="en-US" altLang="en-US" sz="3200" dirty="0"/>
              <a:t>All the different shades of color we can see are made by changing the </a:t>
            </a:r>
            <a:r>
              <a:rPr lang="en-US" altLang="en-US" sz="3200" b="1" dirty="0">
                <a:solidFill>
                  <a:srgbClr val="FF0000"/>
                </a:solidFill>
              </a:rPr>
              <a:t>proportions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/>
              <a:t>of red, green, and blue.</a:t>
            </a:r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LIGHT AND COLOR</a:t>
            </a:r>
          </a:p>
        </p:txBody>
      </p:sp>
      <p:pic>
        <p:nvPicPr>
          <p:cNvPr id="789510" name="Picture 6" descr="22_2 addsub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6" r="53722"/>
          <a:stretch>
            <a:fillRect/>
          </a:stretch>
        </p:blipFill>
        <p:spPr bwMode="auto">
          <a:xfrm>
            <a:off x="5391150" y="1905000"/>
            <a:ext cx="3352800" cy="4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9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1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381000" y="1524000"/>
            <a:ext cx="5181600" cy="4572000"/>
          </a:xfrm>
        </p:spPr>
        <p:txBody>
          <a:bodyPr>
            <a:normAutofit fontScale="92500"/>
          </a:bodyPr>
          <a:lstStyle/>
          <a:p>
            <a:pPr marL="438150" indent="-438150">
              <a:buFont typeface="Wingdings" panose="05000000000000000000" pitchFamily="2" charset="2"/>
              <a:buNone/>
            </a:pPr>
            <a:r>
              <a:rPr lang="en-US" altLang="en-US" dirty="0"/>
              <a:t>When we see an object, the light that reaches our eyes can come from two different processes:</a:t>
            </a:r>
          </a:p>
          <a:p>
            <a:pPr marL="438150" indent="-438150">
              <a:buFont typeface="Wingdings" panose="05000000000000000000" pitchFamily="2" charset="2"/>
              <a:buAutoNum type="arabicPeriod"/>
            </a:pPr>
            <a:r>
              <a:rPr lang="en-US" altLang="en-US" dirty="0"/>
              <a:t>The light can be </a:t>
            </a:r>
            <a:r>
              <a:rPr lang="en-US" altLang="en-US" b="1" dirty="0">
                <a:solidFill>
                  <a:srgbClr val="FF0000"/>
                </a:solidFill>
              </a:rPr>
              <a:t>emitted</a:t>
            </a:r>
            <a:r>
              <a:rPr lang="en-US" altLang="en-US" dirty="0"/>
              <a:t> directly from the object, like a light bulb or glow stick.</a:t>
            </a:r>
          </a:p>
          <a:p>
            <a:pPr marL="438150" indent="-438150">
              <a:buFont typeface="Wingdings" panose="05000000000000000000" pitchFamily="2" charset="2"/>
              <a:buAutoNum type="arabicPeriod"/>
            </a:pPr>
            <a:r>
              <a:rPr lang="en-US" altLang="en-US" dirty="0"/>
              <a:t>The light can come from </a:t>
            </a:r>
            <a:r>
              <a:rPr lang="en-US" altLang="en-US" b="1" dirty="0">
                <a:solidFill>
                  <a:srgbClr val="FF0000"/>
                </a:solidFill>
              </a:rPr>
              <a:t>somewhere else</a:t>
            </a:r>
            <a:r>
              <a:rPr lang="en-US" altLang="en-US" dirty="0"/>
              <a:t>, like the sun, and we see the objects by </a:t>
            </a:r>
            <a:r>
              <a:rPr lang="en-US" altLang="en-US" b="1" dirty="0">
                <a:solidFill>
                  <a:srgbClr val="FF0000"/>
                </a:solidFill>
              </a:rPr>
              <a:t>reflected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light.</a:t>
            </a:r>
          </a:p>
        </p:txBody>
      </p:sp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LIGHT AND COLOR</a:t>
            </a:r>
          </a:p>
        </p:txBody>
      </p:sp>
      <p:pic>
        <p:nvPicPr>
          <p:cNvPr id="7946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31337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6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4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4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2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LIGHT AND COLOR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371600" y="1432947"/>
          <a:ext cx="6096000" cy="5150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" name="Bitmap Image" r:id="rId3" imgW="3258005" imgH="2752381" progId="Paint.Picture">
                  <p:embed/>
                </p:oleObj>
              </mc:Choice>
              <mc:Fallback>
                <p:oleObj name="Bitmap Image" r:id="rId3" imgW="3258005" imgH="27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32947"/>
                        <a:ext cx="6096000" cy="51504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091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455761"/>
            <a:ext cx="5105400" cy="4648200"/>
          </a:xfrm>
        </p:spPr>
        <p:txBody>
          <a:bodyPr>
            <a:normAutofit fontScale="92500"/>
          </a:bodyPr>
          <a:lstStyle/>
          <a:p>
            <a:pPr marL="438150" indent="-438150"/>
            <a:r>
              <a:rPr lang="en-US" altLang="en-US" dirty="0"/>
              <a:t>Colored fabrics and paints get color from a </a:t>
            </a:r>
            <a:r>
              <a:rPr lang="en-US" altLang="en-US" b="1" dirty="0">
                <a:solidFill>
                  <a:srgbClr val="FF0000"/>
                </a:solidFill>
              </a:rPr>
              <a:t>subtractive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process. </a:t>
            </a:r>
          </a:p>
          <a:p>
            <a:pPr marL="438150" indent="-438150"/>
            <a:r>
              <a:rPr lang="en-US" altLang="en-US" dirty="0"/>
              <a:t>Chemicals, known as </a:t>
            </a:r>
            <a:r>
              <a:rPr lang="en-US" altLang="en-US" b="1" dirty="0">
                <a:solidFill>
                  <a:srgbClr val="FF0000"/>
                </a:solidFill>
              </a:rPr>
              <a:t>pigments</a:t>
            </a:r>
            <a:r>
              <a:rPr lang="en-US" altLang="en-US" dirty="0"/>
              <a:t>, in the dyes and paints, absorb some colors and allow the color you actually see to be </a:t>
            </a:r>
            <a:r>
              <a:rPr lang="en-US" altLang="en-US" b="1" dirty="0">
                <a:solidFill>
                  <a:srgbClr val="FF0000"/>
                </a:solidFill>
              </a:rPr>
              <a:t>reflected</a:t>
            </a:r>
            <a:r>
              <a:rPr lang="en-US" altLang="en-US" u="sng" dirty="0"/>
              <a:t>.</a:t>
            </a:r>
          </a:p>
          <a:p>
            <a:pPr marL="438150" indent="-438150"/>
            <a:r>
              <a:rPr lang="en-US" altLang="en-US" b="1" dirty="0">
                <a:solidFill>
                  <a:srgbClr val="FF0000"/>
                </a:solidFill>
              </a:rPr>
              <a:t>Magenta, yellow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FF0000"/>
                </a:solidFill>
              </a:rPr>
              <a:t>cyan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are the three subtractive primary colors.</a:t>
            </a:r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/>
              <a:t>LIGHT AND COLOR</a:t>
            </a:r>
          </a:p>
        </p:txBody>
      </p:sp>
      <p:pic>
        <p:nvPicPr>
          <p:cNvPr id="797701" name="Picture 5" descr="22_2 addsub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869"/>
          <a:stretch>
            <a:fillRect/>
          </a:stretch>
        </p:blipFill>
        <p:spPr bwMode="auto">
          <a:xfrm>
            <a:off x="5715000" y="1905000"/>
            <a:ext cx="329699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8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052" name="Picture 4" descr="16_6 addsub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82650"/>
            <a:ext cx="8229600" cy="50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206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DRAW IT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52989" cy="411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29718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09848" y="5094085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GREEN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00265" y="3703523"/>
            <a:ext cx="959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BLUE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1400" y="24384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3903578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CYAN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5618" y="5302213"/>
            <a:ext cx="151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818BD"/>
                </a:solidFill>
              </a:rPr>
              <a:t>MAGENTA</a:t>
            </a:r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flipV="1">
            <a:off x="951363" y="4191000"/>
            <a:ext cx="496437" cy="11112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3"/>
          </p:cNvCxnSpPr>
          <p:nvPr/>
        </p:nvCxnSpPr>
        <p:spPr>
          <a:xfrm flipV="1">
            <a:off x="5360158" y="3343076"/>
            <a:ext cx="1485332" cy="5605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187053" y="2638455"/>
            <a:ext cx="1394347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53938" y="3547621"/>
            <a:ext cx="1127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606778" y="3964485"/>
            <a:ext cx="712670" cy="115420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72200" y="396448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07108" y="4643994"/>
            <a:ext cx="959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BLUE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643994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66546" y="3177399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CYAN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0" y="2983468"/>
            <a:ext cx="151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818BD"/>
                </a:solidFill>
              </a:rPr>
              <a:t>MAGENTA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85114" y="3130285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GREEN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83707" y="5494195"/>
            <a:ext cx="1241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BLACK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5867400" y="3903579"/>
            <a:ext cx="1219200" cy="13905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65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8" grpId="0"/>
      <p:bldP spid="21" grpId="0"/>
      <p:bldP spid="22" grpId="0"/>
      <p:bldP spid="23" grpId="0"/>
      <p:bldP spid="25" grpId="0"/>
      <p:bldP spid="26" grpId="0"/>
      <p:bldP spid="28" grpId="0"/>
      <p:bldP spid="2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798</Words>
  <Application>Microsoft Office PowerPoint</Application>
  <PresentationFormat>On-screen Show (4:3)</PresentationFormat>
  <Paragraphs>105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Concourse</vt:lpstr>
      <vt:lpstr>Bitmap Image</vt:lpstr>
      <vt:lpstr>LIGHT</vt:lpstr>
      <vt:lpstr>LIGHT</vt:lpstr>
      <vt:lpstr>LIGHT</vt:lpstr>
      <vt:lpstr>OPTICS</vt:lpstr>
      <vt:lpstr>REFLECTION</vt:lpstr>
      <vt:lpstr>REFLECTION</vt:lpstr>
      <vt:lpstr>REFLECTION</vt:lpstr>
      <vt:lpstr>LAW OF REFLECTION</vt:lpstr>
      <vt:lpstr>REFLECTION</vt:lpstr>
      <vt:lpstr>REFLECTION</vt:lpstr>
      <vt:lpstr>REFRACTION</vt:lpstr>
      <vt:lpstr>REFRACTION</vt:lpstr>
      <vt:lpstr>REFRACTION</vt:lpstr>
      <vt:lpstr>REFRACTION</vt:lpstr>
      <vt:lpstr>REFRACTION</vt:lpstr>
      <vt:lpstr>REFRACTION</vt:lpstr>
      <vt:lpstr>REFRACTION</vt:lpstr>
      <vt:lpstr>DRAW IT</vt:lpstr>
      <vt:lpstr>SIGHT</vt:lpstr>
      <vt:lpstr>SIGHT</vt:lpstr>
      <vt:lpstr>SIGHT</vt:lpstr>
      <vt:lpstr>SIGHT</vt:lpstr>
      <vt:lpstr>LIGHT AND COLOR</vt:lpstr>
      <vt:lpstr>LIGHT AND COLOR</vt:lpstr>
      <vt:lpstr>LIGHT AND COLOR</vt:lpstr>
      <vt:lpstr>LIGHT AND COLOR</vt:lpstr>
      <vt:lpstr>LIGHT AND COLOR</vt:lpstr>
      <vt:lpstr>PowerPoint Presentation</vt:lpstr>
      <vt:lpstr>DRAW IT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2015-11-08T20:52:17Z</dcterms:created>
  <dcterms:modified xsi:type="dcterms:W3CDTF">2018-03-21T20:01:58Z</dcterms:modified>
</cp:coreProperties>
</file>