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22"/>
  </p:notesMasterIdLst>
  <p:sldIdLst>
    <p:sldId id="448" r:id="rId2"/>
    <p:sldId id="451" r:id="rId3"/>
    <p:sldId id="458" r:id="rId4"/>
    <p:sldId id="459" r:id="rId5"/>
    <p:sldId id="460" r:id="rId6"/>
    <p:sldId id="461" r:id="rId7"/>
    <p:sldId id="462" r:id="rId8"/>
    <p:sldId id="463" r:id="rId9"/>
    <p:sldId id="464" r:id="rId10"/>
    <p:sldId id="465" r:id="rId11"/>
    <p:sldId id="466" r:id="rId12"/>
    <p:sldId id="467" r:id="rId13"/>
    <p:sldId id="475" r:id="rId14"/>
    <p:sldId id="476" r:id="rId15"/>
    <p:sldId id="477" r:id="rId16"/>
    <p:sldId id="478" r:id="rId17"/>
    <p:sldId id="468" r:id="rId18"/>
    <p:sldId id="469" r:id="rId19"/>
    <p:sldId id="470" r:id="rId20"/>
    <p:sldId id="471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8BD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>
      <p:cViewPr varScale="1">
        <p:scale>
          <a:sx n="111" d="100"/>
          <a:sy n="111" d="100"/>
        </p:scale>
        <p:origin x="139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C7EDD2-2BC2-4161-B5B3-3255FC92CF66}" type="datetimeFigureOut">
              <a:rPr lang="en-US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4CD3F5-5161-4541-9129-76405B2EB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49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EFBCF2-9750-40F9-A629-93177382CA28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EC2C1-FB47-4CEB-BADA-6EEB1A90A8A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3F68C-4D27-4F50-90AC-124456E30813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5620-E95E-42DC-B103-2400A9DDF2B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ACC23-50B1-45D3-9F38-7C6983F97AA7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8F71-1A3C-4E0A-A3C5-ADF51B2D7D9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00A3C2-22FB-4003-9C7E-9717AE9BCDCB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773F-1BCD-4CBE-BB63-D5B9EF8A93F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E64711-0CFC-4F3A-AE07-BFF4C5572929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6DEF-2964-48B9-A681-8D776A743BE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19C294-3872-43AF-91D0-89F771E86C22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718-CE61-4AA9-BD1C-D966A8379A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217FD1-8BE5-4F2E-ACED-0B9A84D993A0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FA9FD-A1D2-4C59-B078-4F9A0D711A0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FA97A-6A11-4AA5-B094-D99F31721BA0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ED2A8-B858-4DB9-B821-5B84005592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B73EAC-A102-4FD2-8572-274AA2F37AC4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D1DD3-91E6-404D-A584-7192FFBD154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C9E52D-0507-4AB1-8ADB-5829A2407FEA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444-E0A9-402B-9B97-03C0DD5B8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D4E1C-000E-4FD3-8C88-E135ED2C5774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7DE9-59BF-4088-B30C-D72D761DEE1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F6B68221-16FF-4B27-91C4-91C265B4272F}" type="datetimeFigureOut">
              <a:rPr lang="en-US" smtClean="0"/>
              <a:pPr>
                <a:defRPr/>
              </a:pPr>
              <a:t>3/23/2018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9CE750D-0AD1-4E54-95F3-10C9E37A38B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planetseed.com/files/flash/science/lab/airspace/doppler/en/doppler_exp.htm?width=750&amp;height=460&amp;popup=tru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/>
              <a:t>SOUND AND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Review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AE8C4-1C45-45C4-9965-D749DAA2F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602664"/>
            <a:ext cx="6321637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lvl="0" indent="-341313">
              <a:buNone/>
            </a:pPr>
            <a:r>
              <a:rPr lang="en-US" dirty="0">
                <a:effectLst/>
              </a:rPr>
              <a:t>1. </a:t>
            </a:r>
            <a:r>
              <a:rPr lang="en-US" sz="2400" dirty="0">
                <a:effectLst/>
              </a:rPr>
              <a:t>Describe a compressional/longitudinal wave and label its parts.</a:t>
            </a:r>
            <a:endParaRPr lang="en-US" dirty="0">
              <a:effectLst/>
            </a:endParaRPr>
          </a:p>
        </p:txBody>
      </p:sp>
      <p:pic>
        <p:nvPicPr>
          <p:cNvPr id="4" name="Picture 4" descr="u11l1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90800"/>
            <a:ext cx="6553200" cy="326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416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1313" lvl="0" indent="-341313">
              <a:buNone/>
            </a:pPr>
            <a:r>
              <a:rPr lang="en-US" sz="2400" dirty="0">
                <a:effectLst/>
              </a:rPr>
              <a:t>2. Explain how sound travels through different mediums.</a:t>
            </a:r>
          </a:p>
        </p:txBody>
      </p:sp>
      <p:pic>
        <p:nvPicPr>
          <p:cNvPr id="4" name="Picture 7" descr="sound wav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548" y="4114800"/>
            <a:ext cx="693420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FB4E7B-53D3-4884-8D74-7839B08EDE42}"/>
              </a:ext>
            </a:extLst>
          </p:cNvPr>
          <p:cNvSpPr/>
          <p:nvPr/>
        </p:nvSpPr>
        <p:spPr>
          <a:xfrm>
            <a:off x="1829145" y="1982974"/>
            <a:ext cx="6829792" cy="18651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/>
              <a:t>Sound is produced by a vibrating object which causes a disturbance.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/>
              <a:t>This disturbance is passed from one particle to the next.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/>
              <a:t>The result is that energy is transported without the actual transport of matter.</a:t>
            </a:r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838200"/>
          </a:xfrm>
        </p:spPr>
        <p:txBody>
          <a:bodyPr>
            <a:normAutofit/>
          </a:bodyPr>
          <a:lstStyle/>
          <a:p>
            <a:pPr marL="514350" lvl="0" indent="-514350">
              <a:buAutoNum type="arabicPeriod" startAt="3"/>
            </a:pPr>
            <a:r>
              <a:rPr lang="en-US" sz="2800" dirty="0">
                <a:effectLst/>
              </a:rPr>
              <a:t>Identify what influences the speed of sound.</a:t>
            </a:r>
          </a:p>
          <a:p>
            <a:pPr marL="514350" lvl="0" indent="-514350">
              <a:buAutoNum type="arabicPeriod" startAt="3"/>
            </a:pPr>
            <a:endParaRPr lang="en-US" dirty="0">
              <a:effectLst/>
            </a:endParaRPr>
          </a:p>
          <a:p>
            <a:pPr lvl="1">
              <a:lnSpc>
                <a:spcPct val="90000"/>
              </a:lnSpc>
            </a:pPr>
            <a:endParaRPr lang="en-US" altLang="en-US" b="1" dirty="0">
              <a:solidFill>
                <a:srgbClr val="FFFF00"/>
              </a:solidFill>
            </a:endParaRPr>
          </a:p>
          <a:p>
            <a:pPr marL="514350" lvl="0" indent="-514350">
              <a:buAutoNum type="arabicPeriod" startAt="3"/>
            </a:pPr>
            <a:endParaRPr lang="en-US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87917D-2784-4A63-BCDA-A3F130A2CAFB}"/>
              </a:ext>
            </a:extLst>
          </p:cNvPr>
          <p:cNvSpPr/>
          <p:nvPr/>
        </p:nvSpPr>
        <p:spPr>
          <a:xfrm>
            <a:off x="1520952" y="2164095"/>
            <a:ext cx="7327392" cy="44135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b="1" dirty="0"/>
              <a:t>Speed of sound depends on the</a:t>
            </a:r>
          </a:p>
          <a:p>
            <a:pPr marL="914400" lvl="1" indent="-457200">
              <a:lnSpc>
                <a:spcPct val="90000"/>
              </a:lnSpc>
              <a:buAutoNum type="arabicPeriod"/>
            </a:pPr>
            <a:r>
              <a:rPr lang="en-US" altLang="en-US" sz="2400" b="1" dirty="0"/>
              <a:t>Elasticity </a:t>
            </a:r>
            <a:r>
              <a:rPr lang="en-US" altLang="en-US" sz="2400" dirty="0"/>
              <a:t>–</a:t>
            </a:r>
            <a:r>
              <a:rPr lang="en-US" altLang="en-US" sz="2400" b="1" dirty="0"/>
              <a:t> </a:t>
            </a:r>
            <a:r>
              <a:rPr lang="en-US" sz="2400" dirty="0"/>
              <a:t>the ability of an object to </a:t>
            </a:r>
            <a:r>
              <a:rPr lang="en-US" sz="2400" b="1" dirty="0"/>
              <a:t>bounce back </a:t>
            </a:r>
            <a:r>
              <a:rPr lang="en-US" sz="2400" dirty="0"/>
              <a:t>to its original shape.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	</a:t>
            </a:r>
            <a:r>
              <a:rPr lang="en-US" sz="2400" i="1" dirty="0">
                <a:solidFill>
                  <a:srgbClr val="0070C0"/>
                </a:solidFill>
              </a:rPr>
              <a:t>- more elastic, faster speed</a:t>
            </a:r>
          </a:p>
          <a:p>
            <a:pPr marL="914400" lvl="1" indent="-457200">
              <a:lnSpc>
                <a:spcPct val="90000"/>
              </a:lnSpc>
              <a:buAutoNum type="arabicPeriod" startAt="2"/>
            </a:pPr>
            <a:r>
              <a:rPr lang="en-US" altLang="en-US" sz="2400" b="1" dirty="0"/>
              <a:t>Medium (Density) </a:t>
            </a:r>
            <a:r>
              <a:rPr lang="en-US" altLang="en-US" sz="2400" dirty="0"/>
              <a:t>–</a:t>
            </a:r>
            <a:r>
              <a:rPr lang="en-US" altLang="en-US" sz="2400" b="1" dirty="0"/>
              <a:t> </a:t>
            </a:r>
            <a:r>
              <a:rPr lang="en-US" sz="2400" dirty="0"/>
              <a:t>in material of the </a:t>
            </a:r>
            <a:r>
              <a:rPr lang="en-US" sz="2400" b="1" dirty="0"/>
              <a:t>same</a:t>
            </a:r>
            <a:r>
              <a:rPr lang="en-US" sz="2400" dirty="0"/>
              <a:t> state of matter (solid, liquid or gas) the </a:t>
            </a:r>
            <a:r>
              <a:rPr lang="en-US" sz="2400" b="1" dirty="0"/>
              <a:t>denser</a:t>
            </a:r>
            <a:r>
              <a:rPr lang="en-US" sz="2400" dirty="0"/>
              <a:t> the medium, the </a:t>
            </a:r>
            <a:r>
              <a:rPr lang="en-US" sz="2400" b="1" dirty="0"/>
              <a:t>slower</a:t>
            </a:r>
            <a:r>
              <a:rPr lang="en-US" sz="2400" dirty="0"/>
              <a:t> the sound travels.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	</a:t>
            </a:r>
            <a:r>
              <a:rPr lang="en-US" sz="2400" i="1" dirty="0">
                <a:solidFill>
                  <a:srgbClr val="0070C0"/>
                </a:solidFill>
              </a:rPr>
              <a:t>- the denser the material, the slower it travels.</a:t>
            </a:r>
          </a:p>
          <a:p>
            <a:pPr marL="914400" lvl="1" indent="-457200">
              <a:lnSpc>
                <a:spcPct val="90000"/>
              </a:lnSpc>
              <a:buAutoNum type="arabicPeriod" startAt="3"/>
            </a:pPr>
            <a:r>
              <a:rPr lang="en-US" altLang="en-US" sz="2400" b="1" dirty="0"/>
              <a:t>Temperature </a:t>
            </a:r>
            <a:r>
              <a:rPr lang="en-US" altLang="en-US" sz="2400" dirty="0"/>
              <a:t>–</a:t>
            </a:r>
            <a:r>
              <a:rPr lang="en-US" altLang="en-US" sz="2400" b="1" dirty="0"/>
              <a:t> </a:t>
            </a:r>
            <a:r>
              <a:rPr lang="en-US" altLang="en-US" sz="2400" dirty="0"/>
              <a:t>warmer particles vibrate faster.</a:t>
            </a:r>
          </a:p>
          <a:p>
            <a:pPr marL="1147763" lvl="1" indent="-233363">
              <a:lnSpc>
                <a:spcPct val="90000"/>
              </a:lnSpc>
            </a:pPr>
            <a:r>
              <a:rPr lang="en-US" sz="2400" b="1" i="1" dirty="0">
                <a:solidFill>
                  <a:srgbClr val="0070C0"/>
                </a:solidFill>
              </a:rPr>
              <a:t>- 	</a:t>
            </a:r>
            <a:r>
              <a:rPr lang="en-US" sz="2400" i="1" dirty="0">
                <a:solidFill>
                  <a:srgbClr val="0070C0"/>
                </a:solidFill>
              </a:rPr>
              <a:t>the higher the temperature, the faster the speed of sound.</a:t>
            </a:r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6360" y="20128"/>
            <a:ext cx="7498080" cy="1143000"/>
          </a:xfrm>
        </p:spPr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87570"/>
            <a:ext cx="8229600" cy="914400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>
                <a:effectLst/>
              </a:rPr>
              <a:t>4. Describe how the ear enables you to hear.</a:t>
            </a:r>
            <a:endParaRPr lang="en-US" dirty="0">
              <a:effectLst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27" y="2209800"/>
            <a:ext cx="8154988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FCD77B-C785-4822-8936-E711D5B46431}"/>
              </a:ext>
            </a:extLst>
          </p:cNvPr>
          <p:cNvSpPr txBox="1"/>
          <p:nvPr/>
        </p:nvSpPr>
        <p:spPr>
          <a:xfrm>
            <a:off x="990600" y="2514600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/>
              <a:t>Auricle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2D88AC9-A4FD-49FB-976F-8A51E3033F81}"/>
              </a:ext>
            </a:extLst>
          </p:cNvPr>
          <p:cNvCxnSpPr/>
          <p:nvPr/>
        </p:nvCxnSpPr>
        <p:spPr>
          <a:xfrm>
            <a:off x="1447800" y="2822377"/>
            <a:ext cx="609600" cy="378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45B2B32-CBAF-4AE3-B66E-334747ECAA9F}"/>
              </a:ext>
            </a:extLst>
          </p:cNvPr>
          <p:cNvSpPr/>
          <p:nvPr/>
        </p:nvSpPr>
        <p:spPr>
          <a:xfrm>
            <a:off x="746760" y="2530813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5F4B95-40DB-48F0-8FDF-585D0BA913F4}"/>
              </a:ext>
            </a:extLst>
          </p:cNvPr>
          <p:cNvSpPr/>
          <p:nvPr/>
        </p:nvSpPr>
        <p:spPr>
          <a:xfrm>
            <a:off x="702327" y="4173875"/>
            <a:ext cx="105027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7CA445-3579-437E-80CF-37C8A11961B7}"/>
              </a:ext>
            </a:extLst>
          </p:cNvPr>
          <p:cNvSpPr/>
          <p:nvPr/>
        </p:nvSpPr>
        <p:spPr>
          <a:xfrm>
            <a:off x="3200400" y="2642264"/>
            <a:ext cx="105027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7B6EB9-F4DF-4038-BEAD-61FF4FEC392E}"/>
              </a:ext>
            </a:extLst>
          </p:cNvPr>
          <p:cNvSpPr/>
          <p:nvPr/>
        </p:nvSpPr>
        <p:spPr>
          <a:xfrm>
            <a:off x="3200399" y="4724400"/>
            <a:ext cx="105027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504DEB-B3DA-4B29-940D-EBEB2C0A2871}"/>
              </a:ext>
            </a:extLst>
          </p:cNvPr>
          <p:cNvSpPr/>
          <p:nvPr/>
        </p:nvSpPr>
        <p:spPr>
          <a:xfrm>
            <a:off x="3962400" y="4616570"/>
            <a:ext cx="105027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25F3A3-2AF9-4F61-9BBC-434F789152FB}"/>
              </a:ext>
            </a:extLst>
          </p:cNvPr>
          <p:cNvSpPr/>
          <p:nvPr/>
        </p:nvSpPr>
        <p:spPr>
          <a:xfrm>
            <a:off x="3835584" y="2857674"/>
            <a:ext cx="105027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AA0E5B-C2EC-4275-AB38-AA156185EB5F}"/>
              </a:ext>
            </a:extLst>
          </p:cNvPr>
          <p:cNvSpPr/>
          <p:nvPr/>
        </p:nvSpPr>
        <p:spPr>
          <a:xfrm>
            <a:off x="4978584" y="2762686"/>
            <a:ext cx="105027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050595-544F-4BEC-97BA-B0EF45962B71}"/>
              </a:ext>
            </a:extLst>
          </p:cNvPr>
          <p:cNvSpPr/>
          <p:nvPr/>
        </p:nvSpPr>
        <p:spPr>
          <a:xfrm>
            <a:off x="6629400" y="2530812"/>
            <a:ext cx="1219200" cy="46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9905AE-4956-45C6-A1DB-FBF7B9EA9229}"/>
              </a:ext>
            </a:extLst>
          </p:cNvPr>
          <p:cNvSpPr txBox="1"/>
          <p:nvPr/>
        </p:nvSpPr>
        <p:spPr>
          <a:xfrm>
            <a:off x="4360720" y="5136049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Oval Window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0D5B7E2-FBDF-4597-A20F-01E11D71BDD5}"/>
              </a:ext>
            </a:extLst>
          </p:cNvPr>
          <p:cNvCxnSpPr/>
          <p:nvPr/>
        </p:nvCxnSpPr>
        <p:spPr>
          <a:xfrm flipH="1" flipV="1">
            <a:off x="4648200" y="3866715"/>
            <a:ext cx="609600" cy="1238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2D2B2FA-1138-4EFB-B538-CDC694BD6120}"/>
              </a:ext>
            </a:extLst>
          </p:cNvPr>
          <p:cNvSpPr/>
          <p:nvPr/>
        </p:nvSpPr>
        <p:spPr>
          <a:xfrm>
            <a:off x="4427863" y="5170555"/>
            <a:ext cx="105027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C4B0DE-E149-40AC-8E34-7F9FC0C743BE}"/>
              </a:ext>
            </a:extLst>
          </p:cNvPr>
          <p:cNvSpPr txBox="1"/>
          <p:nvPr/>
        </p:nvSpPr>
        <p:spPr>
          <a:xfrm>
            <a:off x="5638800" y="3042792"/>
            <a:ext cx="838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i="1" dirty="0"/>
              <a:t>Auditory </a:t>
            </a:r>
          </a:p>
          <a:p>
            <a:r>
              <a:rPr lang="en-US" sz="1200" b="1" i="1" dirty="0"/>
              <a:t>Nerve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9B4438-2A2F-4187-A978-965C2DF3F997}"/>
              </a:ext>
            </a:extLst>
          </p:cNvPr>
          <p:cNvSpPr/>
          <p:nvPr/>
        </p:nvSpPr>
        <p:spPr>
          <a:xfrm>
            <a:off x="5715000" y="3100972"/>
            <a:ext cx="762000" cy="3453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143000"/>
          </a:xfrm>
        </p:spPr>
        <p:txBody>
          <a:bodyPr/>
          <a:lstStyle/>
          <a:p>
            <a:pPr marL="341313" lvl="0" indent="-341313">
              <a:buNone/>
            </a:pPr>
            <a:r>
              <a:rPr lang="en-US" sz="2400" dirty="0">
                <a:effectLst/>
              </a:rPr>
              <a:t>5. Recognize how amplitude, intensity, and loudness are related.</a:t>
            </a:r>
          </a:p>
          <a:p>
            <a:pPr marL="341313" lvl="0" indent="-341313">
              <a:buNone/>
            </a:pPr>
            <a:endParaRPr lang="en-US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654F48-02C0-40C1-82BC-0F64FDB62421}"/>
              </a:ext>
            </a:extLst>
          </p:cNvPr>
          <p:cNvSpPr/>
          <p:nvPr/>
        </p:nvSpPr>
        <p:spPr>
          <a:xfrm>
            <a:off x="2286000" y="2690336"/>
            <a:ext cx="5867400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1313" lvl="0" indent="-341313">
              <a:buFont typeface="Wingdings" panose="05000000000000000000" pitchFamily="2" charset="2"/>
              <a:buChar char="ü"/>
            </a:pPr>
            <a:r>
              <a:rPr lang="en-US" sz="2400" dirty="0"/>
              <a:t>The </a:t>
            </a:r>
            <a:r>
              <a:rPr lang="en-US" sz="2400" b="1" dirty="0"/>
              <a:t>amplitude</a:t>
            </a:r>
            <a:r>
              <a:rPr lang="en-US" sz="2400" dirty="0"/>
              <a:t> of a wave indicates the </a:t>
            </a:r>
            <a:r>
              <a:rPr lang="en-US" sz="2400" b="1" dirty="0"/>
              <a:t>energy.</a:t>
            </a:r>
          </a:p>
          <a:p>
            <a:pPr marL="341313" lvl="0" indent="-341313">
              <a:buFont typeface="Wingdings" panose="05000000000000000000" pitchFamily="2" charset="2"/>
              <a:buChar char="ü"/>
            </a:pPr>
            <a:r>
              <a:rPr lang="en-US" sz="2400" dirty="0"/>
              <a:t>The energy is measured by </a:t>
            </a:r>
            <a:r>
              <a:rPr lang="en-US" sz="2400" b="1" dirty="0"/>
              <a:t>intensity</a:t>
            </a:r>
            <a:r>
              <a:rPr lang="en-US" sz="2400" dirty="0"/>
              <a:t> (in dB).</a:t>
            </a:r>
          </a:p>
          <a:p>
            <a:pPr marL="341313" lvl="0" indent="-341313">
              <a:buFont typeface="Wingdings" panose="05000000000000000000" pitchFamily="2" charset="2"/>
              <a:buChar char="ü"/>
            </a:pPr>
            <a:r>
              <a:rPr lang="en-US" sz="2400" dirty="0"/>
              <a:t>We perceive different intensities as how </a:t>
            </a:r>
            <a:r>
              <a:rPr lang="en-US" sz="2400" b="1" dirty="0"/>
              <a:t>loud</a:t>
            </a:r>
            <a:r>
              <a:rPr lang="en-US" sz="2400" dirty="0"/>
              <a:t> or </a:t>
            </a:r>
            <a:r>
              <a:rPr lang="en-US" sz="2400" b="1" dirty="0"/>
              <a:t>soft</a:t>
            </a:r>
            <a:r>
              <a:rPr lang="en-US" sz="2400" dirty="0"/>
              <a:t> a sound is.</a:t>
            </a:r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1"/>
            <a:ext cx="7943088" cy="1905000"/>
          </a:xfrm>
        </p:spPr>
        <p:txBody>
          <a:bodyPr>
            <a:normAutofit/>
          </a:bodyPr>
          <a:lstStyle/>
          <a:p>
            <a:pPr marL="341313" lvl="0" indent="-341313">
              <a:buNone/>
            </a:pPr>
            <a:r>
              <a:rPr lang="en-US" sz="2400" dirty="0">
                <a:effectLst/>
              </a:rPr>
              <a:t>6. Describe how sound intensity is measured and what levels can damage hearing.</a:t>
            </a:r>
          </a:p>
          <a:p>
            <a:pPr marL="341313" lvl="0" indent="-341313">
              <a:buNone/>
            </a:pPr>
            <a:endParaRPr lang="en-US" dirty="0">
              <a:effectLst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528" y="2350668"/>
            <a:ext cx="44831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04D746-BA3C-4C70-8AD0-8A2C119AC909}"/>
              </a:ext>
            </a:extLst>
          </p:cNvPr>
          <p:cNvSpPr/>
          <p:nvPr/>
        </p:nvSpPr>
        <p:spPr>
          <a:xfrm>
            <a:off x="1371600" y="4343400"/>
            <a:ext cx="297180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latin typeface="Times-Roman"/>
              </a:rPr>
              <a:t>Sound intensity is measured in </a:t>
            </a:r>
            <a:r>
              <a:rPr lang="en-US" sz="2800" b="1" dirty="0">
                <a:latin typeface="Times-Roman"/>
              </a:rPr>
              <a:t>decibels (dB)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295400"/>
          </a:xfrm>
        </p:spPr>
        <p:txBody>
          <a:bodyPr>
            <a:normAutofit/>
          </a:bodyPr>
          <a:lstStyle/>
          <a:p>
            <a:pPr marL="341313" lvl="0" indent="-341313">
              <a:buNone/>
            </a:pPr>
            <a:r>
              <a:rPr lang="en-US" sz="2400" dirty="0">
                <a:effectLst/>
              </a:rPr>
              <a:t>7. Explain the relationship between frequency and pitch.</a:t>
            </a:r>
          </a:p>
          <a:p>
            <a:pPr marL="341313" lvl="0" indent="-341313">
              <a:buNone/>
            </a:pPr>
            <a:endParaRPr lang="en-US" dirty="0">
              <a:effectLst/>
            </a:endParaRPr>
          </a:p>
          <a:p>
            <a:pPr marL="341313" lvl="0" indent="-341313">
              <a:buNone/>
            </a:pPr>
            <a:endParaRPr lang="en-US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73BCC6-5D04-49E3-915A-BCE8B6FB18AE}"/>
              </a:ext>
            </a:extLst>
          </p:cNvPr>
          <p:cNvSpPr/>
          <p:nvPr/>
        </p:nvSpPr>
        <p:spPr>
          <a:xfrm>
            <a:off x="1435608" y="2514600"/>
            <a:ext cx="7498080" cy="3108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sz="2800" b="1" dirty="0"/>
              <a:t>Frequency</a:t>
            </a:r>
            <a:r>
              <a:rPr lang="en-US" sz="2800" dirty="0"/>
              <a:t> – the number of </a:t>
            </a:r>
            <a:r>
              <a:rPr lang="en-US" sz="2800" b="1" dirty="0"/>
              <a:t>wavelengths</a:t>
            </a:r>
            <a:r>
              <a:rPr lang="en-US" sz="2800" dirty="0"/>
              <a:t> per </a:t>
            </a:r>
            <a:r>
              <a:rPr lang="en-US" sz="2800" b="1" dirty="0"/>
              <a:t>second</a:t>
            </a:r>
            <a:r>
              <a:rPr lang="en-US" sz="2800" dirty="0"/>
              <a:t>, hertz, Hz.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sz="2800" b="1" dirty="0"/>
              <a:t>Pitch</a:t>
            </a:r>
            <a:r>
              <a:rPr lang="en-US" sz="2800" dirty="0"/>
              <a:t>  - the </a:t>
            </a:r>
            <a:r>
              <a:rPr lang="en-US" sz="2800" b="1" dirty="0"/>
              <a:t>highness or lowness</a:t>
            </a:r>
            <a:r>
              <a:rPr lang="en-US" sz="2800" dirty="0"/>
              <a:t> of sound; determined by </a:t>
            </a:r>
            <a:r>
              <a:rPr lang="en-US" sz="2800" b="1" dirty="0"/>
              <a:t>frequency</a:t>
            </a:r>
            <a:r>
              <a:rPr lang="en-US" sz="2800" dirty="0"/>
              <a:t>.</a:t>
            </a:r>
          </a:p>
          <a:p>
            <a:pPr>
              <a:defRPr/>
            </a:pPr>
            <a:endParaRPr lang="en-US" sz="2800" dirty="0"/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en-US" sz="2800" b="1" dirty="0"/>
              <a:t>High</a:t>
            </a:r>
            <a:r>
              <a:rPr lang="en-US" sz="2800" dirty="0"/>
              <a:t> frequency yields </a:t>
            </a:r>
            <a:r>
              <a:rPr lang="en-US" sz="2800" b="1" dirty="0"/>
              <a:t>high</a:t>
            </a:r>
            <a:r>
              <a:rPr lang="en-US" sz="2800" dirty="0"/>
              <a:t> pitch sounds.</a:t>
            </a: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en-US" sz="2800" b="1" dirty="0"/>
              <a:t>Low</a:t>
            </a:r>
            <a:r>
              <a:rPr lang="en-US" sz="2800" dirty="0"/>
              <a:t> frequency yields </a:t>
            </a:r>
            <a:r>
              <a:rPr lang="en-US" sz="2800" b="1" dirty="0"/>
              <a:t>low</a:t>
            </a:r>
            <a:r>
              <a:rPr lang="en-US" sz="2800" dirty="0"/>
              <a:t> pitch sounds.</a:t>
            </a:r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876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>
                <a:effectLst/>
              </a:rPr>
              <a:t>8. Discuss the Doppler Effect.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sz="2800" dirty="0">
              <a:effectLst/>
              <a:hlinkClick r:id="rId2"/>
            </a:endParaRPr>
          </a:p>
          <a:p>
            <a:pPr marL="0" indent="0">
              <a:buNone/>
            </a:pPr>
            <a:r>
              <a:rPr lang="en-US" sz="2800" dirty="0">
                <a:effectLst/>
                <a:hlinkClick r:id="rId2"/>
              </a:rPr>
              <a:t>Doppler Effect - Train</a:t>
            </a:r>
            <a:endParaRPr lang="en-US" sz="2800" dirty="0">
              <a:effectLst/>
            </a:endParaRPr>
          </a:p>
          <a:p>
            <a:pPr marL="0" lvl="0" indent="0">
              <a:buNone/>
            </a:pPr>
            <a:endParaRPr lang="en-US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A6912C-F7AD-469B-8759-43061DAF8E00}"/>
              </a:ext>
            </a:extLst>
          </p:cNvPr>
          <p:cNvSpPr/>
          <p:nvPr/>
        </p:nvSpPr>
        <p:spPr>
          <a:xfrm>
            <a:off x="1595438" y="2178040"/>
            <a:ext cx="4114800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The Doppler Effect occurs due to variations in the perceived pitch of a sound due to a moving sound source.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The sound bunches up in front of the source and spreads out behind the source.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7B898B-882D-46B1-A27A-D918D1E1B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575" y="2436019"/>
            <a:ext cx="2900362" cy="29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143000"/>
          </a:xfrm>
        </p:spPr>
        <p:txBody>
          <a:bodyPr>
            <a:normAutofit/>
          </a:bodyPr>
          <a:lstStyle/>
          <a:p>
            <a:pPr marL="341313" lvl="0" indent="-341313">
              <a:buNone/>
            </a:pPr>
            <a:r>
              <a:rPr lang="en-US" sz="2400" dirty="0">
                <a:effectLst/>
              </a:rPr>
              <a:t>9. Explain how vibrating charges produce electromagnetic waves.</a:t>
            </a:r>
          </a:p>
          <a:p>
            <a:pPr marL="341313" lvl="0" indent="-341313">
              <a:buNone/>
            </a:pPr>
            <a:endParaRPr lang="en-US" dirty="0">
              <a:effectLst/>
            </a:endParaRPr>
          </a:p>
          <a:p>
            <a:pPr marL="341313" indent="-341313">
              <a:buNone/>
            </a:pPr>
            <a:endParaRPr lang="en-US" altLang="en-US" dirty="0"/>
          </a:p>
          <a:p>
            <a:pPr marL="341313" lvl="0" indent="-341313">
              <a:buNone/>
            </a:pPr>
            <a:endParaRPr lang="en-US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3E7744-E26E-4623-87F2-9B0ED31352ED}"/>
              </a:ext>
            </a:extLst>
          </p:cNvPr>
          <p:cNvSpPr/>
          <p:nvPr/>
        </p:nvSpPr>
        <p:spPr>
          <a:xfrm>
            <a:off x="1752600" y="2413338"/>
            <a:ext cx="7086600" cy="2677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1313" indent="-341313">
              <a:buNone/>
            </a:pPr>
            <a:r>
              <a:rPr lang="en-US" altLang="en-US" sz="2400" b="1" dirty="0"/>
              <a:t>Electromagnetic waves </a:t>
            </a:r>
            <a:r>
              <a:rPr lang="en-US" altLang="en-US" sz="2400" dirty="0"/>
              <a:t>are produced by charged particles, such as electrons, that </a:t>
            </a:r>
            <a:r>
              <a:rPr lang="en-US" altLang="en-US" sz="2400" b="1" dirty="0"/>
              <a:t>move back and forth </a:t>
            </a:r>
            <a:r>
              <a:rPr lang="en-US" altLang="en-US" sz="2400" dirty="0"/>
              <a:t>or vibrate. </a:t>
            </a:r>
          </a:p>
          <a:p>
            <a:pPr marL="341313" indent="-341313">
              <a:buNone/>
            </a:pPr>
            <a:r>
              <a:rPr lang="en-US" altLang="en-US" sz="2400" dirty="0"/>
              <a:t>As a charged particle vibrates it produces changing </a:t>
            </a:r>
            <a:r>
              <a:rPr lang="en-US" altLang="en-US" sz="2400" b="1" dirty="0"/>
              <a:t>electric</a:t>
            </a:r>
            <a:r>
              <a:rPr lang="en-US" altLang="en-US" sz="2400" dirty="0"/>
              <a:t> and </a:t>
            </a:r>
            <a:r>
              <a:rPr lang="en-US" altLang="en-US" sz="2400" b="1" dirty="0"/>
              <a:t>magnetic</a:t>
            </a:r>
            <a:r>
              <a:rPr lang="en-US" altLang="en-US" sz="2400" dirty="0"/>
              <a:t> fields that move away from the vibrating charge in </a:t>
            </a:r>
            <a:r>
              <a:rPr lang="en-US" altLang="en-US" sz="2400" b="1" dirty="0"/>
              <a:t>many</a:t>
            </a:r>
            <a:r>
              <a:rPr lang="en-US" altLang="en-US" sz="2400" dirty="0"/>
              <a:t> directions.</a:t>
            </a:r>
            <a:r>
              <a:rPr lang="en-US" altLang="en-US" sz="2400" b="1" dirty="0"/>
              <a:t> </a:t>
            </a:r>
          </a:p>
        </p:txBody>
      </p:sp>
      <p:pic>
        <p:nvPicPr>
          <p:cNvPr id="5" name="Picture 4" descr="im10">
            <a:extLst>
              <a:ext uri="{FF2B5EF4-FFF2-40B4-BE49-F238E27FC236}">
                <a16:creationId xmlns:a16="http://schemas.microsoft.com/office/drawing/2014/main" id="{0EF57E69-17DD-4E0C-AFFE-C4247A77A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090994"/>
            <a:ext cx="3581400" cy="171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295400"/>
          </a:xfrm>
        </p:spPr>
        <p:txBody>
          <a:bodyPr>
            <a:normAutofit/>
          </a:bodyPr>
          <a:lstStyle/>
          <a:p>
            <a:pPr marL="341313" lvl="0" indent="-341313">
              <a:buNone/>
            </a:pPr>
            <a:r>
              <a:rPr lang="en-US" sz="2600" dirty="0">
                <a:effectLst/>
              </a:rPr>
              <a:t>10. Describe the frequency, wavelength, and speed of electromagnetic waves.</a:t>
            </a:r>
          </a:p>
          <a:p>
            <a:pPr marL="341313" indent="-341313">
              <a:buNone/>
            </a:pPr>
            <a:endParaRPr lang="en-US" altLang="en-US" b="1" dirty="0"/>
          </a:p>
          <a:p>
            <a:pPr marL="341313" indent="-341313">
              <a:buNone/>
            </a:pPr>
            <a:endParaRPr lang="en-US" altLang="en-US" dirty="0"/>
          </a:p>
          <a:p>
            <a:pPr marL="341313" lvl="0" indent="-341313">
              <a:buNone/>
            </a:pPr>
            <a:endParaRPr lang="en-US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96104D-5BC1-45EC-97FA-F23559A60BA0}"/>
              </a:ext>
            </a:extLst>
          </p:cNvPr>
          <p:cNvSpPr/>
          <p:nvPr/>
        </p:nvSpPr>
        <p:spPr>
          <a:xfrm>
            <a:off x="1520952" y="2713008"/>
            <a:ext cx="7327392" cy="17912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z="2400" dirty="0"/>
              <a:t>Light is a transverse, non-mechanical wave.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/>
              <a:t>A complete up and down creates one wavelength.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/>
              <a:t>The number of wavelengths in one second is the frequency and is measured in hertz, Hz.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 dirty="0"/>
              <a:t>A wavelength increases, frequency decreases.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C212EF-ED7D-474D-9F95-8D9D64DA5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719051"/>
            <a:ext cx="4114800" cy="186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620000" cy="1143000"/>
          </a:xfrm>
        </p:spPr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66800"/>
            <a:ext cx="7467600" cy="1295400"/>
          </a:xfrm>
        </p:spPr>
        <p:txBody>
          <a:bodyPr>
            <a:normAutofit fontScale="85000" lnSpcReduction="10000"/>
          </a:bodyPr>
          <a:lstStyle/>
          <a:p>
            <a:pPr marL="341313" lvl="0" indent="-341313">
              <a:buNone/>
            </a:pPr>
            <a:r>
              <a:rPr lang="en-US" sz="2800" dirty="0">
                <a:effectLst/>
              </a:rPr>
              <a:t>11. Compare the various types of electromagnetic waves.</a:t>
            </a:r>
          </a:p>
          <a:p>
            <a:pPr marL="341313" indent="-341313">
              <a:buNone/>
            </a:pPr>
            <a:r>
              <a:rPr lang="en-US" sz="2800" dirty="0">
                <a:effectLst/>
              </a:rPr>
              <a:t>12. Be able to list some helpful and harmful properties of electromagnetic waves.</a:t>
            </a:r>
          </a:p>
          <a:p>
            <a:pPr marL="341313" lvl="0" indent="-341313">
              <a:buNone/>
            </a:pPr>
            <a:endParaRPr lang="en-US" dirty="0">
              <a:effectLst/>
            </a:endParaRPr>
          </a:p>
          <a:p>
            <a:pPr marL="341313" lvl="0" indent="-341313">
              <a:buNone/>
            </a:pPr>
            <a:endParaRPr lang="en-US" dirty="0">
              <a:effectLst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5" y="2396706"/>
            <a:ext cx="826141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4FBE-BA28-4D4F-A42C-9708CA13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17" y="55626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9F3B25-2CB7-45C8-B5D0-7D968B6DB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RADIO WAVES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3C7BEC-DFE2-4BA1-9B30-752A1F13D929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MICROWAVES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AEFA5C-D499-4846-8683-63B09DFB5E1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59228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0070C0"/>
                </a:solidFill>
              </a:rPr>
              <a:t>lowest</a:t>
            </a:r>
            <a:r>
              <a:rPr lang="en-US" altLang="en-US" sz="2800" dirty="0"/>
              <a:t> frequency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0070C0"/>
                </a:solidFill>
              </a:rPr>
              <a:t>longest</a:t>
            </a:r>
            <a:r>
              <a:rPr lang="en-US" altLang="en-US" sz="2800" dirty="0"/>
              <a:t> wavelength (longer than 0.3 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0070C0"/>
                </a:solidFill>
              </a:rPr>
              <a:t>least</a:t>
            </a:r>
            <a:r>
              <a:rPr lang="en-US" altLang="en-US" sz="2800" dirty="0"/>
              <a:t> energy. 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800" dirty="0"/>
              <a:t>AM and FM radio signals and TV signals are types of radio waves.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E8E85D-D5EF-4EC2-B975-DCAA5CD13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59326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0070C0"/>
                </a:solidFill>
              </a:rPr>
              <a:t>higher</a:t>
            </a:r>
            <a:r>
              <a:rPr lang="en-US" altLang="en-US" sz="2800" dirty="0"/>
              <a:t> frequency than radio waves.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0070C0"/>
                </a:solidFill>
              </a:rPr>
              <a:t>shorter</a:t>
            </a:r>
            <a:r>
              <a:rPr lang="en-US" altLang="en-US" sz="2800" dirty="0"/>
              <a:t> wavelength than radio waves (between 0.3 m and 0.001m).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0070C0"/>
                </a:solidFill>
              </a:rPr>
              <a:t>More</a:t>
            </a:r>
            <a:r>
              <a:rPr lang="en-US" altLang="en-US" sz="2800" dirty="0"/>
              <a:t> energy than radio waves.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 dirty="0"/>
              <a:t>they are used for some phone calls and to 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 </a:t>
            </a:r>
            <a:r>
              <a:rPr lang="en-US" altLang="en-US" sz="2800" dirty="0"/>
              <a:t>food.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 dirty="0"/>
              <a:t>Include RADAR.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767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4FBE-BA28-4D4F-A42C-9708CA13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9F3B25-2CB7-45C8-B5D0-7D968B6DB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INFRARED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3C7BEC-DFE2-4BA1-9B30-752A1F13D929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VISIBLE LIGHT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AEFA5C-D499-4846-8683-63B09DFB5E1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48574" y="1066800"/>
            <a:ext cx="402336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has a </a:t>
            </a:r>
            <a:r>
              <a:rPr lang="en-US" altLang="en-US" sz="2800" b="1" dirty="0">
                <a:solidFill>
                  <a:srgbClr val="0070C0"/>
                </a:solidFill>
              </a:rPr>
              <a:t>greater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 than microwaves.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has a </a:t>
            </a:r>
            <a:r>
              <a:rPr lang="en-US" altLang="en-US" sz="2800" b="1" dirty="0">
                <a:solidFill>
                  <a:srgbClr val="0070C0"/>
                </a:solidFill>
              </a:rPr>
              <a:t>shorter</a:t>
            </a:r>
            <a:r>
              <a:rPr lang="en-US" altLang="en-US" sz="2800" dirty="0"/>
              <a:t> wavelength than microwaves.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has more </a:t>
            </a:r>
            <a:r>
              <a:rPr lang="en-US" altLang="en-US" sz="2800" b="1" dirty="0">
                <a:solidFill>
                  <a:srgbClr val="0070C0"/>
                </a:solidFill>
              </a:rPr>
              <a:t>energy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than microwaves.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feels warm or hot;  thermal energy.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E8E85D-D5EF-4EC2-B975-DCAA5CD13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74566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0070C0"/>
                </a:solidFill>
              </a:rPr>
              <a:t>Higher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/>
              <a:t>frequency than IR.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0070C0"/>
                </a:solidFill>
              </a:rPr>
              <a:t>Shorter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/>
              <a:t>wavelength than infrared.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0070C0"/>
                </a:solidFill>
              </a:rPr>
              <a:t>More</a:t>
            </a:r>
            <a:r>
              <a:rPr lang="en-US" altLang="en-US" dirty="0">
                <a:solidFill>
                  <a:srgbClr val="FFFF00"/>
                </a:solidFill>
              </a:rPr>
              <a:t> </a:t>
            </a:r>
            <a:r>
              <a:rPr lang="en-US" altLang="en-US" dirty="0"/>
              <a:t>energy than infrared.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b="1" dirty="0"/>
              <a:t>ROY G BIV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b="1" dirty="0"/>
              <a:t>Red</a:t>
            </a:r>
            <a:r>
              <a:rPr lang="en-US" altLang="en-US" dirty="0"/>
              <a:t> light: longest wavelength and lowest frequency.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b="1" dirty="0"/>
              <a:t>Violet</a:t>
            </a:r>
            <a:r>
              <a:rPr lang="en-US" altLang="en-US" dirty="0"/>
              <a:t> light: shortest wavelength and highest frequency.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999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4FBE-BA28-4D4F-A42C-9708CA13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9F3B25-2CB7-45C8-B5D0-7D968B6DB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ULTRAVIOLET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3C7BEC-DFE2-4BA1-9B30-752A1F13D929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X-RAYS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AEFA5C-D499-4846-8683-63B09DFB5E1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48574" y="1066800"/>
            <a:ext cx="4023360" cy="474566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300" b="1" dirty="0">
                <a:solidFill>
                  <a:srgbClr val="0070C0"/>
                </a:solidFill>
              </a:rPr>
              <a:t>Higher</a:t>
            </a:r>
            <a:r>
              <a:rPr lang="en-US" altLang="en-US" sz="3300" dirty="0"/>
              <a:t> frequency than visible light.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300" b="1" dirty="0">
                <a:solidFill>
                  <a:srgbClr val="0070C0"/>
                </a:solidFill>
              </a:rPr>
              <a:t>Shorter</a:t>
            </a:r>
            <a:r>
              <a:rPr lang="en-US" altLang="en-US" sz="3300" dirty="0"/>
              <a:t> wavelength than visible light.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300" b="1" dirty="0">
                <a:solidFill>
                  <a:srgbClr val="0070C0"/>
                </a:solidFill>
              </a:rPr>
              <a:t>More</a:t>
            </a:r>
            <a:r>
              <a:rPr lang="en-US" altLang="en-US" sz="3300" dirty="0">
                <a:solidFill>
                  <a:srgbClr val="FFFF00"/>
                </a:solidFill>
              </a:rPr>
              <a:t> </a:t>
            </a:r>
            <a:r>
              <a:rPr lang="en-US" altLang="en-US" sz="3300" dirty="0"/>
              <a:t>energy than visible light.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300" dirty="0"/>
              <a:t>Enough energy to penetrate the skin.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300" dirty="0"/>
              <a:t>Can cause burns to the skin or skin cancer.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300" dirty="0"/>
              <a:t>Used to sterilize</a:t>
            </a:r>
            <a:r>
              <a:rPr lang="en-US" altLang="en-US" sz="3300" dirty="0">
                <a:solidFill>
                  <a:srgbClr val="FFFF00"/>
                </a:solidFill>
              </a:rPr>
              <a:t> </a:t>
            </a:r>
            <a:r>
              <a:rPr lang="en-US" altLang="en-US" sz="3300" dirty="0"/>
              <a:t>equipment. </a:t>
            </a: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3300" dirty="0"/>
              <a:t>Much of the ultraviolet radiation arriving at Earth is absorbed in the upper atmosphere by ozone.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endParaRPr lang="en-US" altLang="en-US" sz="2800" dirty="0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E8E85D-D5EF-4EC2-B975-DCAA5CD13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3440" y="1066800"/>
            <a:ext cx="4023360" cy="4648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400" b="1" dirty="0">
                <a:solidFill>
                  <a:srgbClr val="0070C0"/>
                </a:solidFill>
              </a:rPr>
              <a:t>Higher</a:t>
            </a:r>
            <a:r>
              <a:rPr lang="en-US" altLang="en-US" sz="3400" dirty="0">
                <a:solidFill>
                  <a:srgbClr val="FFFF00"/>
                </a:solidFill>
              </a:rPr>
              <a:t> </a:t>
            </a:r>
            <a:r>
              <a:rPr lang="en-US" altLang="en-US" sz="3400" dirty="0"/>
              <a:t>frequency than UV.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400" b="1" dirty="0">
                <a:solidFill>
                  <a:srgbClr val="0070C0"/>
                </a:solidFill>
              </a:rPr>
              <a:t>Shorter</a:t>
            </a:r>
            <a:r>
              <a:rPr lang="en-US" altLang="en-US" sz="3400" dirty="0">
                <a:solidFill>
                  <a:srgbClr val="FFFF00"/>
                </a:solidFill>
              </a:rPr>
              <a:t> </a:t>
            </a:r>
            <a:r>
              <a:rPr lang="en-US" altLang="en-US" sz="3400" dirty="0"/>
              <a:t>wavelength than UV.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400" b="1" dirty="0">
                <a:solidFill>
                  <a:srgbClr val="0070C0"/>
                </a:solidFill>
              </a:rPr>
              <a:t>Higher</a:t>
            </a:r>
            <a:r>
              <a:rPr lang="en-US" altLang="en-US" sz="3400" dirty="0">
                <a:solidFill>
                  <a:srgbClr val="FFFF00"/>
                </a:solidFill>
              </a:rPr>
              <a:t> </a:t>
            </a:r>
            <a:r>
              <a:rPr lang="en-US" altLang="en-US" sz="3400" dirty="0"/>
              <a:t>energy than UV.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400" dirty="0"/>
              <a:t>Enough energy to go through soft tissue.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400" dirty="0"/>
              <a:t>Too much exposure to X-rays can damage or kill cells.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3400" dirty="0"/>
              <a:t>X-rays are useful in medical diagnosis.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75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4FBE-BA28-4D4F-A42C-9708CA13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9F3B25-2CB7-45C8-B5D0-7D968B6DB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GAMMA WAVES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3C7BEC-DFE2-4BA1-9B30-752A1F13D929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endParaRPr lang="en-US" sz="32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AEFA5C-D499-4846-8683-63B09DFB5E1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48574" y="1066800"/>
            <a:ext cx="4023360" cy="46482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0070C0"/>
                </a:solidFill>
              </a:rPr>
              <a:t>Higher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 than UV.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0070C0"/>
                </a:solidFill>
              </a:rPr>
              <a:t>Shorter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wavelength than UV.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0070C0"/>
                </a:solidFill>
              </a:rPr>
              <a:t>Higher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energy than UV.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Enough energy to go through all tissue.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Too much exposure to gamma rays can damage or kill cells.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Used to treat 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 </a:t>
            </a:r>
            <a:r>
              <a:rPr lang="en-US" altLang="en-US" sz="2800" dirty="0"/>
              <a:t>and to 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kill </a:t>
            </a:r>
            <a:r>
              <a:rPr lang="en-US" altLang="en-US" sz="2800" dirty="0"/>
              <a:t>bacteria in food.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E8E85D-D5EF-4EC2-B975-DCAA5CD13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745664"/>
          </a:xfrm>
        </p:spPr>
        <p:txBody>
          <a:bodyPr>
            <a:normAutofit fontScale="925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965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295401"/>
            <a:ext cx="8229600" cy="685800"/>
          </a:xfrm>
        </p:spPr>
        <p:txBody>
          <a:bodyPr/>
          <a:lstStyle/>
          <a:p>
            <a:pPr marL="514350" lvl="0" indent="-514350">
              <a:buAutoNum type="arabicPeriod" startAt="13"/>
            </a:pPr>
            <a:r>
              <a:rPr lang="en-US" sz="2400" dirty="0">
                <a:effectLst/>
              </a:rPr>
              <a:t>Explain how light is reflected.</a:t>
            </a:r>
          </a:p>
          <a:p>
            <a:pPr marL="514350" lvl="0" indent="-514350">
              <a:buAutoNum type="arabicPeriod" startAt="13"/>
            </a:pPr>
            <a:endParaRPr lang="en-US" dirty="0">
              <a:effectLst/>
            </a:endParaRPr>
          </a:p>
          <a:p>
            <a:pPr marL="514350" lvl="0" indent="-514350">
              <a:buAutoNum type="arabicPeriod" startAt="13"/>
            </a:pP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810000"/>
            <a:ext cx="4076829" cy="2667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137798-DCFA-4B67-A89C-0F2A5CC70A05}"/>
              </a:ext>
            </a:extLst>
          </p:cNvPr>
          <p:cNvSpPr/>
          <p:nvPr/>
        </p:nvSpPr>
        <p:spPr>
          <a:xfrm>
            <a:off x="1431295" y="2078634"/>
            <a:ext cx="7502393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z="2400" dirty="0"/>
              <a:t>When light moves, it travels in </a:t>
            </a:r>
            <a:r>
              <a:rPr lang="en-US" altLang="en-US" sz="2400" b="1" dirty="0"/>
              <a:t>straight</a:t>
            </a:r>
            <a:r>
              <a:rPr lang="en-US" altLang="en-US" sz="2400" dirty="0"/>
              <a:t> lines.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z="2400" dirty="0"/>
              <a:t>When light rays travel from one material to another, the rays may </a:t>
            </a:r>
            <a:r>
              <a:rPr lang="en-US" altLang="en-US" sz="2400" b="1" dirty="0"/>
              <a:t>reflect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17638"/>
            <a:ext cx="8229600" cy="2743200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>
                <a:effectLst/>
              </a:rPr>
              <a:t>14. Discuss how refraction separates white light.</a:t>
            </a: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657787"/>
              </p:ext>
            </p:extLst>
          </p:nvPr>
        </p:nvGraphicFramePr>
        <p:xfrm>
          <a:off x="4267200" y="1821911"/>
          <a:ext cx="4800600" cy="357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Bitmap Image" r:id="rId3" imgW="5742857" imgH="3715269" progId="PBrush">
                  <p:embed/>
                </p:oleObj>
              </mc:Choice>
              <mc:Fallback>
                <p:oleObj name="Bitmap Image" r:id="rId3" imgW="5742857" imgH="3715269" progId="PBrush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821911"/>
                        <a:ext cx="4800600" cy="357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82624" y="2353148"/>
            <a:ext cx="2971800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Light waves are </a:t>
            </a:r>
            <a:r>
              <a:rPr lang="en-US" sz="2800" b="1" dirty="0">
                <a:latin typeface="+mn-lt"/>
              </a:rPr>
              <a:t>bent</a:t>
            </a:r>
            <a:r>
              <a:rPr lang="en-US" sz="2800" dirty="0">
                <a:latin typeface="+mn-lt"/>
              </a:rPr>
              <a:t> when they travel from one medium to a different medium.</a:t>
            </a:r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lvl="0" indent="-341313">
              <a:buNone/>
            </a:pPr>
            <a:r>
              <a:rPr lang="en-US" sz="2400" dirty="0">
                <a:effectLst/>
              </a:rPr>
              <a:t>15. Describe the different between light (additive) color and pigment (subtractive) color.</a:t>
            </a:r>
          </a:p>
          <a:p>
            <a:endParaRPr lang="en-US" dirty="0"/>
          </a:p>
        </p:txBody>
      </p:sp>
      <p:pic>
        <p:nvPicPr>
          <p:cNvPr id="4" name="Picture 4" descr="16_6 addsubcol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38400"/>
            <a:ext cx="6400800" cy="396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D7B8C8-3568-4FE9-8ED4-1DC55D16DD70}"/>
              </a:ext>
            </a:extLst>
          </p:cNvPr>
          <p:cNvSpPr/>
          <p:nvPr/>
        </p:nvSpPr>
        <p:spPr>
          <a:xfrm>
            <a:off x="4953000" y="2362200"/>
            <a:ext cx="3352800" cy="422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133600"/>
            <a:ext cx="7239000" cy="3428999"/>
          </a:xfrm>
          <a:solidFill>
            <a:schemeClr val="tx2">
              <a:lumMod val="20000"/>
              <a:lumOff val="80000"/>
            </a:schemeClr>
          </a:solidFill>
        </p:spPr>
        <p:txBody>
          <a:bodyPr numCol="2">
            <a:normAutofit lnSpcReduction="10000"/>
          </a:bodyPr>
          <a:lstStyle/>
          <a:p>
            <a:r>
              <a:rPr lang="en-US" sz="2800" dirty="0"/>
              <a:t>Acoustics</a:t>
            </a:r>
          </a:p>
          <a:p>
            <a:r>
              <a:rPr lang="en-US" sz="2800" dirty="0"/>
              <a:t>Decibel</a:t>
            </a:r>
          </a:p>
          <a:p>
            <a:r>
              <a:rPr lang="en-US" sz="2800" dirty="0"/>
              <a:t>Doppler Effect</a:t>
            </a:r>
          </a:p>
          <a:p>
            <a:r>
              <a:rPr lang="en-US" sz="2800" dirty="0"/>
              <a:t>Echolocation</a:t>
            </a:r>
          </a:p>
          <a:p>
            <a:r>
              <a:rPr lang="en-US" sz="2800" dirty="0"/>
              <a:t>Electromagnetic Wave</a:t>
            </a:r>
          </a:p>
          <a:p>
            <a:r>
              <a:rPr lang="en-US" sz="2800" dirty="0"/>
              <a:t>Intensity</a:t>
            </a:r>
          </a:p>
          <a:p>
            <a:r>
              <a:rPr lang="en-US" sz="2800" dirty="0"/>
              <a:t>Loudness</a:t>
            </a:r>
          </a:p>
          <a:p>
            <a:r>
              <a:rPr lang="en-US" sz="2800" dirty="0"/>
              <a:t>Pitch</a:t>
            </a:r>
          </a:p>
          <a:p>
            <a:r>
              <a:rPr lang="en-US" sz="2800" dirty="0"/>
              <a:t>Resonance</a:t>
            </a:r>
          </a:p>
          <a:p>
            <a:r>
              <a:rPr lang="en-US" sz="2800" dirty="0"/>
              <a:t>Sonar</a:t>
            </a:r>
          </a:p>
          <a:p>
            <a:r>
              <a:rPr lang="en-US" sz="2800" dirty="0"/>
              <a:t>Ultrasonic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85088" y="1447830"/>
            <a:ext cx="7848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/>
              <a:t>16. Know the eleven vocabulary words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1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797</Words>
  <Application>Microsoft Office PowerPoint</Application>
  <PresentationFormat>On-screen Show (4:3)</PresentationFormat>
  <Paragraphs>140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Gill Sans MT</vt:lpstr>
      <vt:lpstr>Times-Roman</vt:lpstr>
      <vt:lpstr>Verdana</vt:lpstr>
      <vt:lpstr>Wingdings</vt:lpstr>
      <vt:lpstr>Wingdings 2</vt:lpstr>
      <vt:lpstr>Solstice</vt:lpstr>
      <vt:lpstr>Bitmap Image</vt:lpstr>
      <vt:lpstr>SOUND AND LIGHT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2015-11-08T20:52:17Z</dcterms:created>
  <dcterms:modified xsi:type="dcterms:W3CDTF">2018-03-24T02:50:07Z</dcterms:modified>
</cp:coreProperties>
</file>