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301" r:id="rId3"/>
    <p:sldId id="307" r:id="rId4"/>
    <p:sldId id="314" r:id="rId5"/>
    <p:sldId id="306" r:id="rId6"/>
    <p:sldId id="308" r:id="rId7"/>
    <p:sldId id="302" r:id="rId8"/>
    <p:sldId id="309" r:id="rId9"/>
    <p:sldId id="310" r:id="rId10"/>
    <p:sldId id="311" r:id="rId11"/>
    <p:sldId id="313" r:id="rId12"/>
    <p:sldId id="312" r:id="rId13"/>
    <p:sldId id="315" r:id="rId14"/>
    <p:sldId id="316" r:id="rId15"/>
    <p:sldId id="317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AB81"/>
    <a:srgbClr val="996633"/>
    <a:srgbClr val="CC9900"/>
    <a:srgbClr val="8274D8"/>
    <a:srgbClr val="585858"/>
    <a:srgbClr val="B2B2B2"/>
    <a:srgbClr val="FF0000"/>
    <a:srgbClr val="FFFF00"/>
    <a:srgbClr val="6699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289" autoAdjust="0"/>
    <p:restoredTop sz="94737" autoAdjust="0"/>
  </p:normalViewPr>
  <p:slideViewPr>
    <p:cSldViewPr>
      <p:cViewPr varScale="1">
        <p:scale>
          <a:sx n="105" d="100"/>
          <a:sy n="105" d="100"/>
        </p:scale>
        <p:origin x="107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E061D-11C9-42C6-8E78-38603E0C4D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0471718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3A9F16-865B-4F70-B4EA-32D17D5451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0752565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297AA-8572-4D4F-92B3-F5140A2CA1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9982532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D55AE-61D3-412C-89F2-41BFB6C2EC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5412369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721A1B-DD6F-4F1C-9BC6-537C902D72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3317819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C40197-71A1-4972-A3A3-97E7E3D85F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657600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4407D-2AEC-453C-A9BC-218C96E652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368907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49E245-9116-4EB6-9414-A83F0170B1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5690549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82E5BD-4F86-477C-AA58-E12CCFB049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3653666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C3923D-17F7-4378-A0C9-EF695C5AA1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0335944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440DFA-1B68-44AD-A220-620917BB78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7625663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1A7EB3B-D0B9-4654-88D5-9C387D3D43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731259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1F94752-053D-4DD1-B0F4-C26B946006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8001009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2CC30B2-9643-42D0-9A21-7CF5DB8801F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random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f6EbRmYImI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http://t1.gstatic.com/images?q=tbn:ANd9GcQ6KGtLkD2XqCtpLAbJf90UsRBLM4KvrYqPx_0zBI632ESY5_-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glencoe.mheducation.com/olcweb/cgi/pluginpop.cgi?it=swf::573::205::/sites/dl/free/0078778115/164155/644_Fig_8.swf::Static%20Charg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c2-363MIQ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2133600"/>
            <a:ext cx="800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Showcard Gothic" panose="04020904020102020604" pitchFamily="82" charset="0"/>
              </a:rPr>
              <a:t>ELECTRICITY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>
                <a:solidFill>
                  <a:schemeClr val="bg1"/>
                </a:solidFill>
                <a:latin typeface="Showcard Gothic" panose="04020904020102020604" pitchFamily="82" charset="0"/>
              </a:rPr>
              <a:t>ELECTRIC CHARGES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981200"/>
            <a:ext cx="8458200" cy="4572000"/>
          </a:xfrm>
          <a:solidFill>
            <a:srgbClr val="D5AB81"/>
          </a:solidFill>
        </p:spPr>
        <p:txBody>
          <a:bodyPr/>
          <a:lstStyle/>
          <a:p>
            <a:r>
              <a:rPr lang="en-US" sz="3600" dirty="0"/>
              <a:t>Atoms are composed of </a:t>
            </a:r>
            <a:r>
              <a:rPr lang="en-US" sz="3600" b="1" dirty="0">
                <a:solidFill>
                  <a:srgbClr val="FF0000"/>
                </a:solidFill>
              </a:rPr>
              <a:t>three</a:t>
            </a:r>
            <a:r>
              <a:rPr lang="en-US" sz="3600" dirty="0"/>
              <a:t> main parts:</a:t>
            </a:r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Proton</a:t>
            </a:r>
            <a:r>
              <a:rPr lang="en-US" sz="3200" dirty="0"/>
              <a:t>, p</a:t>
            </a:r>
            <a:r>
              <a:rPr lang="en-US" sz="3200" baseline="30000" dirty="0"/>
              <a:t>+</a:t>
            </a:r>
            <a:r>
              <a:rPr lang="en-US" sz="3200" dirty="0"/>
              <a:t>, positive, located in the nucleus</a:t>
            </a:r>
            <a:endParaRPr lang="en-US" sz="3200" baseline="30000" dirty="0"/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Neutron</a:t>
            </a:r>
            <a:r>
              <a:rPr lang="en-US" sz="3200" dirty="0"/>
              <a:t>, n</a:t>
            </a:r>
            <a:r>
              <a:rPr lang="en-US" sz="3200" baseline="30000" dirty="0"/>
              <a:t>o</a:t>
            </a:r>
            <a:r>
              <a:rPr lang="en-US" sz="3200" dirty="0"/>
              <a:t>, neutral,</a:t>
            </a:r>
            <a:r>
              <a:rPr lang="en-US" sz="3200" baseline="30000" dirty="0"/>
              <a:t> </a:t>
            </a:r>
            <a:r>
              <a:rPr lang="en-US" sz="3200" dirty="0"/>
              <a:t>located in the nucleus</a:t>
            </a:r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Electron</a:t>
            </a:r>
            <a:r>
              <a:rPr lang="en-US" sz="3200" dirty="0"/>
              <a:t>, e</a:t>
            </a:r>
            <a:r>
              <a:rPr lang="en-US" sz="3200" baseline="30000" dirty="0"/>
              <a:t>- </a:t>
            </a:r>
            <a:r>
              <a:rPr lang="en-US" sz="3200" dirty="0"/>
              <a:t>, negative,</a:t>
            </a:r>
            <a:r>
              <a:rPr lang="en-US" sz="3200" baseline="30000" dirty="0"/>
              <a:t> </a:t>
            </a:r>
            <a:r>
              <a:rPr lang="en-US" sz="3200" dirty="0"/>
              <a:t>located outside the nucleus in the electron cloud.</a:t>
            </a:r>
          </a:p>
          <a:p>
            <a:r>
              <a:rPr lang="en-US" sz="3600" dirty="0"/>
              <a:t>Everything is made of </a:t>
            </a:r>
            <a:r>
              <a:rPr lang="en-US" sz="3600" b="1" dirty="0">
                <a:solidFill>
                  <a:srgbClr val="FF0000"/>
                </a:solidFill>
              </a:rPr>
              <a:t>atoms</a:t>
            </a:r>
            <a:r>
              <a:rPr lang="en-US" sz="3600" dirty="0"/>
              <a:t>.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02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6000" b="1" dirty="0">
                <a:solidFill>
                  <a:schemeClr val="bg1"/>
                </a:solidFill>
                <a:latin typeface="Showcard Gothic" panose="04020904020102020604" pitchFamily="82" charset="0"/>
              </a:rPr>
              <a:t>ELECTRIC CHARGES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981200"/>
            <a:ext cx="8686800" cy="4495800"/>
          </a:xfrm>
          <a:solidFill>
            <a:srgbClr val="D5AB81"/>
          </a:solidFill>
        </p:spPr>
        <p:txBody>
          <a:bodyPr/>
          <a:lstStyle/>
          <a:p>
            <a:r>
              <a:rPr lang="en-US" dirty="0"/>
              <a:t>Protons and electrons have a property called </a:t>
            </a:r>
            <a:r>
              <a:rPr lang="en-US" b="1" dirty="0">
                <a:solidFill>
                  <a:srgbClr val="FF0000"/>
                </a:solidFill>
              </a:rPr>
              <a:t>electric charge</a:t>
            </a:r>
            <a:r>
              <a:rPr lang="en-US" dirty="0"/>
              <a:t>.</a:t>
            </a:r>
          </a:p>
          <a:p>
            <a:r>
              <a:rPr lang="en-US" dirty="0"/>
              <a:t>An atom has </a:t>
            </a:r>
            <a:r>
              <a:rPr lang="en-US" b="1" dirty="0">
                <a:solidFill>
                  <a:srgbClr val="FF0000"/>
                </a:solidFill>
              </a:rPr>
              <a:t>equal</a:t>
            </a:r>
            <a:r>
              <a:rPr lang="en-US" dirty="0"/>
              <a:t> numbers of positive and negative charges so they </a:t>
            </a:r>
            <a:r>
              <a:rPr lang="en-US" b="1" dirty="0">
                <a:solidFill>
                  <a:srgbClr val="FF0000"/>
                </a:solidFill>
              </a:rPr>
              <a:t>cancel</a:t>
            </a:r>
            <a:r>
              <a:rPr lang="en-US" dirty="0"/>
              <a:t> each other out.</a:t>
            </a:r>
          </a:p>
          <a:p>
            <a:r>
              <a:rPr lang="en-US" dirty="0"/>
              <a:t>Electrons can </a:t>
            </a:r>
            <a:r>
              <a:rPr lang="en-US" b="1" dirty="0">
                <a:solidFill>
                  <a:srgbClr val="FF0000"/>
                </a:solidFill>
              </a:rPr>
              <a:t>move</a:t>
            </a:r>
            <a:r>
              <a:rPr lang="en-US" dirty="0"/>
              <a:t> from one atom to another atom.  </a:t>
            </a:r>
          </a:p>
          <a:p>
            <a:r>
              <a:rPr lang="en-US" dirty="0"/>
              <a:t>This movement is called </a:t>
            </a:r>
            <a:r>
              <a:rPr lang="en-US" b="1" dirty="0">
                <a:solidFill>
                  <a:srgbClr val="FF0000"/>
                </a:solidFill>
              </a:rPr>
              <a:t>electric current</a:t>
            </a:r>
            <a:r>
              <a:rPr lang="en-US" b="1" dirty="0"/>
              <a:t>.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01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chemeClr val="bg1"/>
                </a:solidFill>
                <a:latin typeface="Showcard Gothic" panose="04020904020102020604" pitchFamily="82" charset="0"/>
              </a:rPr>
              <a:t>STATIC ELECTRICITY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88302" y="1143000"/>
            <a:ext cx="6705600" cy="5601845"/>
          </a:xfrm>
          <a:solidFill>
            <a:srgbClr val="D5AB81"/>
          </a:solidFill>
        </p:spPr>
        <p:txBody>
          <a:bodyPr/>
          <a:lstStyle/>
          <a:p>
            <a:r>
              <a:rPr lang="en-US" dirty="0"/>
              <a:t>Some atoms hold their charges more </a:t>
            </a:r>
            <a:r>
              <a:rPr lang="en-US" b="1" dirty="0">
                <a:solidFill>
                  <a:srgbClr val="FF0000"/>
                </a:solidFill>
              </a:rPr>
              <a:t>tightly</a:t>
            </a:r>
            <a:r>
              <a:rPr lang="en-US" dirty="0"/>
              <a:t>.</a:t>
            </a:r>
          </a:p>
          <a:p>
            <a:r>
              <a:rPr lang="en-US" altLang="en-US" dirty="0"/>
              <a:t>Latin word “stasis” which means </a:t>
            </a:r>
            <a:r>
              <a:rPr lang="en-US" altLang="en-US" b="1" dirty="0"/>
              <a:t>“</a:t>
            </a:r>
            <a:r>
              <a:rPr lang="en-US" altLang="en-US" b="1" dirty="0">
                <a:solidFill>
                  <a:srgbClr val="FF0000"/>
                </a:solidFill>
              </a:rPr>
              <a:t>stays</a:t>
            </a:r>
            <a:r>
              <a:rPr lang="en-US" altLang="en-US" b="1" dirty="0"/>
              <a:t>”.</a:t>
            </a:r>
          </a:p>
          <a:p>
            <a:r>
              <a:rPr lang="en-US" altLang="en-US" dirty="0"/>
              <a:t>Static electricity is the </a:t>
            </a:r>
            <a:r>
              <a:rPr lang="en-US" altLang="en-US" b="1" dirty="0">
                <a:solidFill>
                  <a:srgbClr val="FF0000"/>
                </a:solidFill>
              </a:rPr>
              <a:t>temporary</a:t>
            </a:r>
            <a:r>
              <a:rPr lang="en-US" altLang="en-US" dirty="0"/>
              <a:t> building up of charge on an object. </a:t>
            </a:r>
          </a:p>
          <a:p>
            <a:r>
              <a:rPr lang="en-US" altLang="en-US" dirty="0"/>
              <a:t>Protons </a:t>
            </a:r>
            <a:r>
              <a:rPr lang="en-US" altLang="en-US" b="1" dirty="0">
                <a:solidFill>
                  <a:srgbClr val="FF0000"/>
                </a:solidFill>
              </a:rPr>
              <a:t>DON’T</a:t>
            </a:r>
            <a:r>
              <a:rPr lang="en-US" altLang="en-US" dirty="0"/>
              <a:t> move.</a:t>
            </a:r>
          </a:p>
          <a:p>
            <a:r>
              <a:rPr lang="en-US" altLang="en-US" dirty="0"/>
              <a:t>Only </a:t>
            </a:r>
            <a:r>
              <a:rPr lang="en-US" altLang="en-US" b="1" dirty="0">
                <a:solidFill>
                  <a:srgbClr val="FF0000"/>
                </a:solidFill>
              </a:rPr>
              <a:t>electrons</a:t>
            </a:r>
            <a:r>
              <a:rPr lang="en-US" altLang="en-US" dirty="0"/>
              <a:t> move.</a:t>
            </a:r>
          </a:p>
          <a:p>
            <a:r>
              <a:rPr lang="en-US" altLang="en-US" dirty="0"/>
              <a:t>In static electricity, the charges </a:t>
            </a:r>
            <a:r>
              <a:rPr lang="en-US" altLang="en-US" b="1" dirty="0">
                <a:solidFill>
                  <a:srgbClr val="FF0000"/>
                </a:solidFill>
              </a:rPr>
              <a:t>build up and stay</a:t>
            </a:r>
            <a:r>
              <a:rPr lang="en-US" altLang="en-US" b="1" dirty="0"/>
              <a:t> </a:t>
            </a:r>
            <a:r>
              <a:rPr lang="en-US" altLang="en-US" dirty="0"/>
              <a:t>– they do not </a:t>
            </a:r>
            <a:r>
              <a:rPr lang="en-US" altLang="en-US" b="1" dirty="0">
                <a:solidFill>
                  <a:srgbClr val="FF0000"/>
                </a:solidFill>
              </a:rPr>
              <a:t>flow</a:t>
            </a:r>
            <a:r>
              <a:rPr lang="en-US" altLang="en-US" dirty="0"/>
              <a:t>.</a:t>
            </a:r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514600"/>
            <a:ext cx="2117102" cy="2737139"/>
          </a:xfrm>
          <a:prstGeom prst="rect">
            <a:avLst/>
          </a:prstGeom>
          <a:solidFill>
            <a:srgbClr val="BBE0E3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8353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chemeClr val="bg1"/>
                </a:solidFill>
                <a:latin typeface="Showcard Gothic" panose="04020904020102020604" pitchFamily="82" charset="0"/>
              </a:rPr>
              <a:t>STATIC ELECTRICITY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4027"/>
          </a:xfrm>
          <a:solidFill>
            <a:srgbClr val="D5AB81"/>
          </a:solidFill>
        </p:spPr>
        <p:txBody>
          <a:bodyPr/>
          <a:lstStyle/>
          <a:p>
            <a:r>
              <a:rPr lang="en-US" altLang="en-US" dirty="0"/>
              <a:t>When you walk across a carpet, </a:t>
            </a:r>
            <a:r>
              <a:rPr lang="en-US" altLang="en-US" b="1" dirty="0">
                <a:solidFill>
                  <a:srgbClr val="FF0000"/>
                </a:solidFill>
              </a:rPr>
              <a:t>FRICTION</a:t>
            </a:r>
            <a:r>
              <a:rPr lang="en-US" altLang="en-US" dirty="0"/>
              <a:t> causes electrons to move from the carpet to your shoe.  This is a build-up of static electricity.  </a:t>
            </a:r>
          </a:p>
          <a:p>
            <a:r>
              <a:rPr lang="en-US" altLang="en-US" dirty="0"/>
              <a:t>You </a:t>
            </a:r>
            <a:r>
              <a:rPr lang="en-US" altLang="en-US" b="1" dirty="0">
                <a:solidFill>
                  <a:srgbClr val="FF0000"/>
                </a:solidFill>
              </a:rPr>
              <a:t>discharge</a:t>
            </a:r>
            <a:r>
              <a:rPr lang="en-US" altLang="en-US" dirty="0"/>
              <a:t> the electricity by touching an </a:t>
            </a:r>
            <a:r>
              <a:rPr lang="en-US" altLang="en-US" b="1" dirty="0">
                <a:solidFill>
                  <a:srgbClr val="FF0000"/>
                </a:solidFill>
              </a:rPr>
              <a:t>electrical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conductor</a:t>
            </a:r>
            <a:r>
              <a:rPr lang="en-US" altLang="en-US" dirty="0"/>
              <a:t>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065669"/>
            <a:ext cx="3448050" cy="2541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875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421175"/>
            <a:ext cx="8686800" cy="1143000"/>
          </a:xfrm>
        </p:spPr>
        <p:txBody>
          <a:bodyPr/>
          <a:lstStyle/>
          <a:p>
            <a:r>
              <a:rPr lang="en-US" sz="5400" b="1" dirty="0">
                <a:solidFill>
                  <a:schemeClr val="bg1"/>
                </a:solidFill>
                <a:latin typeface="Showcard Gothic" panose="04020904020102020604" pitchFamily="82" charset="0"/>
              </a:rPr>
              <a:t>LAW OF CONSERVATION OF CHARGE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2209800"/>
            <a:ext cx="8686800" cy="4457700"/>
          </a:xfrm>
          <a:solidFill>
            <a:srgbClr val="D5AB81"/>
          </a:solidFill>
        </p:spPr>
        <p:txBody>
          <a:bodyPr/>
          <a:lstStyle/>
          <a:p>
            <a:r>
              <a:rPr lang="en-US" altLang="en-US" dirty="0"/>
              <a:t>When an object becomes charged, the electric charge is </a:t>
            </a:r>
            <a:r>
              <a:rPr lang="en-US" altLang="en-US" b="1" dirty="0">
                <a:solidFill>
                  <a:srgbClr val="FF0000"/>
                </a:solidFill>
              </a:rPr>
              <a:t>neither created nor destroyed </a:t>
            </a:r>
            <a:r>
              <a:rPr lang="en-US" altLang="en-US" dirty="0"/>
              <a:t>– it just </a:t>
            </a:r>
            <a:r>
              <a:rPr lang="en-US" altLang="en-US" b="1" dirty="0">
                <a:solidFill>
                  <a:srgbClr val="FF0000"/>
                </a:solidFill>
              </a:rPr>
              <a:t>came</a:t>
            </a:r>
            <a:r>
              <a:rPr lang="en-US" altLang="en-US" dirty="0"/>
              <a:t> from another object.</a:t>
            </a:r>
          </a:p>
          <a:p>
            <a:r>
              <a:rPr lang="en-US" altLang="en-US" b="1" dirty="0"/>
              <a:t>Static electricity </a:t>
            </a:r>
            <a:r>
              <a:rPr lang="en-US" altLang="en-US" dirty="0"/>
              <a:t>is an </a:t>
            </a:r>
            <a:r>
              <a:rPr lang="en-US" altLang="en-US" b="1" dirty="0">
                <a:solidFill>
                  <a:srgbClr val="FF0000"/>
                </a:solidFill>
              </a:rPr>
              <a:t>imbalance</a:t>
            </a:r>
            <a:r>
              <a:rPr lang="en-US" altLang="en-US" dirty="0"/>
              <a:t> in the amounts of positive and negative charges on the </a:t>
            </a:r>
            <a:r>
              <a:rPr lang="en-US" altLang="en-US" b="1" dirty="0">
                <a:solidFill>
                  <a:srgbClr val="FF0000"/>
                </a:solidFill>
              </a:rPr>
              <a:t>surface</a:t>
            </a:r>
            <a:r>
              <a:rPr lang="en-US" altLang="en-US" dirty="0"/>
              <a:t> of an object.</a:t>
            </a:r>
          </a:p>
          <a:p>
            <a:endParaRPr lang="en-US" dirty="0"/>
          </a:p>
        </p:txBody>
      </p:sp>
      <p:pic>
        <p:nvPicPr>
          <p:cNvPr id="6" name="Picture 3" descr="h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953000"/>
            <a:ext cx="3505200" cy="1594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321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chemeClr val="bg1"/>
                </a:solidFill>
                <a:latin typeface="Showcard Gothic" panose="04020904020102020604" pitchFamily="82" charset="0"/>
              </a:rPr>
              <a:t>STATIC ELECTRICITY</a:t>
            </a:r>
            <a:endParaRPr lang="en-US" sz="5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solidFill>
            <a:srgbClr val="D5AB81"/>
          </a:solidFill>
        </p:spPr>
        <p:txBody>
          <a:bodyPr/>
          <a:lstStyle/>
          <a:p>
            <a:r>
              <a:rPr lang="en-US" dirty="0"/>
              <a:t>Another way to generate static electricity is with a </a:t>
            </a:r>
            <a:r>
              <a:rPr lang="en-US" b="1" dirty="0">
                <a:solidFill>
                  <a:srgbClr val="FF0000"/>
                </a:solidFill>
              </a:rPr>
              <a:t>Van de </a:t>
            </a:r>
            <a:r>
              <a:rPr lang="en-US" b="1" dirty="0" err="1">
                <a:solidFill>
                  <a:srgbClr val="FF0000"/>
                </a:solidFill>
              </a:rPr>
              <a:t>Graaf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generator.</a:t>
            </a:r>
            <a:endParaRPr lang="en-US" dirty="0">
              <a:hlinkClick r:id="rId3"/>
            </a:endParaRPr>
          </a:p>
          <a:p>
            <a:r>
              <a:rPr lang="en-US" altLang="en-US" dirty="0">
                <a:cs typeface="Arial" panose="020B0604020202020204" pitchFamily="34" charset="0"/>
              </a:rPr>
              <a:t>American physicist Robert Jemison Van de </a:t>
            </a:r>
            <a:r>
              <a:rPr lang="en-US" altLang="en-US" dirty="0" err="1">
                <a:cs typeface="Arial" panose="020B0604020202020204" pitchFamily="34" charset="0"/>
              </a:rPr>
              <a:t>Graaf</a:t>
            </a:r>
            <a:r>
              <a:rPr lang="en-US" altLang="en-US" dirty="0">
                <a:cs typeface="Arial" panose="020B0604020202020204" pitchFamily="34" charset="0"/>
              </a:rPr>
              <a:t> invented the Van de </a:t>
            </a:r>
            <a:r>
              <a:rPr lang="en-US" altLang="en-US" dirty="0" err="1">
                <a:cs typeface="Arial" panose="020B0604020202020204" pitchFamily="34" charset="0"/>
              </a:rPr>
              <a:t>Graaf</a:t>
            </a:r>
            <a:r>
              <a:rPr lang="en-US" altLang="en-US" dirty="0">
                <a:cs typeface="Arial" panose="020B0604020202020204" pitchFamily="34" charset="0"/>
              </a:rPr>
              <a:t> generator in 1931.</a:t>
            </a:r>
          </a:p>
          <a:p>
            <a:r>
              <a:rPr lang="en-US" dirty="0">
                <a:hlinkClick r:id="rId3"/>
              </a:rPr>
              <a:t>Van de </a:t>
            </a:r>
            <a:r>
              <a:rPr lang="en-US" dirty="0" err="1">
                <a:hlinkClick r:id="rId3"/>
              </a:rPr>
              <a:t>Graaf</a:t>
            </a:r>
            <a:r>
              <a:rPr lang="en-US" dirty="0">
                <a:hlinkClick r:id="rId3"/>
              </a:rPr>
              <a:t> generator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114800"/>
            <a:ext cx="2115433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373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chemeClr val="bg1"/>
                </a:solidFill>
                <a:latin typeface="Showcard Gothic" panose="04020904020102020604" pitchFamily="82" charset="0"/>
              </a:rPr>
              <a:t>STATIC ELECTRICITY</a:t>
            </a:r>
            <a:endParaRPr lang="en-US" sz="5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solidFill>
            <a:srgbClr val="D5AB81"/>
          </a:solidFill>
        </p:spPr>
        <p:txBody>
          <a:bodyPr/>
          <a:lstStyle/>
          <a:p>
            <a:r>
              <a:rPr lang="en-US" dirty="0"/>
              <a:t>There are </a:t>
            </a:r>
            <a:r>
              <a:rPr lang="en-US" b="1" dirty="0">
                <a:solidFill>
                  <a:srgbClr val="FF0000"/>
                </a:solidFill>
              </a:rPr>
              <a:t>several</a:t>
            </a:r>
            <a:r>
              <a:rPr lang="en-US" dirty="0"/>
              <a:t> ways to charge on object:</a:t>
            </a:r>
          </a:p>
          <a:p>
            <a:pPr lvl="1"/>
            <a:r>
              <a:rPr lang="en-US" sz="3200" dirty="0"/>
              <a:t>Friction</a:t>
            </a:r>
          </a:p>
          <a:p>
            <a:pPr lvl="1"/>
            <a:r>
              <a:rPr lang="en-US" sz="3200" dirty="0"/>
              <a:t>Induction</a:t>
            </a:r>
          </a:p>
          <a:p>
            <a:pPr lvl="1"/>
            <a:r>
              <a:rPr lang="en-US" sz="3200" dirty="0"/>
              <a:t>Conduction (contact)</a:t>
            </a:r>
          </a:p>
        </p:txBody>
      </p:sp>
      <p:pic>
        <p:nvPicPr>
          <p:cNvPr id="6" name="rg_hi" descr="http://t1.gstatic.com/images?q=tbn:ANd9GcQ6KGtLkD2XqCtpLAbJf90UsRBLM4KvrYqPx_0zBI632ESY5_-0"/>
          <p:cNvPicPr/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3657600"/>
            <a:ext cx="2438400" cy="2926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681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8077" y="3048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chemeClr val="bg1"/>
                </a:solidFill>
                <a:latin typeface="Showcard Gothic" panose="04020904020102020604" pitchFamily="82" charset="0"/>
              </a:rPr>
              <a:t>STATIC ELECTRICITY</a:t>
            </a:r>
            <a:endParaRPr lang="en-US" sz="5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1" y="1637889"/>
            <a:ext cx="4267199" cy="4839111"/>
          </a:xfrm>
          <a:solidFill>
            <a:srgbClr val="D5AB81"/>
          </a:solidFill>
        </p:spPr>
        <p:txBody>
          <a:bodyPr/>
          <a:lstStyle/>
          <a:p>
            <a:r>
              <a:rPr lang="en-US" sz="3200" b="1" dirty="0"/>
              <a:t>Charging by </a:t>
            </a:r>
            <a:r>
              <a:rPr lang="en-US" sz="3200" b="1" dirty="0">
                <a:solidFill>
                  <a:srgbClr val="FF0000"/>
                </a:solidFill>
              </a:rPr>
              <a:t>Friction</a:t>
            </a:r>
          </a:p>
          <a:p>
            <a:pPr marL="857250" lvl="2" indent="-457200">
              <a:buFontTx/>
              <a:buChar char="-"/>
            </a:pPr>
            <a:r>
              <a:rPr lang="en-US" sz="3200" dirty="0"/>
              <a:t>The charge is transferred because of rubbing two objects together.</a:t>
            </a:r>
          </a:p>
          <a:p>
            <a:pPr marL="857250" lvl="2" indent="-457200">
              <a:buFontTx/>
              <a:buChar char="-"/>
            </a:pPr>
            <a:r>
              <a:rPr lang="en-US" sz="3200" dirty="0"/>
              <a:t>Example:  shoes on a carpet</a:t>
            </a:r>
          </a:p>
          <a:p>
            <a:pPr marL="857250" lvl="2" indent="-457200">
              <a:buFontTx/>
              <a:buChar char="-"/>
            </a:pPr>
            <a:r>
              <a:rPr lang="en-US" sz="3200" dirty="0">
                <a:hlinkClick r:id="rId3"/>
              </a:rPr>
              <a:t>Animation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1637889"/>
            <a:ext cx="3495675" cy="483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5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4549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chemeClr val="bg1"/>
                </a:solidFill>
                <a:latin typeface="Showcard Gothic" panose="04020904020102020604" pitchFamily="82" charset="0"/>
              </a:rPr>
              <a:t>STATIC ELECTRICITY</a:t>
            </a:r>
            <a:endParaRPr lang="en-US" sz="5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  <a:solidFill>
            <a:srgbClr val="D5AB81"/>
          </a:solidFill>
        </p:spPr>
        <p:txBody>
          <a:bodyPr/>
          <a:lstStyle/>
          <a:p>
            <a:r>
              <a:rPr lang="en-US" b="1" dirty="0"/>
              <a:t>Charging by </a:t>
            </a:r>
            <a:r>
              <a:rPr lang="en-US" b="1" dirty="0">
                <a:solidFill>
                  <a:srgbClr val="FF0000"/>
                </a:solidFill>
              </a:rPr>
              <a:t>Induction</a:t>
            </a:r>
          </a:p>
          <a:p>
            <a:pPr lvl="1"/>
            <a:r>
              <a:rPr lang="en-US" sz="3200" dirty="0"/>
              <a:t>Involves the charging of one object by another object </a:t>
            </a:r>
            <a:r>
              <a:rPr lang="en-US" sz="3200" b="1" dirty="0">
                <a:solidFill>
                  <a:srgbClr val="FF0000"/>
                </a:solidFill>
              </a:rPr>
              <a:t>without</a:t>
            </a:r>
            <a:r>
              <a:rPr lang="en-US" sz="3200" dirty="0"/>
              <a:t> direct contact.</a:t>
            </a:r>
          </a:p>
          <a:p>
            <a:pPr lvl="1"/>
            <a:r>
              <a:rPr lang="en-US" sz="3200" dirty="0"/>
              <a:t>Example: balloon and rice cereal/electroscope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1" y="3582345"/>
            <a:ext cx="7696200" cy="327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3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es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0"/>
            <a:ext cx="4965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30BD80-A274-45CF-A5EA-A9A218AE1DC3}"/>
              </a:ext>
            </a:extLst>
          </p:cNvPr>
          <p:cNvSpPr txBox="1"/>
          <p:nvPr/>
        </p:nvSpPr>
        <p:spPr>
          <a:xfrm>
            <a:off x="457200" y="2362200"/>
            <a:ext cx="2514600" cy="830997"/>
          </a:xfrm>
          <a:prstGeom prst="rect">
            <a:avLst/>
          </a:prstGeom>
          <a:solidFill>
            <a:srgbClr val="D5AB8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Video:</a:t>
            </a:r>
          </a:p>
          <a:p>
            <a:pPr algn="ctr"/>
            <a:r>
              <a:rPr lang="en-US" dirty="0"/>
              <a:t>Electric Charges</a:t>
            </a:r>
          </a:p>
        </p:txBody>
      </p:sp>
    </p:spTree>
    <p:extLst>
      <p:ext uri="{BB962C8B-B14F-4D97-AF65-F5344CB8AC3E}">
        <p14:creationId xmlns:p14="http://schemas.microsoft.com/office/powerpoint/2010/main" val="257345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3901" y="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chemeClr val="bg1"/>
                </a:solidFill>
                <a:latin typeface="Showcard Gothic" panose="04020904020102020604" pitchFamily="82" charset="0"/>
              </a:rPr>
              <a:t>STATIC ELECTRICITY</a:t>
            </a:r>
            <a:endParaRPr lang="en-US" sz="5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143000"/>
            <a:ext cx="8915400" cy="5486400"/>
          </a:xfrm>
          <a:solidFill>
            <a:srgbClr val="D5AB81"/>
          </a:solidFill>
        </p:spPr>
        <p:txBody>
          <a:bodyPr/>
          <a:lstStyle/>
          <a:p>
            <a:r>
              <a:rPr lang="en-US" b="1" dirty="0"/>
              <a:t>Charging by </a:t>
            </a:r>
            <a:r>
              <a:rPr lang="en-US" b="1" dirty="0">
                <a:solidFill>
                  <a:srgbClr val="FF0000"/>
                </a:solidFill>
              </a:rPr>
              <a:t>Conduction</a:t>
            </a:r>
          </a:p>
          <a:p>
            <a:pPr lvl="1"/>
            <a:r>
              <a:rPr lang="en-US" sz="3200" dirty="0"/>
              <a:t>Involves the </a:t>
            </a:r>
            <a:r>
              <a:rPr lang="en-US" sz="3200" b="1" dirty="0">
                <a:solidFill>
                  <a:srgbClr val="FF0000"/>
                </a:solidFill>
              </a:rPr>
              <a:t>direct contact </a:t>
            </a:r>
            <a:r>
              <a:rPr lang="en-US" sz="3200" dirty="0"/>
              <a:t>of a charged object to a neutral object.</a:t>
            </a:r>
          </a:p>
          <a:p>
            <a:pPr lvl="1"/>
            <a:r>
              <a:rPr lang="en-US" sz="3200" dirty="0"/>
              <a:t>Example: Van de </a:t>
            </a:r>
            <a:r>
              <a:rPr lang="en-US" sz="3200" dirty="0" err="1"/>
              <a:t>Graaf</a:t>
            </a:r>
            <a:r>
              <a:rPr lang="en-US" sz="3200" dirty="0"/>
              <a:t> generator</a:t>
            </a:r>
          </a:p>
        </p:txBody>
      </p:sp>
      <p:pic>
        <p:nvPicPr>
          <p:cNvPr id="5" name="Picture 5" descr="u8l2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428683"/>
            <a:ext cx="6400800" cy="3429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19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STATIC DISCHARGE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79778" y="1600200"/>
            <a:ext cx="8711821" cy="5257800"/>
          </a:xfrm>
          <a:solidFill>
            <a:srgbClr val="D5AB81"/>
          </a:solidFill>
        </p:spPr>
        <p:txBody>
          <a:bodyPr/>
          <a:lstStyle/>
          <a:p>
            <a:r>
              <a:rPr lang="en-US" dirty="0"/>
              <a:t>Objects do not hold a static charge </a:t>
            </a:r>
            <a:r>
              <a:rPr lang="en-US" b="1" dirty="0">
                <a:solidFill>
                  <a:srgbClr val="FF0000"/>
                </a:solidFill>
              </a:rPr>
              <a:t>forever</a:t>
            </a:r>
            <a:r>
              <a:rPr lang="en-US" dirty="0"/>
              <a:t> – objects tend towards </a:t>
            </a:r>
            <a:r>
              <a:rPr lang="en-US" b="1" dirty="0">
                <a:solidFill>
                  <a:srgbClr val="FF0000"/>
                </a:solidFill>
              </a:rPr>
              <a:t>equilibrium</a:t>
            </a:r>
            <a:r>
              <a:rPr lang="en-US" dirty="0"/>
              <a:t> – they want to be </a:t>
            </a:r>
            <a:r>
              <a:rPr lang="en-US" dirty="0">
                <a:solidFill>
                  <a:srgbClr val="FF0000"/>
                </a:solidFill>
              </a:rPr>
              <a:t>neutral</a:t>
            </a:r>
            <a:r>
              <a:rPr lang="en-US" dirty="0"/>
              <a:t>.</a:t>
            </a:r>
          </a:p>
          <a:p>
            <a:pPr eaLnBrk="1" hangingPunct="1">
              <a:defRPr/>
            </a:pPr>
            <a:r>
              <a:rPr lang="en-US" dirty="0"/>
              <a:t>When electrons move toward this equilibrium – </a:t>
            </a:r>
            <a:r>
              <a:rPr lang="en-US" b="1" dirty="0"/>
              <a:t>static discharge </a:t>
            </a:r>
            <a:r>
              <a:rPr lang="en-US" dirty="0"/>
              <a:t>occurs.</a:t>
            </a:r>
          </a:p>
          <a:p>
            <a:pPr lvl="1" eaLnBrk="1" hangingPunct="1">
              <a:defRPr/>
            </a:pPr>
            <a:r>
              <a:rPr lang="en-US" b="1" dirty="0"/>
              <a:t>Humidity – </a:t>
            </a:r>
            <a:r>
              <a:rPr lang="en-US" dirty="0"/>
              <a:t>water vapor in the air (a polar molecule) pulls electrons off negatively charged objects, preventing static charges to build up.</a:t>
            </a:r>
          </a:p>
          <a:p>
            <a:pPr lvl="1" eaLnBrk="1" hangingPunct="1">
              <a:defRPr/>
            </a:pPr>
            <a:r>
              <a:rPr lang="en-US" b="1" dirty="0"/>
              <a:t>Sparks and Lightning - </a:t>
            </a:r>
            <a:r>
              <a:rPr lang="en-US" dirty="0"/>
              <a:t>objects reaching             static equilibrium</a:t>
            </a:r>
          </a:p>
          <a:p>
            <a:endParaRPr lang="en-US" sz="4000" dirty="0">
              <a:solidFill>
                <a:schemeClr val="bg1"/>
              </a:solidFill>
            </a:endParaRPr>
          </a:p>
          <a:p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75023"/>
            <a:ext cx="113982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22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406888"/>
            <a:ext cx="77724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CONDUCTORS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19100" y="1828800"/>
            <a:ext cx="8496300" cy="4114800"/>
          </a:xfrm>
          <a:solidFill>
            <a:srgbClr val="D5AB81"/>
          </a:solidFill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Allow the </a:t>
            </a:r>
            <a:r>
              <a:rPr lang="en-US" b="1" dirty="0">
                <a:solidFill>
                  <a:srgbClr val="FF0000"/>
                </a:solidFill>
              </a:rPr>
              <a:t>easy flow </a:t>
            </a:r>
            <a:r>
              <a:rPr lang="en-US" dirty="0"/>
              <a:t>of electricity.</a:t>
            </a:r>
          </a:p>
          <a:p>
            <a:pPr eaLnBrk="1" hangingPunct="1">
              <a:defRPr/>
            </a:pPr>
            <a:r>
              <a:rPr lang="en-US" b="1" dirty="0">
                <a:solidFill>
                  <a:srgbClr val="FF0000"/>
                </a:solidFill>
              </a:rPr>
              <a:t>Loosely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bound</a:t>
            </a:r>
            <a:r>
              <a:rPr lang="en-US" dirty="0"/>
              <a:t> electrons that are free to move from atom to atom</a:t>
            </a:r>
          </a:p>
          <a:p>
            <a:pPr eaLnBrk="1" hangingPunct="1">
              <a:defRPr/>
            </a:pPr>
            <a:r>
              <a:rPr lang="en-US" dirty="0"/>
              <a:t>Examples: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metals like aluminum, gold, copper and silver 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630738"/>
            <a:ext cx="1981200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087" y="4345782"/>
            <a:ext cx="231457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913550"/>
            <a:ext cx="190500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623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0560" y="86354"/>
            <a:ext cx="77724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INSULATORS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222239"/>
            <a:ext cx="7772400" cy="4114800"/>
          </a:xfrm>
          <a:solidFill>
            <a:srgbClr val="D5AB81"/>
          </a:solidFill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Insulators – </a:t>
            </a:r>
            <a:r>
              <a:rPr lang="en-US" b="1" dirty="0">
                <a:solidFill>
                  <a:srgbClr val="FF0000"/>
                </a:solidFill>
              </a:rPr>
              <a:t>resists</a:t>
            </a:r>
            <a:r>
              <a:rPr lang="en-US" dirty="0"/>
              <a:t> the flow of electrons</a:t>
            </a:r>
          </a:p>
          <a:p>
            <a:pPr lvl="1" eaLnBrk="1" hangingPunct="1">
              <a:defRPr/>
            </a:pPr>
            <a:r>
              <a:rPr lang="en-US" sz="3200" b="1" dirty="0"/>
              <a:t>hold</a:t>
            </a:r>
            <a:r>
              <a:rPr lang="en-US" sz="3200" dirty="0"/>
              <a:t> more </a:t>
            </a:r>
            <a:r>
              <a:rPr lang="en-US" sz="3200" b="1" dirty="0">
                <a:solidFill>
                  <a:srgbClr val="FF0000"/>
                </a:solidFill>
              </a:rPr>
              <a:t>tightly</a:t>
            </a:r>
            <a:r>
              <a:rPr lang="en-US" sz="3200" dirty="0"/>
              <a:t> to their valence electrons.</a:t>
            </a:r>
          </a:p>
          <a:p>
            <a:pPr lvl="1" eaLnBrk="1" hangingPunct="1">
              <a:defRPr/>
            </a:pPr>
            <a:r>
              <a:rPr lang="en-US" sz="3200" dirty="0"/>
              <a:t>Examples: </a:t>
            </a:r>
            <a:r>
              <a:rPr lang="en-US" sz="3200" b="1" dirty="0">
                <a:solidFill>
                  <a:srgbClr val="FF0000"/>
                </a:solidFill>
              </a:rPr>
              <a:t>plastic, rubber, glass</a:t>
            </a:r>
          </a:p>
          <a:p>
            <a:pPr lvl="1">
              <a:defRPr/>
            </a:pPr>
            <a:r>
              <a:rPr lang="en-US" sz="3200" dirty="0">
                <a:hlinkClick r:id="rId3"/>
              </a:rPr>
              <a:t>Static Electricity</a:t>
            </a:r>
            <a:endParaRPr lang="en-US" sz="3200" dirty="0"/>
          </a:p>
          <a:p>
            <a:pPr lvl="1" eaLnBrk="1" hangingPunct="1">
              <a:defRPr/>
            </a:pP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775" y="4430973"/>
            <a:ext cx="27495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512" y="4886324"/>
            <a:ext cx="203835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4562474"/>
            <a:ext cx="236220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032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3210</TotalTime>
  <Words>495</Words>
  <Application>Microsoft Office PowerPoint</Application>
  <PresentationFormat>On-screen Show (4:3)</PresentationFormat>
  <Paragraphs>63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Showcard Gothic</vt:lpstr>
      <vt:lpstr>Times New Roman</vt:lpstr>
      <vt:lpstr>Default Design</vt:lpstr>
      <vt:lpstr>PowerPoint Presentation</vt:lpstr>
      <vt:lpstr>ELECTRIC CHARGES</vt:lpstr>
      <vt:lpstr>ELECTRIC CHARGES</vt:lpstr>
      <vt:lpstr>STATIC ELECTRICITY</vt:lpstr>
      <vt:lpstr>STATIC ELECTRICITY</vt:lpstr>
      <vt:lpstr>LAW OF CONSERVATION OF CHARGE</vt:lpstr>
      <vt:lpstr>STATIC ELECTRICITY</vt:lpstr>
      <vt:lpstr>STATIC ELECTRICITY</vt:lpstr>
      <vt:lpstr>STATIC ELECTRICITY</vt:lpstr>
      <vt:lpstr>STATIC ELECTRICITY</vt:lpstr>
      <vt:lpstr>PowerPoint Presentation</vt:lpstr>
      <vt:lpstr>STATIC ELECTRICITY</vt:lpstr>
      <vt:lpstr>STATIC DISCHARGE</vt:lpstr>
      <vt:lpstr>CONDUCTORS</vt:lpstr>
      <vt:lpstr>INSULATORS</vt:lpstr>
    </vt:vector>
  </TitlesOfParts>
  <Company>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</dc:creator>
  <cp:lastModifiedBy>Nancy Brim</cp:lastModifiedBy>
  <cp:revision>123</cp:revision>
  <dcterms:created xsi:type="dcterms:W3CDTF">2004-05-02T18:36:46Z</dcterms:created>
  <dcterms:modified xsi:type="dcterms:W3CDTF">2018-04-04T15:11:21Z</dcterms:modified>
</cp:coreProperties>
</file>