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69" r:id="rId2"/>
    <p:sldId id="262" r:id="rId3"/>
    <p:sldId id="305" r:id="rId4"/>
    <p:sldId id="325" r:id="rId5"/>
    <p:sldId id="326" r:id="rId6"/>
    <p:sldId id="321" r:id="rId7"/>
    <p:sldId id="319" r:id="rId8"/>
    <p:sldId id="335" r:id="rId9"/>
    <p:sldId id="260" r:id="rId10"/>
    <p:sldId id="372" r:id="rId11"/>
    <p:sldId id="327" r:id="rId12"/>
    <p:sldId id="328" r:id="rId13"/>
    <p:sldId id="329" r:id="rId14"/>
    <p:sldId id="330" r:id="rId15"/>
    <p:sldId id="331" r:id="rId16"/>
    <p:sldId id="334" r:id="rId17"/>
    <p:sldId id="332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AB81"/>
    <a:srgbClr val="996633"/>
    <a:srgbClr val="CC9900"/>
    <a:srgbClr val="8274D8"/>
    <a:srgbClr val="585858"/>
    <a:srgbClr val="B2B2B2"/>
    <a:srgbClr val="FF0000"/>
    <a:srgbClr val="FFFF00"/>
    <a:srgbClr val="6699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7289" autoAdjust="0"/>
    <p:restoredTop sz="94737" autoAdjust="0"/>
  </p:normalViewPr>
  <p:slideViewPr>
    <p:cSldViewPr>
      <p:cViewPr varScale="1">
        <p:scale>
          <a:sx n="105" d="100"/>
          <a:sy n="105" d="100"/>
        </p:scale>
        <p:origin x="162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1E061D-11C9-42C6-8E78-38603E0C4D7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0471718"/>
      </p:ext>
    </p:extLst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3A9F16-865B-4F70-B4EA-32D17D5451B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0752565"/>
      </p:ext>
    </p:extLst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B297AA-8572-4D4F-92B3-F5140A2CA14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9982532"/>
      </p:ext>
    </p:extLst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8D55AE-61D3-412C-89F2-41BFB6C2EC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5412369"/>
      </p:ext>
    </p:extLst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721A1B-DD6F-4F1C-9BC6-537C902D72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3317819"/>
      </p:ext>
    </p:extLst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C40197-71A1-4972-A3A3-97E7E3D85FC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1657600"/>
      </p:ext>
    </p:extLst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4407D-2AEC-453C-A9BC-218C96E652C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368907"/>
      </p:ext>
    </p:extLst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49E245-9116-4EB6-9414-A83F0170B1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5690549"/>
      </p:ext>
    </p:extLst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82E5BD-4F86-477C-AA58-E12CCFB049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3653666"/>
      </p:ext>
    </p:extLst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C3923D-17F7-4378-A0C9-EF695C5AA16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0335944"/>
      </p:ext>
    </p:extLst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440DFA-1B68-44AD-A220-620917BB78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7625663"/>
      </p:ext>
    </p:extLst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1A7EB3B-D0B9-4654-88D5-9C387D3D43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731259"/>
      </p:ext>
    </p:extLst>
  </p:cSld>
  <p:clrMapOvr>
    <a:masterClrMapping/>
  </p:clrMapOvr>
  <p:transition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1F94752-053D-4DD1-B0F4-C26B946006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8001009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2CC30B2-9643-42D0-9A21-7CF5DB8801F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>
    <p:random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4h03dLkL4-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sc-online.com/learn/career-clusters/stem/dce11904/ohms-law-practice-problems-1" TargetMode="External"/><Relationship Id="rId7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y9fgfQ078wc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>
                <a:solidFill>
                  <a:schemeClr val="bg1"/>
                </a:solidFill>
                <a:latin typeface="Showcard Gothic" panose="04020904020102020604" pitchFamily="82" charset="0"/>
              </a:rPr>
              <a:t>VOCABULARY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724400"/>
          </a:xfrm>
          <a:solidFill>
            <a:srgbClr val="D5AB81"/>
          </a:solidFill>
        </p:spPr>
        <p:txBody>
          <a:bodyPr/>
          <a:lstStyle/>
          <a:p>
            <a:pPr marL="0" indent="0">
              <a:buNone/>
            </a:pPr>
            <a:r>
              <a:rPr lang="en-US" b="1" dirty="0"/>
              <a:t>Electric field </a:t>
            </a:r>
            <a:r>
              <a:rPr lang="en-US" dirty="0"/>
              <a:t>- the electric force per unit charge; it is radially outward from a positive charge and radially in toward a negative point charge.</a:t>
            </a:r>
          </a:p>
        </p:txBody>
      </p:sp>
    </p:spTree>
    <p:extLst>
      <p:ext uri="{BB962C8B-B14F-4D97-AF65-F5344CB8AC3E}">
        <p14:creationId xmlns:p14="http://schemas.microsoft.com/office/powerpoint/2010/main" val="4284535463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3400" y="2133600"/>
            <a:ext cx="8001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chemeClr val="bg1"/>
                </a:solidFill>
                <a:latin typeface="Showcard Gothic" panose="04020904020102020604" pitchFamily="82" charset="0"/>
              </a:rPr>
              <a:t>ELECTRIC</a:t>
            </a:r>
          </a:p>
          <a:p>
            <a:pPr algn="ctr"/>
            <a:r>
              <a:rPr lang="en-US" sz="8000" dirty="0">
                <a:solidFill>
                  <a:schemeClr val="bg1"/>
                </a:solidFill>
                <a:latin typeface="Showcard Gothic" panose="04020904020102020604" pitchFamily="82" charset="0"/>
              </a:rPr>
              <a:t>CURRENT</a:t>
            </a:r>
          </a:p>
        </p:txBody>
      </p:sp>
    </p:spTree>
    <p:extLst>
      <p:ext uri="{BB962C8B-B14F-4D97-AF65-F5344CB8AC3E}">
        <p14:creationId xmlns:p14="http://schemas.microsoft.com/office/powerpoint/2010/main" val="312023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139827"/>
            <a:ext cx="7772400" cy="1143000"/>
          </a:xfrm>
        </p:spPr>
        <p:txBody>
          <a:bodyPr/>
          <a:lstStyle/>
          <a:p>
            <a:r>
              <a:rPr lang="en-US" sz="6000" dirty="0">
                <a:solidFill>
                  <a:schemeClr val="bg1"/>
                </a:solidFill>
                <a:latin typeface="Showcard Gothic" panose="04020904020102020604" pitchFamily="82" charset="0"/>
              </a:rPr>
              <a:t>ELECTRIC CURRENT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5800" y="1422654"/>
            <a:ext cx="7772400" cy="5282946"/>
          </a:xfrm>
          <a:solidFill>
            <a:srgbClr val="D5AB81"/>
          </a:solidFill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The constant flow of electrons</a:t>
            </a:r>
            <a:r>
              <a:rPr lang="en-US" dirty="0">
                <a:solidFill>
                  <a:srgbClr val="FF0000"/>
                </a:solidFill>
              </a:rPr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536" y="2186559"/>
            <a:ext cx="8162925" cy="30384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9A5BA77-6FBA-4D5C-BB39-8E550FC5D1F1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99" y="5441442"/>
            <a:ext cx="7010400" cy="1047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9291968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>
                <a:solidFill>
                  <a:schemeClr val="bg1"/>
                </a:solidFill>
                <a:latin typeface="Showcard Gothic" panose="04020904020102020604" pitchFamily="82" charset="0"/>
              </a:rPr>
              <a:t>ELECTRIC CURRENT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724400"/>
          </a:xfrm>
          <a:solidFill>
            <a:srgbClr val="D5AB81"/>
          </a:solidFill>
        </p:spPr>
        <p:txBody>
          <a:bodyPr/>
          <a:lstStyle/>
          <a:p>
            <a:pPr marL="0" indent="0">
              <a:buNone/>
            </a:pPr>
            <a:r>
              <a:rPr lang="en-US" b="1" dirty="0"/>
              <a:t>REMEMBER:</a:t>
            </a:r>
          </a:p>
          <a:p>
            <a:r>
              <a:rPr lang="en-US" dirty="0"/>
              <a:t>Conductors let electrons move </a:t>
            </a:r>
            <a:r>
              <a:rPr lang="en-US" b="1" dirty="0">
                <a:solidFill>
                  <a:srgbClr val="FF0000"/>
                </a:solidFill>
              </a:rPr>
              <a:t>easily</a:t>
            </a:r>
            <a:r>
              <a:rPr lang="en-US" dirty="0"/>
              <a:t>.</a:t>
            </a:r>
          </a:p>
          <a:p>
            <a:r>
              <a:rPr lang="en-US" dirty="0"/>
              <a:t>Insulators do </a:t>
            </a:r>
            <a:r>
              <a:rPr lang="en-US" b="1" dirty="0">
                <a:solidFill>
                  <a:srgbClr val="FF0000"/>
                </a:solidFill>
              </a:rPr>
              <a:t>not</a:t>
            </a:r>
            <a:r>
              <a:rPr lang="en-US" dirty="0"/>
              <a:t> let electrons move easily.</a:t>
            </a:r>
          </a:p>
          <a:p>
            <a:r>
              <a:rPr lang="en-US" dirty="0"/>
              <a:t>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SEMICONDUCTOR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has conductivity somewhere between an insulator and a conductor. Devices made of semi-conductors, notably </a:t>
            </a:r>
            <a:r>
              <a:rPr lang="en-US" b="1" dirty="0">
                <a:solidFill>
                  <a:srgbClr val="FF0000"/>
                </a:solidFill>
              </a:rPr>
              <a:t>silicon</a:t>
            </a:r>
            <a:r>
              <a:rPr lang="en-US" dirty="0"/>
              <a:t>, are essential components of most electronic circuits.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1167372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187340"/>
            <a:ext cx="7772400" cy="1143000"/>
          </a:xfrm>
        </p:spPr>
        <p:txBody>
          <a:bodyPr/>
          <a:lstStyle/>
          <a:p>
            <a:r>
              <a:rPr lang="en-US" sz="6000" dirty="0">
                <a:solidFill>
                  <a:schemeClr val="bg1"/>
                </a:solidFill>
                <a:latin typeface="Showcard Gothic" panose="04020904020102020604" pitchFamily="82" charset="0"/>
              </a:rPr>
              <a:t>ELECTRIC CURRENT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5105400"/>
          </a:xfrm>
          <a:solidFill>
            <a:srgbClr val="D5AB81"/>
          </a:solidFill>
        </p:spPr>
        <p:txBody>
          <a:bodyPr/>
          <a:lstStyle/>
          <a:p>
            <a:pPr marL="0" indent="0">
              <a:buNone/>
            </a:pPr>
            <a:r>
              <a:rPr lang="en-US" dirty="0"/>
              <a:t>There are </a:t>
            </a:r>
            <a:r>
              <a:rPr lang="en-US" b="1" dirty="0">
                <a:solidFill>
                  <a:srgbClr val="FF0000"/>
                </a:solidFill>
              </a:rPr>
              <a:t>three</a:t>
            </a:r>
            <a:r>
              <a:rPr lang="en-US" dirty="0"/>
              <a:t> parts to an electric charge</a:t>
            </a:r>
          </a:p>
          <a:p>
            <a:pPr>
              <a:buFontTx/>
              <a:buChar char="-"/>
            </a:pPr>
            <a:r>
              <a:rPr lang="en-US" dirty="0"/>
              <a:t>Voltage</a:t>
            </a:r>
          </a:p>
          <a:p>
            <a:pPr>
              <a:buFontTx/>
              <a:buChar char="-"/>
            </a:pPr>
            <a:r>
              <a:rPr lang="en-US" dirty="0"/>
              <a:t>Current</a:t>
            </a:r>
          </a:p>
          <a:p>
            <a:pPr>
              <a:buFontTx/>
              <a:buChar char="-"/>
            </a:pPr>
            <a:r>
              <a:rPr lang="en-US" dirty="0"/>
              <a:t>Resistance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8281" y="2362200"/>
            <a:ext cx="4886325" cy="415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37372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>
                <a:solidFill>
                  <a:schemeClr val="bg1"/>
                </a:solidFill>
                <a:latin typeface="Showcard Gothic" panose="04020904020102020604" pitchFamily="82" charset="0"/>
              </a:rPr>
              <a:t>VOLTAGE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solidFill>
            <a:srgbClr val="D5AB81"/>
          </a:solidFill>
        </p:spPr>
        <p:txBody>
          <a:bodyPr/>
          <a:lstStyle/>
          <a:p>
            <a:r>
              <a:rPr lang="en-US" altLang="en-US" sz="2800" b="1" dirty="0">
                <a:solidFill>
                  <a:srgbClr val="FF0000"/>
                </a:solidFill>
              </a:rPr>
              <a:t>Voltage</a:t>
            </a:r>
            <a:r>
              <a:rPr lang="en-US" altLang="en-US" sz="2800" dirty="0"/>
              <a:t> - For electrons to flow there must be a </a:t>
            </a:r>
            <a:r>
              <a:rPr lang="en-US" altLang="en-US" sz="2800" b="1" dirty="0">
                <a:solidFill>
                  <a:srgbClr val="FF0000"/>
                </a:solidFill>
              </a:rPr>
              <a:t>potential difference </a:t>
            </a:r>
            <a:r>
              <a:rPr lang="en-US" altLang="en-US" sz="2800" dirty="0"/>
              <a:t>between two places.</a:t>
            </a:r>
          </a:p>
          <a:p>
            <a:r>
              <a:rPr lang="en-US" altLang="en-US" sz="2800" dirty="0"/>
              <a:t>This is called </a:t>
            </a:r>
            <a:r>
              <a:rPr lang="en-US" altLang="en-US" sz="2800" b="1" dirty="0"/>
              <a:t>voltage</a:t>
            </a:r>
            <a:r>
              <a:rPr lang="en-US" altLang="en-US" sz="2800" dirty="0"/>
              <a:t>, which is the </a:t>
            </a:r>
            <a:r>
              <a:rPr lang="en-US" altLang="en-US" sz="2800" b="1" dirty="0"/>
              <a:t>“</a:t>
            </a:r>
            <a:r>
              <a:rPr lang="en-US" altLang="en-US" sz="2800" b="1" dirty="0">
                <a:solidFill>
                  <a:srgbClr val="FF0000"/>
                </a:solidFill>
              </a:rPr>
              <a:t>push</a:t>
            </a:r>
            <a:r>
              <a:rPr lang="en-US" altLang="en-US" sz="2800" b="1" dirty="0"/>
              <a:t>” </a:t>
            </a:r>
            <a:r>
              <a:rPr lang="en-US" altLang="en-US" sz="2800" dirty="0"/>
              <a:t>that causes electrons to flow.</a:t>
            </a:r>
          </a:p>
          <a:p>
            <a:r>
              <a:rPr lang="en-US" altLang="en-US" sz="2800" dirty="0"/>
              <a:t>It is </a:t>
            </a:r>
            <a:r>
              <a:rPr lang="en-US" altLang="en-US" sz="2800" b="1" dirty="0">
                <a:solidFill>
                  <a:srgbClr val="FF0000"/>
                </a:solidFill>
              </a:rPr>
              <a:t>electrical “pressure”.</a:t>
            </a:r>
          </a:p>
          <a:p>
            <a:r>
              <a:rPr lang="en-US" altLang="en-US" sz="2800" dirty="0"/>
              <a:t>Charges flow from </a:t>
            </a:r>
            <a:r>
              <a:rPr lang="en-US" altLang="en-US" sz="2800" b="1" dirty="0">
                <a:solidFill>
                  <a:srgbClr val="FF0000"/>
                </a:solidFill>
              </a:rPr>
              <a:t>high</a:t>
            </a:r>
            <a:r>
              <a:rPr lang="en-US" altLang="en-US" sz="2800" dirty="0"/>
              <a:t> voltage to </a:t>
            </a:r>
            <a:r>
              <a:rPr lang="en-US" altLang="en-US" sz="2800" b="1" dirty="0">
                <a:solidFill>
                  <a:srgbClr val="FF0000"/>
                </a:solidFill>
              </a:rPr>
              <a:t>low</a:t>
            </a:r>
            <a:r>
              <a:rPr lang="en-US" altLang="en-US" sz="2800" dirty="0"/>
              <a:t> voltage.</a:t>
            </a:r>
          </a:p>
          <a:p>
            <a:r>
              <a:rPr lang="en-US" altLang="en-US" sz="2800" dirty="0"/>
              <a:t>Units: </a:t>
            </a:r>
            <a:r>
              <a:rPr lang="en-US" altLang="en-US" sz="2800" b="1" dirty="0">
                <a:solidFill>
                  <a:srgbClr val="FF0000"/>
                </a:solidFill>
              </a:rPr>
              <a:t>Volts, V</a:t>
            </a:r>
          </a:p>
          <a:p>
            <a:endParaRPr lang="en-US" altLang="en-US" b="1" dirty="0">
              <a:latin typeface="Kristen ITC" panose="03050502040202030202" pitchFamily="66" charset="0"/>
            </a:endParaRPr>
          </a:p>
          <a:p>
            <a:endParaRPr lang="en-US" dirty="0"/>
          </a:p>
        </p:txBody>
      </p:sp>
      <p:pic>
        <p:nvPicPr>
          <p:cNvPr id="5" name="Picture 4" descr="new1_mov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181600"/>
            <a:ext cx="4550086" cy="1561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1462752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>
                <a:solidFill>
                  <a:schemeClr val="bg1"/>
                </a:solidFill>
                <a:latin typeface="Showcard Gothic" panose="04020904020102020604" pitchFamily="82" charset="0"/>
              </a:rPr>
              <a:t>CURRENT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5800" y="1981199"/>
            <a:ext cx="7772400" cy="4641236"/>
          </a:xfrm>
          <a:solidFill>
            <a:srgbClr val="D5AB81"/>
          </a:solidFill>
        </p:spPr>
        <p:txBody>
          <a:bodyPr/>
          <a:lstStyle/>
          <a:p>
            <a:r>
              <a:rPr lang="en-US" altLang="en-US" b="1" dirty="0">
                <a:solidFill>
                  <a:srgbClr val="FF0000"/>
                </a:solidFill>
                <a:cs typeface="Arial" panose="020B0604020202020204" pitchFamily="34" charset="0"/>
              </a:rPr>
              <a:t>Current</a:t>
            </a:r>
            <a:r>
              <a:rPr lang="en-US" altLang="en-US" dirty="0">
                <a:cs typeface="Arial" panose="020B0604020202020204" pitchFamily="34" charset="0"/>
              </a:rPr>
              <a:t> - the  measure of </a:t>
            </a:r>
            <a:r>
              <a:rPr lang="en-US" altLang="en-US" b="1" dirty="0">
                <a:solidFill>
                  <a:srgbClr val="FF0000"/>
                </a:solidFill>
                <a:cs typeface="Arial" panose="020B0604020202020204" pitchFamily="34" charset="0"/>
              </a:rPr>
              <a:t>how many electrons</a:t>
            </a:r>
            <a:r>
              <a:rPr lang="en-US" altLang="en-US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altLang="en-US" dirty="0">
                <a:cs typeface="Arial" panose="020B0604020202020204" pitchFamily="34" charset="0"/>
              </a:rPr>
              <a:t>per second are flowing through the wire is the amperage.</a:t>
            </a:r>
          </a:p>
          <a:p>
            <a:r>
              <a:rPr lang="en-US" altLang="en-US" dirty="0">
                <a:cs typeface="Arial" panose="020B0604020202020204" pitchFamily="34" charset="0"/>
              </a:rPr>
              <a:t>Units: </a:t>
            </a:r>
            <a:r>
              <a:rPr lang="en-US" altLang="en-US" b="1" dirty="0">
                <a:solidFill>
                  <a:srgbClr val="FF0000"/>
                </a:solidFill>
                <a:cs typeface="Arial" panose="020B0604020202020204" pitchFamily="34" charset="0"/>
              </a:rPr>
              <a:t>amps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6" descr="amper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657600"/>
            <a:ext cx="5067300" cy="2828899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2" name="TextBox 1"/>
          <p:cNvSpPr txBox="1"/>
          <p:nvPr/>
        </p:nvSpPr>
        <p:spPr>
          <a:xfrm>
            <a:off x="665430" y="4191000"/>
            <a:ext cx="3124200" cy="2431435"/>
          </a:xfrm>
          <a:prstGeom prst="rect">
            <a:avLst/>
          </a:prstGeom>
          <a:solidFill>
            <a:srgbClr val="D5AB81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3200" dirty="0">
                <a:cs typeface="Arial" panose="020B0604020202020204" pitchFamily="34" charset="0"/>
              </a:rPr>
              <a:t>The number of electrons flowing per </a:t>
            </a:r>
            <a:r>
              <a:rPr lang="en-US" altLang="en-US" sz="3200" b="1" dirty="0">
                <a:solidFill>
                  <a:srgbClr val="FF0000"/>
                </a:solidFill>
                <a:cs typeface="Arial" panose="020B0604020202020204" pitchFamily="34" charset="0"/>
              </a:rPr>
              <a:t>second</a:t>
            </a:r>
            <a:r>
              <a:rPr lang="en-US" altLang="en-US" sz="3200" dirty="0">
                <a:cs typeface="Arial" panose="020B0604020202020204" pitchFamily="34" charset="0"/>
              </a:rPr>
              <a:t>.</a:t>
            </a:r>
            <a:endParaRPr lang="en-US" alt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074525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6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1" name="Text Box 43"/>
          <p:cNvSpPr txBox="1"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 dirty="0">
                <a:solidFill>
                  <a:schemeClr val="bg1"/>
                </a:solidFill>
                <a:latin typeface="Showcard Gothic" panose="04020904020102020604" pitchFamily="82" charset="0"/>
              </a:rPr>
              <a:t>current</a:t>
            </a: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518526" y="1265159"/>
            <a:ext cx="8139326" cy="1938992"/>
          </a:xfrm>
          <a:prstGeom prst="rect">
            <a:avLst/>
          </a:prstGeom>
          <a:solidFill>
            <a:srgbClr val="D5AB81"/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en-US" altLang="en-US" sz="4000" dirty="0">
                <a:latin typeface="+mn-lt"/>
              </a:rPr>
              <a:t>Electrical current is like the amount or </a:t>
            </a:r>
            <a:r>
              <a:rPr lang="en-US" altLang="en-US" sz="4000" b="1" dirty="0">
                <a:solidFill>
                  <a:srgbClr val="FF0000"/>
                </a:solidFill>
                <a:latin typeface="+mn-lt"/>
              </a:rPr>
              <a:t>volume of water </a:t>
            </a:r>
            <a:r>
              <a:rPr lang="en-US" altLang="en-US" sz="4000" dirty="0">
                <a:latin typeface="+mn-lt"/>
              </a:rPr>
              <a:t>flowing through the hose.</a:t>
            </a:r>
            <a:endParaRPr lang="en-US" altLang="en-US" sz="6000" dirty="0">
              <a:latin typeface="+mn-lt"/>
            </a:endParaRPr>
          </a:p>
        </p:txBody>
      </p:sp>
      <p:pic>
        <p:nvPicPr>
          <p:cNvPr id="4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83" y="3554910"/>
            <a:ext cx="8589929" cy="2464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8255631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6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2192338" y="3009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6148" name="Picture 4" descr="new3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12434"/>
            <a:ext cx="9144000" cy="163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3" name="Rectangle 9"/>
          <p:cNvSpPr>
            <a:spLocks noChangeArrowheads="1"/>
          </p:cNvSpPr>
          <p:nvPr/>
        </p:nvSpPr>
        <p:spPr bwMode="auto">
          <a:xfrm>
            <a:off x="2193925" y="30178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6155" name="Picture 11" descr="dcnew_mov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19600"/>
            <a:ext cx="9144000" cy="160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60" name="Line 16"/>
          <p:cNvSpPr>
            <a:spLocks noChangeShapeType="1"/>
          </p:cNvSpPr>
          <p:nvPr/>
        </p:nvSpPr>
        <p:spPr bwMode="auto">
          <a:xfrm>
            <a:off x="0" y="6026150"/>
            <a:ext cx="91440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57200" y="76200"/>
            <a:ext cx="8305800" cy="1569660"/>
          </a:xfrm>
          <a:prstGeom prst="rect">
            <a:avLst/>
          </a:prstGeom>
          <a:solidFill>
            <a:srgbClr val="D5AB81"/>
          </a:solidFill>
        </p:spPr>
        <p:txBody>
          <a:bodyPr wrap="square" rtlCol="0">
            <a:spAutoFit/>
          </a:bodyPr>
          <a:lstStyle/>
          <a:p>
            <a:r>
              <a:rPr lang="en-US" sz="3200" dirty="0"/>
              <a:t>There are two types of current:</a:t>
            </a:r>
          </a:p>
          <a:p>
            <a:r>
              <a:rPr lang="en-US" sz="3200" dirty="0"/>
              <a:t>	AC – </a:t>
            </a:r>
            <a:r>
              <a:rPr lang="en-US" sz="3200" b="1" dirty="0">
                <a:solidFill>
                  <a:srgbClr val="FF0000"/>
                </a:solidFill>
              </a:rPr>
              <a:t>alternating</a:t>
            </a:r>
            <a:r>
              <a:rPr lang="en-US" sz="3200" dirty="0"/>
              <a:t> current</a:t>
            </a:r>
          </a:p>
          <a:p>
            <a:r>
              <a:rPr lang="en-US" sz="3200" dirty="0"/>
              <a:t>	DC – </a:t>
            </a:r>
            <a:r>
              <a:rPr lang="en-US" sz="3200" b="1" dirty="0">
                <a:solidFill>
                  <a:srgbClr val="FF0000"/>
                </a:solidFill>
              </a:rPr>
              <a:t>direct</a:t>
            </a:r>
            <a:r>
              <a:rPr lang="en-US" sz="3200" dirty="0"/>
              <a:t> current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152400"/>
            <a:ext cx="7772400" cy="1143000"/>
          </a:xfrm>
        </p:spPr>
        <p:txBody>
          <a:bodyPr/>
          <a:lstStyle/>
          <a:p>
            <a:r>
              <a:rPr lang="en-US" sz="6000" dirty="0">
                <a:solidFill>
                  <a:schemeClr val="bg1"/>
                </a:solidFill>
                <a:latin typeface="Showcard Gothic" panose="04020904020102020604" pitchFamily="82" charset="0"/>
              </a:rPr>
              <a:t>CURRENT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5800" y="1447800"/>
            <a:ext cx="7772400" cy="5257800"/>
          </a:xfrm>
          <a:solidFill>
            <a:srgbClr val="D5AB81"/>
          </a:solidFill>
        </p:spPr>
        <p:txBody>
          <a:bodyPr/>
          <a:lstStyle/>
          <a:p>
            <a:r>
              <a:rPr lang="en-US" b="1" dirty="0"/>
              <a:t>Alternating Current </a:t>
            </a:r>
            <a:r>
              <a:rPr lang="en-US" dirty="0"/>
              <a:t>is an electrical current where the flow </a:t>
            </a:r>
            <a:r>
              <a:rPr lang="en-US" b="1" dirty="0">
                <a:solidFill>
                  <a:srgbClr val="FF0000"/>
                </a:solidFill>
              </a:rPr>
              <a:t>repeatedly changes direction</a:t>
            </a:r>
            <a:r>
              <a:rPr lang="en-US" dirty="0"/>
              <a:t>.</a:t>
            </a:r>
          </a:p>
          <a:p>
            <a:r>
              <a:rPr lang="en-US" b="1" dirty="0"/>
              <a:t>Direct Current </a:t>
            </a:r>
            <a:r>
              <a:rPr lang="en-US" dirty="0"/>
              <a:t>is an electrical current that flows </a:t>
            </a:r>
            <a:r>
              <a:rPr lang="en-US" b="1" dirty="0">
                <a:solidFill>
                  <a:srgbClr val="FF0000"/>
                </a:solidFill>
              </a:rPr>
              <a:t>in one direction </a:t>
            </a:r>
            <a:r>
              <a:rPr lang="en-US" dirty="0"/>
              <a:t>from the negative to positive terminal.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6DDF30D-432E-49F6-B670-A72ACEABED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4975" y="4724400"/>
            <a:ext cx="5734050" cy="178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901147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>
                <a:solidFill>
                  <a:schemeClr val="bg1"/>
                </a:solidFill>
                <a:latin typeface="Showcard Gothic" panose="04020904020102020604" pitchFamily="82" charset="0"/>
              </a:rPr>
              <a:t>RESISTANCE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724400"/>
          </a:xfrm>
          <a:solidFill>
            <a:srgbClr val="D5AB81"/>
          </a:solidFill>
        </p:spPr>
        <p:txBody>
          <a:bodyPr/>
          <a:lstStyle/>
          <a:p>
            <a:r>
              <a:rPr lang="en-US" altLang="en-US" b="1" dirty="0">
                <a:solidFill>
                  <a:srgbClr val="FF0000"/>
                </a:solidFill>
              </a:rPr>
              <a:t>Resistance</a:t>
            </a:r>
            <a:r>
              <a:rPr lang="en-US" altLang="en-US" dirty="0"/>
              <a:t> - the tendency for a material to </a:t>
            </a:r>
            <a:r>
              <a:rPr lang="en-US" altLang="en-US" b="1" dirty="0">
                <a:solidFill>
                  <a:srgbClr val="FF0000"/>
                </a:solidFill>
              </a:rPr>
              <a:t>oppose</a:t>
            </a:r>
            <a:r>
              <a:rPr lang="en-US" altLang="en-US" dirty="0"/>
              <a:t> the flow of electrons.</a:t>
            </a:r>
          </a:p>
          <a:p>
            <a:r>
              <a:rPr lang="en-US" altLang="en-US" b="1" dirty="0">
                <a:solidFill>
                  <a:srgbClr val="FF0000"/>
                </a:solidFill>
              </a:rPr>
              <a:t>Different</a:t>
            </a:r>
            <a:r>
              <a:rPr lang="en-US" altLang="en-US" dirty="0"/>
              <a:t> materials have </a:t>
            </a:r>
            <a:r>
              <a:rPr lang="en-US" altLang="en-US" b="1" dirty="0">
                <a:solidFill>
                  <a:srgbClr val="FF0000"/>
                </a:solidFill>
              </a:rPr>
              <a:t>different</a:t>
            </a:r>
            <a:r>
              <a:rPr lang="en-US" altLang="en-US" dirty="0"/>
              <a:t> amounts of resistance to the flow of electrons.</a:t>
            </a:r>
          </a:p>
          <a:p>
            <a:r>
              <a:rPr lang="en-US" altLang="en-US" dirty="0"/>
              <a:t>Unit: </a:t>
            </a:r>
            <a:r>
              <a:rPr lang="en-US" altLang="en-US" b="1" dirty="0">
                <a:solidFill>
                  <a:srgbClr val="FF0000"/>
                </a:solidFill>
              </a:rPr>
              <a:t>ohm, R</a:t>
            </a:r>
            <a:r>
              <a:rPr lang="en-US" altLang="en-US" dirty="0"/>
              <a:t>.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29821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>
                <a:solidFill>
                  <a:schemeClr val="bg1"/>
                </a:solidFill>
                <a:latin typeface="Showcard Gothic" panose="04020904020102020604" pitchFamily="82" charset="0"/>
              </a:rPr>
              <a:t>RESISTANCE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724400"/>
          </a:xfrm>
          <a:solidFill>
            <a:srgbClr val="D5AB81"/>
          </a:solidFill>
        </p:spPr>
        <p:txBody>
          <a:bodyPr/>
          <a:lstStyle/>
          <a:p>
            <a:pPr marL="0" indent="0">
              <a:buNone/>
            </a:pPr>
            <a:r>
              <a:rPr lang="en-US" altLang="en-US" b="1" dirty="0"/>
              <a:t>EXAMPLES</a:t>
            </a:r>
            <a:r>
              <a:rPr lang="en-US" altLang="en-US" dirty="0"/>
              <a:t>: </a:t>
            </a:r>
          </a:p>
          <a:p>
            <a:r>
              <a:rPr lang="en-US" altLang="en-US" b="1" dirty="0">
                <a:solidFill>
                  <a:srgbClr val="FF0000"/>
                </a:solidFill>
              </a:rPr>
              <a:t>gold, silver</a:t>
            </a:r>
            <a:r>
              <a:rPr lang="en-US" altLang="en-US" dirty="0"/>
              <a:t>, and </a:t>
            </a:r>
            <a:r>
              <a:rPr lang="en-US" altLang="en-US" b="1" dirty="0">
                <a:solidFill>
                  <a:srgbClr val="FF0000"/>
                </a:solidFill>
              </a:rPr>
              <a:t>copper</a:t>
            </a:r>
            <a:r>
              <a:rPr lang="en-US" altLang="en-US" dirty="0"/>
              <a:t> have </a:t>
            </a:r>
            <a:r>
              <a:rPr lang="en-US" altLang="en-US" b="1" dirty="0">
                <a:solidFill>
                  <a:srgbClr val="FF0000"/>
                </a:solidFill>
              </a:rPr>
              <a:t>low</a:t>
            </a:r>
            <a:r>
              <a:rPr lang="en-US" altLang="en-US" dirty="0"/>
              <a:t> resistance, which means that current can flow </a:t>
            </a:r>
            <a:r>
              <a:rPr lang="en-US" altLang="en-US" b="1" dirty="0">
                <a:solidFill>
                  <a:srgbClr val="FF0000"/>
                </a:solidFill>
              </a:rPr>
              <a:t>easily</a:t>
            </a:r>
            <a:r>
              <a:rPr lang="en-US" altLang="en-US" dirty="0"/>
              <a:t> through these materials. </a:t>
            </a:r>
          </a:p>
          <a:p>
            <a:r>
              <a:rPr lang="en-US" altLang="en-US" b="1" dirty="0">
                <a:solidFill>
                  <a:srgbClr val="FF0000"/>
                </a:solidFill>
              </a:rPr>
              <a:t>Glass, plastics, </a:t>
            </a:r>
            <a:r>
              <a:rPr lang="en-US" altLang="en-US" dirty="0"/>
              <a:t>and </a:t>
            </a:r>
            <a:r>
              <a:rPr lang="en-US" altLang="en-US" b="1" dirty="0">
                <a:solidFill>
                  <a:srgbClr val="FF0000"/>
                </a:solidFill>
              </a:rPr>
              <a:t>wood</a:t>
            </a:r>
            <a:r>
              <a:rPr lang="en-US" altLang="en-US" dirty="0"/>
              <a:t> have very </a:t>
            </a:r>
            <a:r>
              <a:rPr lang="en-US" altLang="en-US" b="1" dirty="0">
                <a:solidFill>
                  <a:srgbClr val="FF0000"/>
                </a:solidFill>
              </a:rPr>
              <a:t>high</a:t>
            </a:r>
            <a:r>
              <a:rPr lang="en-US" altLang="en-US" dirty="0"/>
              <a:t> resistance, which means that current </a:t>
            </a:r>
            <a:r>
              <a:rPr lang="en-US" altLang="en-US" b="1" dirty="0">
                <a:solidFill>
                  <a:srgbClr val="FF0000"/>
                </a:solidFill>
              </a:rPr>
              <a:t>cannot</a:t>
            </a:r>
            <a:r>
              <a:rPr lang="en-US" altLang="en-US" dirty="0"/>
              <a:t> pass through these materials easily.</a:t>
            </a:r>
          </a:p>
          <a:p>
            <a:r>
              <a:rPr lang="en-US" altLang="en-US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hlinkClick r:id="rId3"/>
              </a:rPr>
              <a:t>Resistance</a:t>
            </a:r>
            <a:endParaRPr lang="en-US" altLang="en-US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209096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sz="6000" dirty="0">
                <a:solidFill>
                  <a:schemeClr val="bg1"/>
                </a:solidFill>
                <a:latin typeface="Showcard Gothic" panose="04020904020102020604" pitchFamily="82" charset="0"/>
              </a:rPr>
              <a:t>RESISTANCE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1295400"/>
            <a:ext cx="8534400" cy="4724400"/>
          </a:xfrm>
          <a:solidFill>
            <a:srgbClr val="D5AB81"/>
          </a:solidFill>
        </p:spPr>
        <p:txBody>
          <a:bodyPr/>
          <a:lstStyle/>
          <a:p>
            <a:r>
              <a:rPr lang="en-US" altLang="en-US" sz="2800" b="1" dirty="0">
                <a:solidFill>
                  <a:srgbClr val="FF0000"/>
                </a:solidFill>
              </a:rPr>
              <a:t>Thin</a:t>
            </a:r>
            <a:r>
              <a:rPr lang="en-US" altLang="en-US" sz="2800" dirty="0"/>
              <a:t> wires provide more resistance than do </a:t>
            </a:r>
            <a:r>
              <a:rPr lang="en-US" altLang="en-US" sz="2800" b="1" dirty="0">
                <a:solidFill>
                  <a:srgbClr val="FF0000"/>
                </a:solidFill>
              </a:rPr>
              <a:t>thick</a:t>
            </a:r>
            <a:r>
              <a:rPr lang="en-US" altLang="en-US" sz="2800" dirty="0"/>
              <a:t> wires because there are fewer electrons to carry the charge.</a:t>
            </a:r>
          </a:p>
          <a:p>
            <a:r>
              <a:rPr lang="en-US" altLang="en-US" sz="2800" dirty="0"/>
              <a:t>Resistance in wires produces a </a:t>
            </a:r>
            <a:r>
              <a:rPr lang="en-US" altLang="en-US" sz="2800" b="1" dirty="0">
                <a:solidFill>
                  <a:srgbClr val="FF0000"/>
                </a:solidFill>
              </a:rPr>
              <a:t>loss</a:t>
            </a:r>
            <a:r>
              <a:rPr lang="en-US" altLang="en-US" sz="2800" dirty="0"/>
              <a:t> of energy (usually in the form of </a:t>
            </a:r>
            <a:r>
              <a:rPr lang="en-US" altLang="en-US" sz="2800" b="1" dirty="0">
                <a:solidFill>
                  <a:srgbClr val="FF0000"/>
                </a:solidFill>
              </a:rPr>
              <a:t>heat</a:t>
            </a:r>
            <a:r>
              <a:rPr lang="en-US" altLang="en-US" sz="2800" dirty="0"/>
              <a:t>), so materials with no resistance produce no energy loss when currents pass through them. </a:t>
            </a:r>
          </a:p>
          <a:p>
            <a:r>
              <a:rPr lang="en-US" altLang="en-US" sz="2800" dirty="0"/>
              <a:t>Resistance also depends on </a:t>
            </a:r>
            <a:r>
              <a:rPr lang="en-US" altLang="en-US" sz="2800" b="1" dirty="0">
                <a:solidFill>
                  <a:srgbClr val="FF0000"/>
                </a:solidFill>
              </a:rPr>
              <a:t>temperature</a:t>
            </a:r>
            <a:r>
              <a:rPr lang="en-US" altLang="en-US" sz="2800" dirty="0"/>
              <a:t>, usually increasing as the temperature </a:t>
            </a:r>
            <a:r>
              <a:rPr lang="en-US" altLang="en-US" sz="2800" b="1" dirty="0">
                <a:solidFill>
                  <a:srgbClr val="FF0000"/>
                </a:solidFill>
              </a:rPr>
              <a:t>increases</a:t>
            </a:r>
            <a:r>
              <a:rPr lang="en-US" altLang="en-US" sz="2800" dirty="0"/>
              <a:t>. </a:t>
            </a:r>
          </a:p>
          <a:p>
            <a:endParaRPr lang="en-US" altLang="en-US" dirty="0">
              <a:latin typeface="Snap ITC" panose="04040A07060A02020202" pitchFamily="82" charset="0"/>
            </a:endParaRPr>
          </a:p>
          <a:p>
            <a:r>
              <a:rPr lang="en-US" altLang="en-US" dirty="0">
                <a:latin typeface="Snap ITC" panose="04040A07060A02020202" pitchFamily="82" charset="0"/>
              </a:rPr>
              <a:t>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AB276F-4EF2-446D-B009-83732EF479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4953000"/>
            <a:ext cx="2468880" cy="18325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73714FB-2F4E-4354-9980-E192626DB8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4774" y="4983099"/>
            <a:ext cx="2933951" cy="180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143833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187340"/>
            <a:ext cx="7772400" cy="1143000"/>
          </a:xfrm>
        </p:spPr>
        <p:txBody>
          <a:bodyPr/>
          <a:lstStyle/>
          <a:p>
            <a:r>
              <a:rPr lang="en-US" sz="6000" dirty="0">
                <a:solidFill>
                  <a:schemeClr val="bg1"/>
                </a:solidFill>
                <a:latin typeface="Showcard Gothic" panose="04020904020102020604" pitchFamily="82" charset="0"/>
              </a:rPr>
              <a:t>ELECTRIC CURRENT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447799"/>
            <a:ext cx="6553200" cy="519112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1C32CF0-3BA7-47B4-B186-C009A50DE61E}"/>
              </a:ext>
            </a:extLst>
          </p:cNvPr>
          <p:cNvSpPr/>
          <p:nvPr/>
        </p:nvSpPr>
        <p:spPr>
          <a:xfrm>
            <a:off x="2438400" y="1447799"/>
            <a:ext cx="2819400" cy="1219201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7B4A67-91F8-40B2-8585-46BF931E1557}"/>
              </a:ext>
            </a:extLst>
          </p:cNvPr>
          <p:cNvSpPr/>
          <p:nvPr/>
        </p:nvSpPr>
        <p:spPr>
          <a:xfrm>
            <a:off x="6019800" y="4343400"/>
            <a:ext cx="1828800" cy="22098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E20B87-404F-4D84-8E23-24F8CFFFCFCE}"/>
              </a:ext>
            </a:extLst>
          </p:cNvPr>
          <p:cNvSpPr/>
          <p:nvPr/>
        </p:nvSpPr>
        <p:spPr>
          <a:xfrm>
            <a:off x="1371600" y="4648200"/>
            <a:ext cx="2286000" cy="13716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955384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148680" y="260857"/>
            <a:ext cx="7772400" cy="1143000"/>
          </a:xfrm>
        </p:spPr>
        <p:txBody>
          <a:bodyPr/>
          <a:lstStyle/>
          <a:p>
            <a:r>
              <a:rPr lang="en-US" sz="6000" dirty="0">
                <a:solidFill>
                  <a:schemeClr val="bg1"/>
                </a:solidFill>
                <a:latin typeface="Showcard Gothic" panose="04020904020102020604" pitchFamily="82" charset="0"/>
              </a:rPr>
              <a:t>OHM’S LAW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5800" y="2362200"/>
            <a:ext cx="7772400" cy="4343400"/>
          </a:xfrm>
          <a:solidFill>
            <a:srgbClr val="D5AB81"/>
          </a:solidFill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en-US" dirty="0"/>
              <a:t>In a material, the current (I) is </a:t>
            </a:r>
            <a:r>
              <a:rPr lang="en-US" altLang="en-US" b="1" dirty="0">
                <a:solidFill>
                  <a:srgbClr val="FF0000"/>
                </a:solidFill>
              </a:rPr>
              <a:t>directly</a:t>
            </a:r>
            <a:r>
              <a:rPr lang="en-US" altLang="en-US" dirty="0"/>
              <a:t> proportional to the voltage (V) and </a:t>
            </a:r>
            <a:r>
              <a:rPr lang="en-US" altLang="en-US" b="1" dirty="0">
                <a:solidFill>
                  <a:srgbClr val="FF0000"/>
                </a:solidFill>
              </a:rPr>
              <a:t>inversely</a:t>
            </a:r>
            <a:r>
              <a:rPr lang="en-US" altLang="en-US" dirty="0"/>
              <a:t> proportional to the resistance.</a:t>
            </a:r>
          </a:p>
          <a:p>
            <a:pPr>
              <a:spcBef>
                <a:spcPct val="50000"/>
              </a:spcBef>
            </a:pPr>
            <a:r>
              <a:rPr lang="en-US" altLang="en-US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hlinkClick r:id="rId3"/>
              </a:rPr>
              <a:t>Ohm’s LAW</a:t>
            </a:r>
            <a:endParaRPr lang="en-US" altLang="en-US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  <a:p>
            <a:pPr>
              <a:spcBef>
                <a:spcPct val="50000"/>
              </a:spcBef>
            </a:pPr>
            <a:endParaRPr lang="en-US" alt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                     OR                        </a:t>
            </a:r>
            <a:r>
              <a:rPr lang="en-US" dirty="0" err="1">
                <a:solidFill>
                  <a:schemeClr val="bg1"/>
                </a:solidFill>
              </a:rPr>
              <a:t>OR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4667250"/>
            <a:ext cx="2028825" cy="1409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4894" y="4876800"/>
            <a:ext cx="2038350" cy="12001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81800" y="4659887"/>
            <a:ext cx="1525815" cy="1414609"/>
          </a:xfrm>
          <a:prstGeom prst="rect">
            <a:avLst/>
          </a:prstGeom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7825" y="0"/>
            <a:ext cx="241617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276667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AB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1" name="Text Box 43"/>
          <p:cNvSpPr txBox="1"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rgbClr val="996633"/>
          </a:solidFill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 dirty="0">
                <a:solidFill>
                  <a:schemeClr val="bg1"/>
                </a:solidFill>
                <a:latin typeface="Showcard Gothic" panose="04020904020102020604" pitchFamily="82" charset="0"/>
              </a:rPr>
              <a:t>ANALOGY</a:t>
            </a:r>
          </a:p>
        </p:txBody>
      </p:sp>
      <p:grpSp>
        <p:nvGrpSpPr>
          <p:cNvPr id="2089" name="Group 41"/>
          <p:cNvGrpSpPr>
            <a:grpSpLocks/>
          </p:cNvGrpSpPr>
          <p:nvPr/>
        </p:nvGrpSpPr>
        <p:grpSpPr bwMode="auto">
          <a:xfrm>
            <a:off x="495300" y="2209800"/>
            <a:ext cx="8153400" cy="3200400"/>
            <a:chOff x="-7" y="703"/>
            <a:chExt cx="4055" cy="1166"/>
          </a:xfrm>
        </p:grpSpPr>
        <p:grpSp>
          <p:nvGrpSpPr>
            <p:cNvPr id="2087" name="Group 39"/>
            <p:cNvGrpSpPr>
              <a:grpSpLocks/>
            </p:cNvGrpSpPr>
            <p:nvPr/>
          </p:nvGrpSpPr>
          <p:grpSpPr bwMode="auto">
            <a:xfrm>
              <a:off x="0" y="710"/>
              <a:ext cx="4041" cy="1152"/>
              <a:chOff x="0" y="710"/>
              <a:chExt cx="4041" cy="1152"/>
            </a:xfrm>
          </p:grpSpPr>
          <p:grpSp>
            <p:nvGrpSpPr>
              <p:cNvPr id="2064" name="Group 16"/>
              <p:cNvGrpSpPr>
                <a:grpSpLocks/>
              </p:cNvGrpSpPr>
              <p:nvPr/>
            </p:nvGrpSpPr>
            <p:grpSpPr bwMode="auto">
              <a:xfrm>
                <a:off x="0" y="710"/>
                <a:ext cx="1443" cy="288"/>
                <a:chOff x="0" y="710"/>
                <a:chExt cx="1443" cy="288"/>
              </a:xfrm>
            </p:grpSpPr>
            <p:sp>
              <p:nvSpPr>
                <p:cNvPr id="2051" name="Rectangle 3"/>
                <p:cNvSpPr>
                  <a:spLocks noChangeArrowheads="1"/>
                </p:cNvSpPr>
                <p:nvPr/>
              </p:nvSpPr>
              <p:spPr bwMode="auto">
                <a:xfrm>
                  <a:off x="0" y="710"/>
                  <a:ext cx="1443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r>
                    <a:rPr lang="en-US" altLang="en-US" b="1" dirty="0"/>
                    <a:t>Water in a Hose</a:t>
                  </a:r>
                  <a:endParaRPr lang="en-US" altLang="en-US" dirty="0"/>
                </a:p>
              </p:txBody>
            </p:sp>
            <p:sp>
              <p:nvSpPr>
                <p:cNvPr id="2063" name="Rectangle 15"/>
                <p:cNvSpPr>
                  <a:spLocks noChangeArrowheads="1"/>
                </p:cNvSpPr>
                <p:nvPr/>
              </p:nvSpPr>
              <p:spPr bwMode="auto">
                <a:xfrm>
                  <a:off x="0" y="710"/>
                  <a:ext cx="1443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066" name="Group 18"/>
              <p:cNvGrpSpPr>
                <a:grpSpLocks/>
              </p:cNvGrpSpPr>
              <p:nvPr/>
            </p:nvGrpSpPr>
            <p:grpSpPr bwMode="auto">
              <a:xfrm>
                <a:off x="1443" y="710"/>
                <a:ext cx="1209" cy="288"/>
                <a:chOff x="1443" y="710"/>
                <a:chExt cx="1209" cy="288"/>
              </a:xfrm>
            </p:grpSpPr>
            <p:sp>
              <p:nvSpPr>
                <p:cNvPr id="2052" name="Rectangle 4"/>
                <p:cNvSpPr>
                  <a:spLocks noChangeArrowheads="1"/>
                </p:cNvSpPr>
                <p:nvPr/>
              </p:nvSpPr>
              <p:spPr bwMode="auto">
                <a:xfrm>
                  <a:off x="1443" y="710"/>
                  <a:ext cx="1209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r>
                    <a:rPr lang="en-US" altLang="en-US" b="1" dirty="0"/>
                    <a:t>Direct Current in a Wire</a:t>
                  </a:r>
                  <a:endParaRPr lang="en-US" altLang="en-US" dirty="0"/>
                </a:p>
              </p:txBody>
            </p:sp>
            <p:sp>
              <p:nvSpPr>
                <p:cNvPr id="2065" name="Rectangle 17"/>
                <p:cNvSpPr>
                  <a:spLocks noChangeArrowheads="1"/>
                </p:cNvSpPr>
                <p:nvPr/>
              </p:nvSpPr>
              <p:spPr bwMode="auto">
                <a:xfrm>
                  <a:off x="1443" y="710"/>
                  <a:ext cx="1209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068" name="Group 20"/>
              <p:cNvGrpSpPr>
                <a:grpSpLocks/>
              </p:cNvGrpSpPr>
              <p:nvPr/>
            </p:nvGrpSpPr>
            <p:grpSpPr bwMode="auto">
              <a:xfrm>
                <a:off x="2652" y="710"/>
                <a:ext cx="1389" cy="288"/>
                <a:chOff x="2652" y="710"/>
                <a:chExt cx="1389" cy="288"/>
              </a:xfrm>
            </p:grpSpPr>
            <p:sp>
              <p:nvSpPr>
                <p:cNvPr id="2053" name="Rectangle 5"/>
                <p:cNvSpPr>
                  <a:spLocks noChangeArrowheads="1"/>
                </p:cNvSpPr>
                <p:nvPr/>
              </p:nvSpPr>
              <p:spPr bwMode="auto">
                <a:xfrm>
                  <a:off x="2652" y="710"/>
                  <a:ext cx="1389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r>
                    <a:rPr lang="en-US" altLang="en-US" b="1" dirty="0"/>
                    <a:t>Electrical Units</a:t>
                  </a:r>
                  <a:endParaRPr lang="en-US" altLang="en-US" dirty="0"/>
                </a:p>
              </p:txBody>
            </p:sp>
            <p:sp>
              <p:nvSpPr>
                <p:cNvPr id="2067" name="Rectangle 19"/>
                <p:cNvSpPr>
                  <a:spLocks noChangeArrowheads="1"/>
                </p:cNvSpPr>
                <p:nvPr/>
              </p:nvSpPr>
              <p:spPr bwMode="auto">
                <a:xfrm>
                  <a:off x="2652" y="710"/>
                  <a:ext cx="1389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070" name="Group 22"/>
              <p:cNvGrpSpPr>
                <a:grpSpLocks/>
              </p:cNvGrpSpPr>
              <p:nvPr/>
            </p:nvGrpSpPr>
            <p:grpSpPr bwMode="auto">
              <a:xfrm>
                <a:off x="0" y="998"/>
                <a:ext cx="1443" cy="288"/>
                <a:chOff x="0" y="998"/>
                <a:chExt cx="1443" cy="288"/>
              </a:xfrm>
            </p:grpSpPr>
            <p:sp>
              <p:nvSpPr>
                <p:cNvPr id="2054" name="Rectangle 6"/>
                <p:cNvSpPr>
                  <a:spLocks noChangeArrowheads="1"/>
                </p:cNvSpPr>
                <p:nvPr/>
              </p:nvSpPr>
              <p:spPr bwMode="auto">
                <a:xfrm>
                  <a:off x="0" y="998"/>
                  <a:ext cx="1443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r>
                    <a:rPr lang="en-US" altLang="en-US" dirty="0"/>
                    <a:t>pressure</a:t>
                  </a:r>
                </a:p>
              </p:txBody>
            </p:sp>
            <p:sp>
              <p:nvSpPr>
                <p:cNvPr id="2069" name="Rectangle 21"/>
                <p:cNvSpPr>
                  <a:spLocks noChangeArrowheads="1"/>
                </p:cNvSpPr>
                <p:nvPr/>
              </p:nvSpPr>
              <p:spPr bwMode="auto">
                <a:xfrm>
                  <a:off x="0" y="998"/>
                  <a:ext cx="1443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072" name="Group 24"/>
              <p:cNvGrpSpPr>
                <a:grpSpLocks/>
              </p:cNvGrpSpPr>
              <p:nvPr/>
            </p:nvGrpSpPr>
            <p:grpSpPr bwMode="auto">
              <a:xfrm>
                <a:off x="1443" y="998"/>
                <a:ext cx="1209" cy="288"/>
                <a:chOff x="1443" y="998"/>
                <a:chExt cx="1209" cy="288"/>
              </a:xfrm>
            </p:grpSpPr>
            <p:sp>
              <p:nvSpPr>
                <p:cNvPr id="2055" name="Rectangle 7"/>
                <p:cNvSpPr>
                  <a:spLocks noChangeArrowheads="1"/>
                </p:cNvSpPr>
                <p:nvPr/>
              </p:nvSpPr>
              <p:spPr bwMode="auto">
                <a:xfrm>
                  <a:off x="1443" y="998"/>
                  <a:ext cx="1209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r>
                    <a:rPr lang="en-US" altLang="en-US" dirty="0"/>
                    <a:t>voltage (V)</a:t>
                  </a:r>
                </a:p>
              </p:txBody>
            </p:sp>
            <p:sp>
              <p:nvSpPr>
                <p:cNvPr id="2071" name="Rectangle 23"/>
                <p:cNvSpPr>
                  <a:spLocks noChangeArrowheads="1"/>
                </p:cNvSpPr>
                <p:nvPr/>
              </p:nvSpPr>
              <p:spPr bwMode="auto">
                <a:xfrm>
                  <a:off x="1443" y="998"/>
                  <a:ext cx="1209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074" name="Group 26"/>
              <p:cNvGrpSpPr>
                <a:grpSpLocks/>
              </p:cNvGrpSpPr>
              <p:nvPr/>
            </p:nvGrpSpPr>
            <p:grpSpPr bwMode="auto">
              <a:xfrm>
                <a:off x="2652" y="998"/>
                <a:ext cx="1389" cy="288"/>
                <a:chOff x="2652" y="998"/>
                <a:chExt cx="1389" cy="288"/>
              </a:xfrm>
            </p:grpSpPr>
            <p:sp>
              <p:nvSpPr>
                <p:cNvPr id="2056" name="Rectangle 8"/>
                <p:cNvSpPr>
                  <a:spLocks noChangeArrowheads="1"/>
                </p:cNvSpPr>
                <p:nvPr/>
              </p:nvSpPr>
              <p:spPr bwMode="auto">
                <a:xfrm>
                  <a:off x="2652" y="998"/>
                  <a:ext cx="1389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r>
                    <a:rPr lang="en-US" altLang="en-US" dirty="0"/>
                    <a:t>Volts, V</a:t>
                  </a:r>
                </a:p>
              </p:txBody>
            </p:sp>
            <p:sp>
              <p:nvSpPr>
                <p:cNvPr id="2073" name="Rectangle 25"/>
                <p:cNvSpPr>
                  <a:spLocks noChangeArrowheads="1"/>
                </p:cNvSpPr>
                <p:nvPr/>
              </p:nvSpPr>
              <p:spPr bwMode="auto">
                <a:xfrm>
                  <a:off x="2652" y="998"/>
                  <a:ext cx="1389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076" name="Group 28"/>
              <p:cNvGrpSpPr>
                <a:grpSpLocks/>
              </p:cNvGrpSpPr>
              <p:nvPr/>
            </p:nvGrpSpPr>
            <p:grpSpPr bwMode="auto">
              <a:xfrm>
                <a:off x="0" y="1286"/>
                <a:ext cx="1443" cy="288"/>
                <a:chOff x="0" y="1286"/>
                <a:chExt cx="1443" cy="288"/>
              </a:xfrm>
            </p:grpSpPr>
            <p:sp>
              <p:nvSpPr>
                <p:cNvPr id="2057" name="Rectangle 9"/>
                <p:cNvSpPr>
                  <a:spLocks noChangeArrowheads="1"/>
                </p:cNvSpPr>
                <p:nvPr/>
              </p:nvSpPr>
              <p:spPr bwMode="auto">
                <a:xfrm>
                  <a:off x="0" y="1286"/>
                  <a:ext cx="1443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r>
                    <a:rPr lang="en-US" altLang="en-US" dirty="0"/>
                    <a:t>volume</a:t>
                  </a:r>
                </a:p>
              </p:txBody>
            </p:sp>
            <p:sp>
              <p:nvSpPr>
                <p:cNvPr id="2075" name="Rectangle 27"/>
                <p:cNvSpPr>
                  <a:spLocks noChangeArrowheads="1"/>
                </p:cNvSpPr>
                <p:nvPr/>
              </p:nvSpPr>
              <p:spPr bwMode="auto">
                <a:xfrm>
                  <a:off x="0" y="1286"/>
                  <a:ext cx="1443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078" name="Group 30"/>
              <p:cNvGrpSpPr>
                <a:grpSpLocks/>
              </p:cNvGrpSpPr>
              <p:nvPr/>
            </p:nvGrpSpPr>
            <p:grpSpPr bwMode="auto">
              <a:xfrm>
                <a:off x="1443" y="1286"/>
                <a:ext cx="1209" cy="288"/>
                <a:chOff x="1443" y="1286"/>
                <a:chExt cx="1209" cy="288"/>
              </a:xfrm>
            </p:grpSpPr>
            <p:sp>
              <p:nvSpPr>
                <p:cNvPr id="2058" name="Rectangle 10"/>
                <p:cNvSpPr>
                  <a:spLocks noChangeArrowheads="1"/>
                </p:cNvSpPr>
                <p:nvPr/>
              </p:nvSpPr>
              <p:spPr bwMode="auto">
                <a:xfrm>
                  <a:off x="1443" y="1286"/>
                  <a:ext cx="1209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r>
                    <a:rPr lang="en-US" altLang="en-US" dirty="0"/>
                    <a:t>current (I)</a:t>
                  </a:r>
                </a:p>
              </p:txBody>
            </p:sp>
            <p:sp>
              <p:nvSpPr>
                <p:cNvPr id="2077" name="Rectangle 29"/>
                <p:cNvSpPr>
                  <a:spLocks noChangeArrowheads="1"/>
                </p:cNvSpPr>
                <p:nvPr/>
              </p:nvSpPr>
              <p:spPr bwMode="auto">
                <a:xfrm>
                  <a:off x="1443" y="1286"/>
                  <a:ext cx="1209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080" name="Group 32"/>
              <p:cNvGrpSpPr>
                <a:grpSpLocks/>
              </p:cNvGrpSpPr>
              <p:nvPr/>
            </p:nvGrpSpPr>
            <p:grpSpPr bwMode="auto">
              <a:xfrm>
                <a:off x="2652" y="1286"/>
                <a:ext cx="1389" cy="288"/>
                <a:chOff x="2652" y="1286"/>
                <a:chExt cx="1389" cy="288"/>
              </a:xfrm>
            </p:grpSpPr>
            <p:sp>
              <p:nvSpPr>
                <p:cNvPr id="2059" name="Rectangle 11"/>
                <p:cNvSpPr>
                  <a:spLocks noChangeArrowheads="1"/>
                </p:cNvSpPr>
                <p:nvPr/>
              </p:nvSpPr>
              <p:spPr bwMode="auto">
                <a:xfrm>
                  <a:off x="2652" y="1286"/>
                  <a:ext cx="1389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r>
                    <a:rPr lang="en-US" altLang="en-US" dirty="0"/>
                    <a:t>Amps, A</a:t>
                  </a:r>
                </a:p>
              </p:txBody>
            </p:sp>
            <p:sp>
              <p:nvSpPr>
                <p:cNvPr id="2079" name="Rectangle 31"/>
                <p:cNvSpPr>
                  <a:spLocks noChangeArrowheads="1"/>
                </p:cNvSpPr>
                <p:nvPr/>
              </p:nvSpPr>
              <p:spPr bwMode="auto">
                <a:xfrm>
                  <a:off x="2652" y="1286"/>
                  <a:ext cx="1389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082" name="Group 34"/>
              <p:cNvGrpSpPr>
                <a:grpSpLocks/>
              </p:cNvGrpSpPr>
              <p:nvPr/>
            </p:nvGrpSpPr>
            <p:grpSpPr bwMode="auto">
              <a:xfrm>
                <a:off x="0" y="1574"/>
                <a:ext cx="1443" cy="288"/>
                <a:chOff x="0" y="1574"/>
                <a:chExt cx="1443" cy="288"/>
              </a:xfrm>
            </p:grpSpPr>
            <p:sp>
              <p:nvSpPr>
                <p:cNvPr id="2060" name="Rectangle 12"/>
                <p:cNvSpPr>
                  <a:spLocks noChangeArrowheads="1"/>
                </p:cNvSpPr>
                <p:nvPr/>
              </p:nvSpPr>
              <p:spPr bwMode="auto">
                <a:xfrm>
                  <a:off x="0" y="1574"/>
                  <a:ext cx="1443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r>
                    <a:rPr lang="en-US" altLang="en-US" dirty="0"/>
                    <a:t>friction</a:t>
                  </a:r>
                </a:p>
              </p:txBody>
            </p:sp>
            <p:sp>
              <p:nvSpPr>
                <p:cNvPr id="2081" name="Rectangle 33"/>
                <p:cNvSpPr>
                  <a:spLocks noChangeArrowheads="1"/>
                </p:cNvSpPr>
                <p:nvPr/>
              </p:nvSpPr>
              <p:spPr bwMode="auto">
                <a:xfrm>
                  <a:off x="0" y="1574"/>
                  <a:ext cx="1443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084" name="Group 36"/>
              <p:cNvGrpSpPr>
                <a:grpSpLocks/>
              </p:cNvGrpSpPr>
              <p:nvPr/>
            </p:nvGrpSpPr>
            <p:grpSpPr bwMode="auto">
              <a:xfrm>
                <a:off x="1443" y="1574"/>
                <a:ext cx="1209" cy="288"/>
                <a:chOff x="1443" y="1574"/>
                <a:chExt cx="1209" cy="288"/>
              </a:xfrm>
            </p:grpSpPr>
            <p:sp>
              <p:nvSpPr>
                <p:cNvPr id="2061" name="Rectangle 13"/>
                <p:cNvSpPr>
                  <a:spLocks noChangeArrowheads="1"/>
                </p:cNvSpPr>
                <p:nvPr/>
              </p:nvSpPr>
              <p:spPr bwMode="auto">
                <a:xfrm>
                  <a:off x="1443" y="1574"/>
                  <a:ext cx="1209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r>
                    <a:rPr lang="en-US" altLang="en-US" dirty="0"/>
                    <a:t>resistance (R)</a:t>
                  </a:r>
                </a:p>
              </p:txBody>
            </p:sp>
            <p:sp>
              <p:nvSpPr>
                <p:cNvPr id="2083" name="Rectangle 35"/>
                <p:cNvSpPr>
                  <a:spLocks noChangeArrowheads="1"/>
                </p:cNvSpPr>
                <p:nvPr/>
              </p:nvSpPr>
              <p:spPr bwMode="auto">
                <a:xfrm>
                  <a:off x="1443" y="1574"/>
                  <a:ext cx="1209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086" name="Group 38"/>
              <p:cNvGrpSpPr>
                <a:grpSpLocks/>
              </p:cNvGrpSpPr>
              <p:nvPr/>
            </p:nvGrpSpPr>
            <p:grpSpPr bwMode="auto">
              <a:xfrm>
                <a:off x="2652" y="1574"/>
                <a:ext cx="1389" cy="288"/>
                <a:chOff x="2652" y="1574"/>
                <a:chExt cx="1389" cy="288"/>
              </a:xfrm>
            </p:grpSpPr>
            <p:sp>
              <p:nvSpPr>
                <p:cNvPr id="2062" name="Rectangle 14"/>
                <p:cNvSpPr>
                  <a:spLocks noChangeArrowheads="1"/>
                </p:cNvSpPr>
                <p:nvPr/>
              </p:nvSpPr>
              <p:spPr bwMode="auto">
                <a:xfrm>
                  <a:off x="2652" y="1574"/>
                  <a:ext cx="1389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r>
                    <a:rPr lang="en-US" altLang="en-US" dirty="0"/>
                    <a:t>Ohms, R</a:t>
                  </a:r>
                </a:p>
              </p:txBody>
            </p:sp>
            <p:sp>
              <p:nvSpPr>
                <p:cNvPr id="2085" name="Rectangle 37"/>
                <p:cNvSpPr>
                  <a:spLocks noChangeArrowheads="1"/>
                </p:cNvSpPr>
                <p:nvPr/>
              </p:nvSpPr>
              <p:spPr bwMode="auto">
                <a:xfrm>
                  <a:off x="2652" y="1574"/>
                  <a:ext cx="1389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2088" name="Rectangle 40"/>
            <p:cNvSpPr>
              <a:spLocks noChangeArrowheads="1"/>
            </p:cNvSpPr>
            <p:nvPr/>
          </p:nvSpPr>
          <p:spPr bwMode="auto">
            <a:xfrm>
              <a:off x="-7" y="703"/>
              <a:ext cx="4055" cy="1166"/>
            </a:xfrm>
            <a:prstGeom prst="rect">
              <a:avLst/>
            </a:prstGeom>
            <a:noFill/>
            <a:ln w="22225">
              <a:solidFill>
                <a:srgbClr val="0066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458717" y="5750345"/>
            <a:ext cx="480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hlinkClick r:id="rId2"/>
              </a:rPr>
              <a:t>Charge, Current, and Voltage review</a:t>
            </a:r>
            <a:endParaRPr lang="en-US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8A8F52-49FF-4899-9D07-9F629054E100}"/>
              </a:ext>
            </a:extLst>
          </p:cNvPr>
          <p:cNvSpPr/>
          <p:nvPr/>
        </p:nvSpPr>
        <p:spPr>
          <a:xfrm>
            <a:off x="914400" y="3124200"/>
            <a:ext cx="2209800" cy="609600"/>
          </a:xfrm>
          <a:prstGeom prst="rect">
            <a:avLst/>
          </a:prstGeom>
          <a:solidFill>
            <a:srgbClr val="D5A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C5CAABC1-5F41-4115-9279-C16A031A08A8}"/>
              </a:ext>
            </a:extLst>
          </p:cNvPr>
          <p:cNvSpPr/>
          <p:nvPr/>
        </p:nvSpPr>
        <p:spPr>
          <a:xfrm>
            <a:off x="914400" y="3918272"/>
            <a:ext cx="2209800" cy="609600"/>
          </a:xfrm>
          <a:prstGeom prst="rect">
            <a:avLst/>
          </a:prstGeom>
          <a:solidFill>
            <a:srgbClr val="D5A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91AB59C-6F5E-4568-92C6-AF7EE49AD67F}"/>
              </a:ext>
            </a:extLst>
          </p:cNvPr>
          <p:cNvSpPr/>
          <p:nvPr/>
        </p:nvSpPr>
        <p:spPr>
          <a:xfrm>
            <a:off x="914400" y="4724400"/>
            <a:ext cx="2209800" cy="609600"/>
          </a:xfrm>
          <a:prstGeom prst="rect">
            <a:avLst/>
          </a:prstGeom>
          <a:solidFill>
            <a:srgbClr val="D5A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F331E8B-F681-4869-9C3B-9FEAF979BE0E}"/>
              </a:ext>
            </a:extLst>
          </p:cNvPr>
          <p:cNvSpPr/>
          <p:nvPr/>
        </p:nvSpPr>
        <p:spPr>
          <a:xfrm>
            <a:off x="6260859" y="3113926"/>
            <a:ext cx="2209800" cy="609600"/>
          </a:xfrm>
          <a:prstGeom prst="rect">
            <a:avLst/>
          </a:prstGeom>
          <a:solidFill>
            <a:srgbClr val="D5A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F3586F0-7AAC-4CE7-B096-0684C042E899}"/>
              </a:ext>
            </a:extLst>
          </p:cNvPr>
          <p:cNvSpPr/>
          <p:nvPr/>
        </p:nvSpPr>
        <p:spPr>
          <a:xfrm>
            <a:off x="6166398" y="3893159"/>
            <a:ext cx="2209800" cy="609600"/>
          </a:xfrm>
          <a:prstGeom prst="rect">
            <a:avLst/>
          </a:prstGeom>
          <a:solidFill>
            <a:srgbClr val="D5A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D5A29DE-DB07-4507-BC6C-6DFB390F2865}"/>
              </a:ext>
            </a:extLst>
          </p:cNvPr>
          <p:cNvSpPr/>
          <p:nvPr/>
        </p:nvSpPr>
        <p:spPr>
          <a:xfrm>
            <a:off x="6312263" y="4723937"/>
            <a:ext cx="2209800" cy="609600"/>
          </a:xfrm>
          <a:prstGeom prst="rect">
            <a:avLst/>
          </a:prstGeom>
          <a:solidFill>
            <a:srgbClr val="D5A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727596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4" grpId="0" animBg="1"/>
      <p:bldP spid="45" grpId="0" animBg="1"/>
      <p:bldP spid="46" grpId="0" animBg="1"/>
      <p:bldP spid="47" grpId="0" animBg="1"/>
      <p:bldP spid="4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 Lightning Str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192103"/>
            <a:ext cx="7772400" cy="1143000"/>
          </a:xfrm>
        </p:spPr>
        <p:txBody>
          <a:bodyPr/>
          <a:lstStyle/>
          <a:p>
            <a:r>
              <a:rPr lang="en-US" sz="6000" dirty="0">
                <a:solidFill>
                  <a:schemeClr val="bg1"/>
                </a:solidFill>
                <a:latin typeface="Showcard Gothic" panose="04020904020102020604" pitchFamily="82" charset="0"/>
              </a:rPr>
              <a:t>PRACTICE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1349769"/>
            <a:ext cx="8305799" cy="5316128"/>
          </a:xfrm>
          <a:solidFill>
            <a:srgbClr val="D5AB81"/>
          </a:solidFill>
        </p:spPr>
        <p:txBody>
          <a:bodyPr/>
          <a:lstStyle/>
          <a:p>
            <a:pPr marL="0" indent="0">
              <a:spcBef>
                <a:spcPct val="50000"/>
              </a:spcBef>
              <a:buNone/>
            </a:pPr>
            <a:r>
              <a:rPr lang="en-US" altLang="en-US" dirty="0"/>
              <a:t>What is the current produced with a 9-volt battery through a resistance of 100 ohms?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en-US" altLang="en-US" dirty="0"/>
              <a:t>I = ?				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en-US" altLang="en-US" dirty="0"/>
              <a:t>R = 100 ohms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en-US" altLang="en-US" dirty="0"/>
              <a:t>V = 9 volts</a:t>
            </a:r>
          </a:p>
          <a:p>
            <a:pPr marL="0" indent="0">
              <a:spcBef>
                <a:spcPct val="50000"/>
              </a:spcBef>
              <a:buNone/>
            </a:pPr>
            <a:endParaRPr lang="en-US" altLang="en-US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</a:pPr>
            <a:endParaRPr lang="en-US" altLang="en-US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</a:pPr>
            <a:endParaRPr lang="en-US" alt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                    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5256197"/>
            <a:ext cx="2028825" cy="14097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114800" y="2580110"/>
                <a:ext cx="3048000" cy="24836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solidFill>
                      <a:schemeClr val="tx1"/>
                    </a:solidFill>
                  </a:rPr>
                  <a:t>I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den>
                    </m:f>
                  </m:oMath>
                </a14:m>
                <a:endParaRPr lang="en-US" sz="3200" dirty="0">
                  <a:solidFill>
                    <a:schemeClr val="tx1"/>
                  </a:solidFill>
                </a:endParaRPr>
              </a:p>
              <a:p>
                <a:r>
                  <a:rPr lang="en-US" sz="3200" dirty="0">
                    <a:solidFill>
                      <a:schemeClr val="tx1"/>
                    </a:solidFill>
                  </a:rPr>
                  <a:t>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9 </m:t>
                        </m:r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𝑣𝑜𝑙𝑡𝑠</m:t>
                        </m:r>
                      </m:num>
                      <m:den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100 </m:t>
                        </m:r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𝑜h𝑚𝑠</m:t>
                        </m:r>
                      </m:den>
                    </m:f>
                  </m:oMath>
                </a14:m>
                <a:endParaRPr lang="en-US" sz="3200" dirty="0">
                  <a:solidFill>
                    <a:schemeClr val="tx1"/>
                  </a:solidFill>
                </a:endParaRPr>
              </a:p>
              <a:p>
                <a:endParaRPr lang="en-US" sz="3200" dirty="0">
                  <a:solidFill>
                    <a:schemeClr val="tx1"/>
                  </a:solidFill>
                </a:endParaRPr>
              </a:p>
              <a:p>
                <a:r>
                  <a:rPr lang="en-US" sz="3200" dirty="0">
                    <a:solidFill>
                      <a:schemeClr val="tx1"/>
                    </a:solidFill>
                  </a:rPr>
                  <a:t>  = 0.09amps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2580110"/>
                <a:ext cx="3048000" cy="2483693"/>
              </a:xfrm>
              <a:prstGeom prst="rect">
                <a:avLst/>
              </a:prstGeom>
              <a:blipFill>
                <a:blip r:embed="rId4"/>
                <a:stretch>
                  <a:fillRect l="-5000" b="-68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1198048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3148</TotalTime>
  <Words>489</Words>
  <Application>Microsoft Office PowerPoint</Application>
  <PresentationFormat>On-screen Show (4:3)</PresentationFormat>
  <Paragraphs>82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Cambria Math</vt:lpstr>
      <vt:lpstr>Kristen ITC</vt:lpstr>
      <vt:lpstr>Showcard Gothic</vt:lpstr>
      <vt:lpstr>Snap ITC</vt:lpstr>
      <vt:lpstr>Times New Roman</vt:lpstr>
      <vt:lpstr>Default Design</vt:lpstr>
      <vt:lpstr>VOCABULARY</vt:lpstr>
      <vt:lpstr>PowerPoint Presentation</vt:lpstr>
      <vt:lpstr>ELECTRIC CURRENT</vt:lpstr>
      <vt:lpstr>ELECTRIC CURRENT</vt:lpstr>
      <vt:lpstr>ELECTRIC CURRENT</vt:lpstr>
      <vt:lpstr>VOLTAGE</vt:lpstr>
      <vt:lpstr>CURRENT</vt:lpstr>
      <vt:lpstr>PowerPoint Presentation</vt:lpstr>
      <vt:lpstr>PowerPoint Presentation</vt:lpstr>
      <vt:lpstr>CURRENT</vt:lpstr>
      <vt:lpstr>RESISTANCE</vt:lpstr>
      <vt:lpstr>RESISTANCE</vt:lpstr>
      <vt:lpstr>RESISTANCE</vt:lpstr>
      <vt:lpstr>ELECTRIC CURRENT</vt:lpstr>
      <vt:lpstr>OHM’S LAW</vt:lpstr>
      <vt:lpstr>PowerPoint Presentation</vt:lpstr>
      <vt:lpstr>PRACTICE</vt:lpstr>
    </vt:vector>
  </TitlesOfParts>
  <Company>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</dc:creator>
  <cp:lastModifiedBy>Nancy Brim</cp:lastModifiedBy>
  <cp:revision>122</cp:revision>
  <dcterms:created xsi:type="dcterms:W3CDTF">2004-05-02T18:36:46Z</dcterms:created>
  <dcterms:modified xsi:type="dcterms:W3CDTF">2018-04-04T15:11:51Z</dcterms:modified>
</cp:coreProperties>
</file>