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350" r:id="rId3"/>
    <p:sldId id="365" r:id="rId4"/>
    <p:sldId id="351" r:id="rId5"/>
    <p:sldId id="352" r:id="rId6"/>
    <p:sldId id="337" r:id="rId7"/>
    <p:sldId id="338" r:id="rId8"/>
    <p:sldId id="340" r:id="rId9"/>
    <p:sldId id="342" r:id="rId10"/>
    <p:sldId id="348" r:id="rId11"/>
    <p:sldId id="387" r:id="rId12"/>
    <p:sldId id="343" r:id="rId13"/>
    <p:sldId id="344" r:id="rId14"/>
    <p:sldId id="368" r:id="rId15"/>
    <p:sldId id="345" r:id="rId16"/>
    <p:sldId id="349" r:id="rId17"/>
    <p:sldId id="388" r:id="rId18"/>
    <p:sldId id="357" r:id="rId19"/>
    <p:sldId id="346" r:id="rId20"/>
    <p:sldId id="347" r:id="rId21"/>
    <p:sldId id="359" r:id="rId22"/>
    <p:sldId id="360" r:id="rId23"/>
    <p:sldId id="354" r:id="rId24"/>
    <p:sldId id="355" r:id="rId25"/>
    <p:sldId id="366" r:id="rId26"/>
    <p:sldId id="356" r:id="rId27"/>
    <p:sldId id="514" r:id="rId28"/>
    <p:sldId id="515" r:id="rId29"/>
    <p:sldId id="358" r:id="rId30"/>
    <p:sldId id="363" r:id="rId31"/>
    <p:sldId id="364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AB81"/>
    <a:srgbClr val="996633"/>
    <a:srgbClr val="CC9900"/>
    <a:srgbClr val="8274D8"/>
    <a:srgbClr val="585858"/>
    <a:srgbClr val="B2B2B2"/>
    <a:srgbClr val="FF0000"/>
    <a:srgbClr val="FFFF00"/>
    <a:srgbClr val="66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89" autoAdjust="0"/>
    <p:restoredTop sz="94737" autoAdjust="0"/>
  </p:normalViewPr>
  <p:slideViewPr>
    <p:cSldViewPr>
      <p:cViewPr varScale="1">
        <p:scale>
          <a:sx n="105" d="100"/>
          <a:sy n="105" d="100"/>
        </p:scale>
        <p:origin x="16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E061D-11C9-42C6-8E78-38603E0C4D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47171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A9F16-865B-4F70-B4EA-32D17D5451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0752565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297AA-8572-4D4F-92B3-F5140A2CA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98253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D55AE-61D3-412C-89F2-41BFB6C2EC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41236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21A1B-DD6F-4F1C-9BC6-537C902D72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31781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40197-71A1-4972-A3A3-97E7E3D85F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65760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4407D-2AEC-453C-A9BC-218C96E652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68907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9E245-9116-4EB6-9414-A83F0170B1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69054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2E5BD-4F86-477C-AA58-E12CCFB049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653666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3923D-17F7-4378-A0C9-EF695C5AA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335944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40DFA-1B68-44AD-A220-620917BB78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625663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A7EB3B-D0B9-4654-88D5-9C387D3D43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31259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F94752-053D-4DD1-B0F4-C26B946006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001009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CC30B2-9643-42D0-9A21-7CF5DB8801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DHOdlnrIK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838200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Showcard Gothic" panose="04020904020102020604" pitchFamily="82" charset="0"/>
              </a:rPr>
              <a:t>BATTERIES</a:t>
            </a: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Showcard Gothic" panose="04020904020102020604" pitchFamily="82" charset="0"/>
              </a:rPr>
              <a:t>And</a:t>
            </a: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CIRCUITS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-76200"/>
            <a:ext cx="8680083" cy="1143000"/>
          </a:xfrm>
        </p:spPr>
        <p:txBody>
          <a:bodyPr/>
          <a:lstStyle/>
          <a:p>
            <a:pPr algn="l"/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BATTERIES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143000"/>
            <a:ext cx="5726652" cy="559374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TWO TYPES:</a:t>
            </a:r>
          </a:p>
          <a:p>
            <a:pPr marL="0" indent="0">
              <a:buNone/>
              <a:defRPr/>
            </a:pPr>
            <a:r>
              <a:rPr lang="en-US" sz="2400" b="1" dirty="0"/>
              <a:t>1.  </a:t>
            </a:r>
            <a:r>
              <a:rPr lang="en-US" sz="2400" b="1" dirty="0">
                <a:solidFill>
                  <a:srgbClr val="FF0000"/>
                </a:solidFill>
              </a:rPr>
              <a:t>Dry</a:t>
            </a:r>
            <a:r>
              <a:rPr lang="en-US" sz="2400" b="1" dirty="0"/>
              <a:t> Cell – </a:t>
            </a:r>
            <a:r>
              <a:rPr lang="en-US" sz="2400" dirty="0"/>
              <a:t>the electrolyte is not really dry; but is a paste.</a:t>
            </a:r>
          </a:p>
          <a:p>
            <a:pPr lvl="1">
              <a:defRPr/>
            </a:pPr>
            <a:r>
              <a:rPr lang="en-US" sz="2400" dirty="0"/>
              <a:t>Standard AA, C, D type batteries, electrolyte is a paste. The “+” terminal is carbon.</a:t>
            </a:r>
          </a:p>
          <a:p>
            <a:pPr marL="0" indent="0">
              <a:buNone/>
              <a:defRPr/>
            </a:pPr>
            <a:r>
              <a:rPr lang="en-US" sz="2400" b="1" dirty="0"/>
              <a:t>2.  </a:t>
            </a:r>
            <a:r>
              <a:rPr lang="en-US" sz="2400" b="1" dirty="0">
                <a:solidFill>
                  <a:srgbClr val="FF0000"/>
                </a:solidFill>
              </a:rPr>
              <a:t>Wet</a:t>
            </a:r>
            <a:r>
              <a:rPr lang="en-US" sz="2400" b="1" dirty="0"/>
              <a:t> Cell – </a:t>
            </a:r>
            <a:r>
              <a:rPr lang="en-US" sz="2400" dirty="0"/>
              <a:t>the electrolyte is a liquid (car battery)</a:t>
            </a:r>
          </a:p>
          <a:p>
            <a:pPr lvl="1">
              <a:defRPr/>
            </a:pPr>
            <a:r>
              <a:rPr lang="en-US" sz="2400" dirty="0"/>
              <a:t>In a car battery, the electrolyte is sulfuric acid.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22" y="3733800"/>
            <a:ext cx="3027207" cy="30029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382856"/>
            <a:ext cx="2402037" cy="305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VOCABULARY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399" y="1524000"/>
            <a:ext cx="8991601" cy="4724400"/>
          </a:xfrm>
          <a:solidFill>
            <a:srgbClr val="D5AB81"/>
          </a:solidFill>
        </p:spPr>
        <p:txBody>
          <a:bodyPr/>
          <a:lstStyle/>
          <a:p>
            <a:pPr marL="457200" indent="-457200">
              <a:buAutoNum type="arabicPeriod"/>
              <a:defRPr/>
            </a:pPr>
            <a:r>
              <a:rPr lang="en-US" b="1" dirty="0"/>
              <a:t>Dry Cell – </a:t>
            </a:r>
            <a:r>
              <a:rPr lang="en-US" dirty="0"/>
              <a:t>a type of chemical cell, commonly used today, in the form of batteries, for many electrical appliances. It uses a paste electrolyte, with only enough moisture to allow current to flow.</a:t>
            </a:r>
            <a:endParaRPr lang="en-US" b="1" dirty="0"/>
          </a:p>
          <a:p>
            <a:pPr marL="457200" indent="-457200">
              <a:buAutoNum type="arabicPeriod"/>
              <a:defRPr/>
            </a:pPr>
            <a:r>
              <a:rPr lang="en-US" b="1" dirty="0"/>
              <a:t>Wet Cell – </a:t>
            </a:r>
            <a:r>
              <a:rPr lang="en-US" dirty="0"/>
              <a:t>An electric battery is a device consisting of two or more electrochemical cells that convert stored chemical energy into electrical energy using a liquid electrolyte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4382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-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BATTERIES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7263" y="1447800"/>
            <a:ext cx="5181601" cy="411480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Batteries have three parts.</a:t>
            </a:r>
          </a:p>
          <a:p>
            <a:pPr>
              <a:buFontTx/>
              <a:buChar char="-"/>
            </a:pPr>
            <a:r>
              <a:rPr lang="en-US" altLang="en-US" sz="2800" dirty="0"/>
              <a:t>A </a:t>
            </a:r>
            <a:r>
              <a:rPr lang="en-US" altLang="en-US" sz="2800" b="1" dirty="0">
                <a:solidFill>
                  <a:srgbClr val="FF0000"/>
                </a:solidFill>
              </a:rPr>
              <a:t>cathode</a:t>
            </a:r>
            <a:r>
              <a:rPr lang="en-US" altLang="en-US" sz="2800" dirty="0"/>
              <a:t> (+)</a:t>
            </a:r>
          </a:p>
          <a:p>
            <a:pPr>
              <a:buFontTx/>
              <a:buChar char="-"/>
            </a:pPr>
            <a:r>
              <a:rPr lang="en-US" altLang="en-US" sz="2800" dirty="0"/>
              <a:t>An </a:t>
            </a:r>
            <a:r>
              <a:rPr lang="en-US" altLang="en-US" sz="2800" b="1" dirty="0">
                <a:solidFill>
                  <a:srgbClr val="FF0000"/>
                </a:solidFill>
              </a:rPr>
              <a:t>anode</a:t>
            </a:r>
            <a:r>
              <a:rPr lang="en-US" altLang="en-US" sz="2800" dirty="0"/>
              <a:t> (-)</a:t>
            </a:r>
          </a:p>
          <a:p>
            <a:pPr>
              <a:buFontTx/>
              <a:buChar char="-"/>
            </a:pPr>
            <a:r>
              <a:rPr lang="en-US" altLang="en-US" sz="2800" dirty="0"/>
              <a:t>An</a:t>
            </a:r>
            <a:r>
              <a:rPr lang="en-US" altLang="en-US" sz="2800" i="1" dirty="0"/>
              <a:t> </a:t>
            </a:r>
            <a:r>
              <a:rPr lang="en-US" altLang="en-US" sz="2800" b="1" dirty="0">
                <a:solidFill>
                  <a:srgbClr val="FF0000"/>
                </a:solidFill>
              </a:rPr>
              <a:t>electrolyte</a:t>
            </a:r>
            <a:r>
              <a:rPr lang="en-US" altLang="en-US" sz="2800" dirty="0"/>
              <a:t>. </a:t>
            </a:r>
          </a:p>
          <a:p>
            <a:pPr marL="0" indent="0">
              <a:buNone/>
            </a:pPr>
            <a:r>
              <a:rPr lang="en-US" altLang="en-US" sz="2800" dirty="0"/>
              <a:t>The cathode (</a:t>
            </a:r>
            <a:r>
              <a:rPr lang="en-US" altLang="en-US" sz="2800" b="1" dirty="0">
                <a:solidFill>
                  <a:srgbClr val="FF0000"/>
                </a:solidFill>
              </a:rPr>
              <a:t>positive</a:t>
            </a:r>
            <a:r>
              <a:rPr lang="en-US" altLang="en-US" sz="2800" dirty="0"/>
              <a:t>) and anode (</a:t>
            </a:r>
            <a:r>
              <a:rPr lang="en-US" altLang="en-US" sz="2800" b="1" dirty="0">
                <a:solidFill>
                  <a:srgbClr val="FF0000"/>
                </a:solidFill>
              </a:rPr>
              <a:t>negative</a:t>
            </a:r>
            <a:r>
              <a:rPr lang="en-US" altLang="en-US" sz="2800" dirty="0"/>
              <a:t>) at either end of a traditional battery) are hooked up to an electrical circuit. </a:t>
            </a:r>
            <a:r>
              <a:rPr lang="en-US" altLang="en-US" sz="2800" b="1" dirty="0">
                <a:solidFill>
                  <a:schemeClr val="bg1"/>
                </a:solidFill>
              </a:rPr>
              <a:t> 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Picture 3" descr="batte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600" y="1371600"/>
            <a:ext cx="3573462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10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BATTERIES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599" y="1295400"/>
            <a:ext cx="8534401" cy="5334000"/>
          </a:xfrm>
          <a:solidFill>
            <a:srgbClr val="D5AB81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The chemical reactions in the battery cause a </a:t>
            </a:r>
            <a:r>
              <a:rPr lang="en-US" altLang="en-US" sz="2800" b="1" dirty="0">
                <a:solidFill>
                  <a:srgbClr val="FF0000"/>
                </a:solidFill>
              </a:rPr>
              <a:t>build up </a:t>
            </a:r>
            <a:r>
              <a:rPr lang="en-US" altLang="en-US" sz="2800" dirty="0"/>
              <a:t>of electrons at the anode. </a:t>
            </a:r>
          </a:p>
          <a:p>
            <a:pPr>
              <a:spcBef>
                <a:spcPct val="50000"/>
              </a:spcBef>
            </a:pPr>
            <a:r>
              <a:rPr lang="en-US" altLang="en-US" sz="2800" dirty="0"/>
              <a:t>This results in an electrical </a:t>
            </a:r>
            <a:r>
              <a:rPr lang="en-US" altLang="en-US" sz="2800" b="1" dirty="0">
                <a:solidFill>
                  <a:srgbClr val="FF0000"/>
                </a:solidFill>
              </a:rPr>
              <a:t>difference</a:t>
            </a:r>
            <a:r>
              <a:rPr lang="en-US" altLang="en-US" sz="2800" dirty="0"/>
              <a:t> between the anode and the cathode - an </a:t>
            </a:r>
            <a:r>
              <a:rPr lang="en-US" altLang="en-US" sz="2800" b="1" dirty="0">
                <a:solidFill>
                  <a:srgbClr val="FF0000"/>
                </a:solidFill>
              </a:rPr>
              <a:t>unstable</a:t>
            </a:r>
            <a:r>
              <a:rPr lang="en-US" altLang="en-US" sz="2800" dirty="0"/>
              <a:t> build-up of the electrons.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075" y="3800475"/>
            <a:ext cx="3202717" cy="2828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599" y="3810000"/>
            <a:ext cx="51816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/>
              <a:t>The electrons wants to </a:t>
            </a:r>
            <a:r>
              <a:rPr lang="en-US" altLang="en-US" sz="2800" b="1" dirty="0">
                <a:solidFill>
                  <a:srgbClr val="FF0000"/>
                </a:solidFill>
              </a:rPr>
              <a:t>rearrange</a:t>
            </a:r>
            <a:r>
              <a:rPr lang="en-US" altLang="en-US" sz="2800" dirty="0"/>
              <a:t> themselves to get rid of this difference. They do this in a certain way.  Electrons </a:t>
            </a:r>
            <a:r>
              <a:rPr lang="en-US" altLang="en-US" sz="2800" b="1" dirty="0">
                <a:solidFill>
                  <a:srgbClr val="FF0000"/>
                </a:solidFill>
              </a:rPr>
              <a:t>repel</a:t>
            </a:r>
            <a:r>
              <a:rPr lang="en-US" altLang="en-US" sz="2800" dirty="0"/>
              <a:t> each other and try to go to a place with </a:t>
            </a:r>
            <a:r>
              <a:rPr lang="en-US" altLang="en-US" sz="2800" b="1" dirty="0">
                <a:solidFill>
                  <a:srgbClr val="FF0000"/>
                </a:solidFill>
              </a:rPr>
              <a:t>fewer</a:t>
            </a:r>
            <a:r>
              <a:rPr lang="en-US" altLang="en-US" sz="2800" dirty="0"/>
              <a:t> electrons.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72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64820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An electrical circuit provides a </a:t>
            </a:r>
            <a:r>
              <a:rPr lang="en-US" b="1" dirty="0">
                <a:solidFill>
                  <a:srgbClr val="FF0000"/>
                </a:solidFill>
              </a:rPr>
              <a:t>pathway</a:t>
            </a:r>
            <a:r>
              <a:rPr lang="en-US" dirty="0"/>
              <a:t> for </a:t>
            </a:r>
            <a:r>
              <a:rPr lang="en-US" b="1" dirty="0">
                <a:solidFill>
                  <a:srgbClr val="FF0000"/>
                </a:solidFill>
              </a:rPr>
              <a:t>electrons</a:t>
            </a:r>
            <a:r>
              <a:rPr lang="en-US" dirty="0"/>
              <a:t> to </a:t>
            </a:r>
            <a:r>
              <a:rPr lang="en-US" b="1" dirty="0">
                <a:solidFill>
                  <a:srgbClr val="FF0000"/>
                </a:solidFill>
              </a:rPr>
              <a:t>flow</a:t>
            </a:r>
            <a:r>
              <a:rPr lang="en-US" dirty="0"/>
              <a:t>.</a:t>
            </a:r>
          </a:p>
        </p:txBody>
      </p:sp>
      <p:pic>
        <p:nvPicPr>
          <p:cNvPr id="5" name="Picture 2" descr="Closed Circui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94" y="2743200"/>
            <a:ext cx="3863606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429000"/>
            <a:ext cx="3505200" cy="2554545"/>
          </a:xfrm>
          <a:prstGeom prst="rect">
            <a:avLst/>
          </a:prstGeom>
          <a:solidFill>
            <a:srgbClr val="D5AB8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Four Parts:</a:t>
            </a:r>
          </a:p>
          <a:p>
            <a:pPr marL="457200" indent="-457200">
              <a:buAutoNum type="arabicPeriod"/>
            </a:pPr>
            <a:r>
              <a:rPr lang="en-US" sz="3200" dirty="0"/>
              <a:t>Energy Source</a:t>
            </a:r>
          </a:p>
          <a:p>
            <a:pPr marL="457200" indent="-457200">
              <a:buAutoNum type="arabicPeriod"/>
            </a:pPr>
            <a:r>
              <a:rPr lang="en-US" sz="3200" dirty="0"/>
              <a:t>Load</a:t>
            </a:r>
          </a:p>
          <a:p>
            <a:pPr marL="457200" indent="-457200">
              <a:buAutoNum type="arabicPeriod"/>
            </a:pPr>
            <a:r>
              <a:rPr lang="en-US" sz="3200" dirty="0"/>
              <a:t>Wires</a:t>
            </a:r>
          </a:p>
          <a:p>
            <a:pPr marL="457200" indent="-457200">
              <a:buAutoNum type="arabicPeriod"/>
            </a:pPr>
            <a:r>
              <a:rPr lang="en-US" sz="3200" dirty="0"/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28015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599" y="1886140"/>
            <a:ext cx="8823325" cy="4114800"/>
          </a:xfrm>
          <a:solidFill>
            <a:srgbClr val="D5AB81"/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OPEN</a:t>
            </a:r>
            <a:r>
              <a:rPr lang="en-US" dirty="0"/>
              <a:t> circuit – pathway is </a:t>
            </a:r>
            <a:r>
              <a:rPr lang="en-US" b="1" dirty="0">
                <a:solidFill>
                  <a:srgbClr val="FF0000"/>
                </a:solidFill>
              </a:rPr>
              <a:t>broken</a:t>
            </a:r>
            <a:r>
              <a:rPr lang="en-US" dirty="0"/>
              <a:t>.</a:t>
            </a:r>
          </a:p>
        </p:txBody>
      </p:sp>
      <p:pic>
        <p:nvPicPr>
          <p:cNvPr id="7" name="Picture 16" descr="00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959" y="2887980"/>
            <a:ext cx="51657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Open Circu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4" y="2895600"/>
            <a:ext cx="34290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51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886140"/>
            <a:ext cx="8686800" cy="4362260"/>
          </a:xfrm>
          <a:solidFill>
            <a:srgbClr val="D5AB81"/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Closed</a:t>
            </a:r>
            <a:r>
              <a:rPr lang="en-US" dirty="0"/>
              <a:t> circuit– pathway is </a:t>
            </a:r>
            <a:r>
              <a:rPr lang="en-US" b="1" dirty="0">
                <a:solidFill>
                  <a:srgbClr val="FF0000"/>
                </a:solidFill>
              </a:rPr>
              <a:t>complete</a:t>
            </a:r>
            <a:r>
              <a:rPr lang="en-US" dirty="0"/>
              <a:t>.</a:t>
            </a:r>
          </a:p>
        </p:txBody>
      </p:sp>
      <p:pic>
        <p:nvPicPr>
          <p:cNvPr id="9" name="Picture 6" descr="simple circu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5226"/>
            <a:ext cx="39624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simple circuit with 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75226"/>
            <a:ext cx="39624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31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SERIES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85794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Provides only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/>
              <a:t> path for the electrons to follow.</a:t>
            </a:r>
          </a:p>
          <a:p>
            <a:pPr marL="914400" lvl="1" indent="-457200" eaLnBrk="1" hangingPunct="1">
              <a:buAutoNum type="arabicPeriod"/>
              <a:defRPr/>
            </a:pPr>
            <a:r>
              <a:rPr lang="en-US" dirty="0"/>
              <a:t>A break in the circuit </a:t>
            </a:r>
            <a:r>
              <a:rPr lang="en-US" b="1" dirty="0">
                <a:solidFill>
                  <a:srgbClr val="FF0000"/>
                </a:solidFill>
              </a:rPr>
              <a:t>stops</a:t>
            </a:r>
            <a:r>
              <a:rPr lang="en-US" dirty="0"/>
              <a:t> the flow of electricity to </a:t>
            </a:r>
            <a:r>
              <a:rPr lang="en-US" b="1" dirty="0">
                <a:solidFill>
                  <a:srgbClr val="FF0000"/>
                </a:solidFill>
              </a:rPr>
              <a:t>all</a:t>
            </a:r>
            <a:r>
              <a:rPr lang="en-US" dirty="0"/>
              <a:t> other parts of the circuit.</a:t>
            </a:r>
          </a:p>
          <a:p>
            <a:pPr marL="914400" lvl="1" indent="-457200" eaLnBrk="1" hangingPunct="1">
              <a:buAutoNum type="arabicPeriod"/>
              <a:defRPr/>
            </a:pPr>
            <a:r>
              <a:rPr lang="en-US" dirty="0"/>
              <a:t>With multiple light bulbs (more resistance), the current </a:t>
            </a:r>
            <a:r>
              <a:rPr lang="en-US" b="1" dirty="0">
                <a:solidFill>
                  <a:srgbClr val="FF0000"/>
                </a:solidFill>
              </a:rPr>
              <a:t>reduces</a:t>
            </a:r>
            <a:r>
              <a:rPr lang="en-US" dirty="0"/>
              <a:t> and the lights become </a:t>
            </a:r>
            <a:r>
              <a:rPr lang="en-US" b="1" dirty="0">
                <a:solidFill>
                  <a:srgbClr val="FF0000"/>
                </a:solidFill>
              </a:rPr>
              <a:t>dimmer</a:t>
            </a:r>
            <a:r>
              <a:rPr lang="en-US" dirty="0"/>
              <a:t>.</a:t>
            </a:r>
          </a:p>
          <a:p>
            <a:pPr marL="914400" lvl="1" indent="-457200" eaLnBrk="1" hangingPunct="1">
              <a:buAutoNum type="arabicPeriod"/>
              <a:defRPr/>
            </a:pPr>
            <a:r>
              <a:rPr lang="en-US" dirty="0"/>
              <a:t>Ammeters should be wired in series.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0"/>
            <a:ext cx="318438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4676775"/>
            <a:ext cx="22764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9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SERIES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2057400"/>
            <a:ext cx="6705600" cy="3370152"/>
          </a:xfrm>
          <a:solidFill>
            <a:srgbClr val="D5AB81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RULES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current flows through each part of a series circuit.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total</a:t>
            </a:r>
            <a:r>
              <a:rPr lang="en-US" dirty="0"/>
              <a:t> resistance of a series circuit is equal to the </a:t>
            </a:r>
            <a:r>
              <a:rPr lang="en-US" b="1" dirty="0">
                <a:solidFill>
                  <a:srgbClr val="FF0000"/>
                </a:solidFill>
              </a:rPr>
              <a:t>sum</a:t>
            </a:r>
            <a:r>
              <a:rPr lang="en-US" dirty="0"/>
              <a:t> of individual resistances.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5" y="1167143"/>
            <a:ext cx="1762125" cy="2643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3962400"/>
            <a:ext cx="1752600" cy="24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0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B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0"/>
            <a:ext cx="8915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What is the total voltage across the bulbs?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What is the total resistance of the circuit?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What is the current in the circuit?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What is the voltage drop across each light bulb?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69582"/>
            <a:ext cx="5029200" cy="2808287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228600" y="2652255"/>
            <a:ext cx="8915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e. What happens to the brightness of each bulb in a series circuit as additional bulbs are added? Why?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7239000" y="65991"/>
            <a:ext cx="6858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6V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7239000" y="587293"/>
            <a:ext cx="685800" cy="46159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3Ω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5524500" y="1020763"/>
            <a:ext cx="1600200" cy="5715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6V/3Ω = 2A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778282" y="2080420"/>
            <a:ext cx="3774918" cy="53260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6V ÷ 3 resistors (bulbs) = 2V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9D86FA-F156-4B2C-B6C2-6586D69196AC}"/>
              </a:ext>
            </a:extLst>
          </p:cNvPr>
          <p:cNvSpPr txBox="1"/>
          <p:nvPr/>
        </p:nvSpPr>
        <p:spPr>
          <a:xfrm>
            <a:off x="609600" y="3684924"/>
            <a:ext cx="2667000" cy="267765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With multiple light bulbs (more resistance), the current </a:t>
            </a:r>
            <a:r>
              <a:rPr lang="en-US" b="1" dirty="0"/>
              <a:t>reduces</a:t>
            </a:r>
            <a:r>
              <a:rPr lang="en-US" dirty="0"/>
              <a:t> and the lights become </a:t>
            </a:r>
            <a:r>
              <a:rPr lang="en-US" b="1" dirty="0"/>
              <a:t>dimmer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16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  <p:bldP spid="68615" grpId="0" animBg="1"/>
      <p:bldP spid="68616" grpId="0" animBg="1"/>
      <p:bldP spid="6861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PARALLEL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53340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different parts of the circuit are on </a:t>
            </a:r>
            <a:r>
              <a:rPr lang="en-US" b="1" dirty="0">
                <a:solidFill>
                  <a:srgbClr val="FF0000"/>
                </a:solidFill>
              </a:rPr>
              <a:t>separate</a:t>
            </a:r>
            <a:r>
              <a:rPr lang="en-US" dirty="0"/>
              <a:t> branches.</a:t>
            </a:r>
          </a:p>
          <a:p>
            <a:pPr eaLnBrk="1" hangingPunct="1">
              <a:defRPr/>
            </a:pPr>
            <a:r>
              <a:rPr lang="en-US" dirty="0"/>
              <a:t>A break (like a burned out light bulb) in the circuit </a:t>
            </a:r>
            <a:r>
              <a:rPr lang="en-US" b="1" dirty="0">
                <a:solidFill>
                  <a:srgbClr val="FF0000"/>
                </a:solidFill>
              </a:rPr>
              <a:t>does not stop</a:t>
            </a:r>
            <a:r>
              <a:rPr lang="en-US" dirty="0"/>
              <a:t> the flow to the remaining devices.</a:t>
            </a:r>
          </a:p>
          <a:p>
            <a:pPr eaLnBrk="1" hangingPunct="1">
              <a:defRPr/>
            </a:pPr>
            <a:r>
              <a:rPr lang="en-US" dirty="0"/>
              <a:t>Multiple light bulbs will remain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brightness since the resistance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decreasing as it does in a series circuit.</a:t>
            </a:r>
          </a:p>
          <a:p>
            <a:pPr eaLnBrk="1" hangingPunct="1">
              <a:defRPr/>
            </a:pPr>
            <a:r>
              <a:rPr lang="en-US" dirty="0"/>
              <a:t>Each pathway can be separately </a:t>
            </a:r>
            <a:r>
              <a:rPr lang="en-US" b="1" dirty="0">
                <a:solidFill>
                  <a:srgbClr val="FF0000"/>
                </a:solidFill>
              </a:rPr>
              <a:t>switched off </a:t>
            </a:r>
            <a:r>
              <a:rPr lang="en-US" dirty="0"/>
              <a:t>without affecting the others.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9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PARALLEL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485794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Household circuits – Wired in </a:t>
            </a:r>
            <a:r>
              <a:rPr lang="en-US" b="1" dirty="0">
                <a:solidFill>
                  <a:srgbClr val="FF0000"/>
                </a:solidFill>
              </a:rPr>
              <a:t>parallel</a:t>
            </a:r>
            <a:r>
              <a:rPr lang="en-US" dirty="0"/>
              <a:t>, with a standard of 120 volts.</a:t>
            </a:r>
          </a:p>
          <a:p>
            <a:pPr eaLnBrk="1" hangingPunct="1">
              <a:defRPr/>
            </a:pPr>
            <a:r>
              <a:rPr lang="en-US" dirty="0"/>
              <a:t>Voltmeters are wired in parallel.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51" y="3429000"/>
            <a:ext cx="4251849" cy="302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parallel circu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4544704" cy="302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73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-76200"/>
            <a:ext cx="8777287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HOUSEHOLD CIRCUITS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143000"/>
            <a:ext cx="7391400" cy="54102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Many appliances draw electricity from the same circuit.</a:t>
            </a:r>
          </a:p>
          <a:p>
            <a:pPr eaLnBrk="1" hangingPunct="1">
              <a:defRPr/>
            </a:pPr>
            <a:r>
              <a:rPr lang="en-US" dirty="0"/>
              <a:t>If the wires get too hot due to too much electricity, a fuse can blow or circuit breaker can flip.</a:t>
            </a:r>
          </a:p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</a:rPr>
              <a:t>Circuit Breaker </a:t>
            </a:r>
            <a:r>
              <a:rPr lang="en-US" dirty="0"/>
              <a:t>– a piece of metal bends when it gets hot and “flips” the breaker to the off position.</a:t>
            </a:r>
          </a:p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</a:rPr>
              <a:t>Fuse</a:t>
            </a:r>
            <a:r>
              <a:rPr lang="en-US" dirty="0"/>
              <a:t> - a piece of metal melts when it gets hot and causes a break in the circuit.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1066800"/>
            <a:ext cx="15811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2" y="3529693"/>
            <a:ext cx="13049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33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PARALLEL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399" y="1143000"/>
            <a:ext cx="5682096" cy="53340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more</a:t>
            </a:r>
            <a:r>
              <a:rPr lang="en-US" b="1" dirty="0"/>
              <a:t> </a:t>
            </a:r>
            <a:r>
              <a:rPr lang="en-US" dirty="0"/>
              <a:t>paths, the </a:t>
            </a:r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b="1" dirty="0"/>
              <a:t> </a:t>
            </a:r>
            <a:r>
              <a:rPr lang="en-US" dirty="0"/>
              <a:t>the resistance.</a:t>
            </a:r>
          </a:p>
          <a:p>
            <a:pPr lvl="1" eaLnBrk="1" hangingPunct="1">
              <a:defRPr/>
            </a:pPr>
            <a:r>
              <a:rPr lang="en-US" sz="3200" dirty="0"/>
              <a:t>Water example: adding pipes coming from a large tank will allow </a:t>
            </a:r>
            <a:r>
              <a:rPr lang="en-US" sz="3200" b="1" dirty="0">
                <a:solidFill>
                  <a:srgbClr val="FF0000"/>
                </a:solidFill>
              </a:rPr>
              <a:t>more</a:t>
            </a:r>
            <a:r>
              <a:rPr lang="en-US" sz="3200" dirty="0"/>
              <a:t> water to flow out that a single pipe.</a:t>
            </a:r>
          </a:p>
          <a:p>
            <a:pPr lvl="1" eaLnBrk="1" hangingPunct="1">
              <a:defRPr/>
            </a:pPr>
            <a:r>
              <a:rPr lang="en-US" sz="3200" dirty="0"/>
              <a:t>Therefore, as resistance </a:t>
            </a:r>
            <a:r>
              <a:rPr lang="en-US" sz="3200" b="1" dirty="0">
                <a:solidFill>
                  <a:srgbClr val="FF0000"/>
                </a:solidFill>
              </a:rPr>
              <a:t>decreases</a:t>
            </a:r>
            <a:r>
              <a:rPr lang="en-US" sz="3200" dirty="0"/>
              <a:t>, current </a:t>
            </a:r>
            <a:r>
              <a:rPr lang="en-US" sz="3200" b="1" dirty="0">
                <a:solidFill>
                  <a:srgbClr val="FF0000"/>
                </a:solidFill>
              </a:rPr>
              <a:t>increases</a:t>
            </a:r>
            <a:r>
              <a:rPr lang="en-US" sz="3200" dirty="0"/>
              <a:t>; they are </a:t>
            </a:r>
            <a:r>
              <a:rPr lang="en-US" sz="3200" b="1" dirty="0">
                <a:solidFill>
                  <a:srgbClr val="FF0000"/>
                </a:solidFill>
              </a:rPr>
              <a:t>inversely</a:t>
            </a:r>
            <a:r>
              <a:rPr lang="en-US" sz="3200" dirty="0"/>
              <a:t> proportional.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606" y="1752600"/>
            <a:ext cx="3041283" cy="40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47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PARALLEL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564647"/>
            <a:ext cx="8534400" cy="3370152"/>
          </a:xfrm>
          <a:solidFill>
            <a:srgbClr val="D5AB81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RULES 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dirty="0"/>
              <a:t>Voltage is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across each component of the parallel circuit. </a:t>
            </a:r>
          </a:p>
          <a:p>
            <a:pPr marL="514350" indent="-514350" eaLnBrk="1" hangingPunct="1">
              <a:buAutoNum type="arabicPeriod"/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sum</a:t>
            </a:r>
            <a:r>
              <a:rPr lang="en-US" dirty="0"/>
              <a:t> of the currents through each path is equal to the </a:t>
            </a:r>
            <a:r>
              <a:rPr lang="en-US" b="1" dirty="0">
                <a:solidFill>
                  <a:srgbClr val="FF0000"/>
                </a:solidFill>
              </a:rPr>
              <a:t>total</a:t>
            </a:r>
            <a:r>
              <a:rPr lang="en-US" dirty="0"/>
              <a:t> current that flows from the source.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734868"/>
            <a:ext cx="2438400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4772672"/>
            <a:ext cx="2447925" cy="191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4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B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492"/>
            <a:ext cx="9144000" cy="3801508"/>
          </a:xfrm>
          <a:solidFill>
            <a:srgbClr val="D5AB81"/>
          </a:solidFill>
        </p:spPr>
        <p:txBody>
          <a:bodyPr/>
          <a:lstStyle/>
          <a:p>
            <a:pPr marL="457200" indent="-457200" eaLnBrk="1" hangingPunct="1">
              <a:buFontTx/>
              <a:buAutoNum type="alphaL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voltage across each resistor?</a:t>
            </a:r>
          </a:p>
          <a:p>
            <a:pPr marL="457200" indent="-457200" eaLnBrk="1" hangingPunct="1">
              <a:buFontTx/>
              <a:buAutoNum type="alphaL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current in each branch?</a:t>
            </a:r>
          </a:p>
          <a:p>
            <a:pPr eaLnBrk="1" hangingPunct="1">
              <a:buFontTx/>
              <a:buNone/>
            </a:pPr>
            <a:endParaRPr lang="en-US" altLang="en-US" sz="3600" dirty="0">
              <a:latin typeface="Tekton Pro Cond" pitchFamily="34" charset="0"/>
            </a:endParaRPr>
          </a:p>
          <a:p>
            <a:pPr marL="457200" indent="-457200" eaLnBrk="1" hangingPunct="1"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What is the total current provided by the battery?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34126"/>
            <a:ext cx="5943600" cy="25146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8105076" y="152400"/>
            <a:ext cx="8001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12V</a:t>
            </a: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6923087" y="914400"/>
            <a:ext cx="2003425" cy="685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12V/2Ω = 6 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 12V/3Ω = 4 A</a:t>
            </a: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6629401" y="2480746"/>
            <a:ext cx="2297112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6 A + 4 A = 10 A</a:t>
            </a:r>
          </a:p>
        </p:txBody>
      </p:sp>
    </p:spTree>
    <p:extLst>
      <p:ext uri="{BB962C8B-B14F-4D97-AF65-F5344CB8AC3E}">
        <p14:creationId xmlns:p14="http://schemas.microsoft.com/office/powerpoint/2010/main" val="245071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animBg="1"/>
      <p:bldP spid="67592" grpId="0" animBg="1"/>
      <p:bldP spid="6759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CIRCUITS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3639399"/>
          </a:xfrm>
          <a:solidFill>
            <a:srgbClr val="D5AB81"/>
          </a:solidFill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hlinkClick r:id="rId3"/>
              </a:rPr>
              <a:t>Series and Parallel Review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0" indent="0" algn="ctr" eaLnBrk="1" hangingPunct="1">
              <a:buNone/>
              <a:defRPr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/>
              <a:t>Question:  What is the major difference between a series circuit and a parallel circuit – in your own words – put in your notes.</a:t>
            </a:r>
          </a:p>
          <a:p>
            <a:pPr marL="0" indent="0" algn="ctr" eaLnBrk="1" hangingPunct="1"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33594"/>
            <a:ext cx="3391654" cy="1893887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4686604"/>
            <a:ext cx="4114800" cy="174087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64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-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SCHEMATIC DIAGRAMS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399" y="1143000"/>
            <a:ext cx="8991601" cy="48768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All circuit drawings need at least the following:</a:t>
            </a:r>
          </a:p>
          <a:p>
            <a:pPr lvl="1" eaLnBrk="1" hangingPunct="1">
              <a:defRPr/>
            </a:pPr>
            <a:r>
              <a:rPr lang="en-US" sz="3200" b="1" dirty="0">
                <a:solidFill>
                  <a:srgbClr val="FF0000"/>
                </a:solidFill>
              </a:rPr>
              <a:t>Power supply, wire, resistors, switches</a:t>
            </a:r>
            <a:r>
              <a:rPr lang="en-US" sz="3200" dirty="0"/>
              <a:t>, other items include connectors, meters, etc. </a:t>
            </a:r>
          </a:p>
          <a:p>
            <a:pPr eaLnBrk="1" hangingPunct="1">
              <a:defRPr/>
            </a:pPr>
            <a:r>
              <a:rPr lang="en-US" dirty="0"/>
              <a:t>There is a set of standard symbols used to represent these items in a diagram of the circuit.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848C67-D4A5-4003-847B-7412B8BD8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027" y="4419600"/>
            <a:ext cx="52292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SCHEMATIC DIAGRAMS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791" y="2133600"/>
            <a:ext cx="5596891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59793"/>
            <a:ext cx="2819400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2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-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SCHEMATIC DIAGRAMS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399" y="1143000"/>
            <a:ext cx="8991601" cy="48768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Draw a series circuit.  Include a power source, wires, several resistors (light bulbs) and a switch.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8DBB95-98D2-49C6-B97B-DED9F7495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027" y="4419600"/>
            <a:ext cx="52292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1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599" y="-76200"/>
            <a:ext cx="8680083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SCHEMATIC DIAGRAMS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399" y="1143000"/>
            <a:ext cx="8991601" cy="4876800"/>
          </a:xfrm>
          <a:solidFill>
            <a:srgbClr val="D5AB81"/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Draw a parallel circuit.  Include a power source, wires, several resistors (light bulbs) and a switch.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82F66-94CF-4E99-9F92-B80421360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309222"/>
            <a:ext cx="52292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3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LIGHT BULB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564647"/>
            <a:ext cx="8534400" cy="3370152"/>
          </a:xfrm>
          <a:solidFill>
            <a:srgbClr val="D5AB81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Electricity flows through the circuit.  If the bulb is </a:t>
            </a:r>
            <a:r>
              <a:rPr lang="en-US" b="1" dirty="0">
                <a:solidFill>
                  <a:srgbClr val="FF0000"/>
                </a:solidFill>
              </a:rPr>
              <a:t>broken</a:t>
            </a:r>
            <a:r>
              <a:rPr lang="en-US" dirty="0"/>
              <a:t>, so is the circuit.</a:t>
            </a:r>
          </a:p>
        </p:txBody>
      </p:sp>
      <p:pic>
        <p:nvPicPr>
          <p:cNvPr id="8" name="Picture 5" descr="LightBulbs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104932"/>
            <a:ext cx="5334000" cy="311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26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7526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TRANSPORTING ELECTRICITY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5199152"/>
            <a:ext cx="8382000" cy="1582647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transformer</a:t>
            </a:r>
            <a:r>
              <a:rPr lang="en-US" sz="2800" dirty="0"/>
              <a:t> is a device that increases of decreases alternating current generated by a power plant so it can enter homes safely.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057400"/>
            <a:ext cx="6962338" cy="297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0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7526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VOCABULARY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4571999"/>
          </a:xfrm>
          <a:solidFill>
            <a:srgbClr val="D5AB81"/>
          </a:solidFill>
        </p:spPr>
        <p:txBody>
          <a:bodyPr/>
          <a:lstStyle/>
          <a:p>
            <a:pPr marL="231775" indent="-231775">
              <a:buNone/>
            </a:pPr>
            <a:r>
              <a:rPr lang="en-US" b="1" dirty="0"/>
              <a:t>Lightning Rod </a:t>
            </a:r>
            <a:r>
              <a:rPr lang="en-US" dirty="0"/>
              <a:t>- a metal rod or metallic object mounted on top of an elevated structure, such as a building, a ship, or even a tree, electrically bonded using a wire to interface with the through an electrode, engineered to protect the structure in the event of lightning strike.</a:t>
            </a:r>
          </a:p>
        </p:txBody>
      </p:sp>
    </p:spTree>
    <p:extLst>
      <p:ext uri="{BB962C8B-B14F-4D97-AF65-F5344CB8AC3E}">
        <p14:creationId xmlns:p14="http://schemas.microsoft.com/office/powerpoint/2010/main" val="15014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POWER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564646"/>
            <a:ext cx="8534400" cy="5217153"/>
          </a:xfrm>
          <a:solidFill>
            <a:srgbClr val="D5AB81"/>
          </a:solidFill>
        </p:spPr>
        <p:txBody>
          <a:bodyPr/>
          <a:lstStyle/>
          <a:p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rate</a:t>
            </a:r>
            <a:r>
              <a:rPr lang="en-US" altLang="en-US" sz="2800" dirty="0"/>
              <a:t> at which electrical energy is transferred by an electric circuit. </a:t>
            </a:r>
          </a:p>
          <a:p>
            <a:r>
              <a:rPr lang="en-US" altLang="en-US" sz="2800" dirty="0"/>
              <a:t>Use Joule’s Law: Power = </a:t>
            </a:r>
            <a:r>
              <a:rPr lang="en-US" altLang="en-US" sz="2800" b="1" dirty="0">
                <a:solidFill>
                  <a:srgbClr val="FF0000"/>
                </a:solidFill>
              </a:rPr>
              <a:t>current</a:t>
            </a:r>
            <a:r>
              <a:rPr lang="en-US" altLang="en-US" sz="2800" dirty="0"/>
              <a:t> x </a:t>
            </a:r>
            <a:r>
              <a:rPr lang="en-US" altLang="en-US" sz="2800" b="1" dirty="0">
                <a:solidFill>
                  <a:srgbClr val="FF0000"/>
                </a:solidFill>
              </a:rPr>
              <a:t>voltage</a:t>
            </a:r>
            <a:r>
              <a:rPr lang="en-US" altLang="en-US" sz="2800" b="1" dirty="0"/>
              <a:t>.</a:t>
            </a:r>
          </a:p>
          <a:p>
            <a:r>
              <a:rPr lang="en-US" altLang="en-US" sz="2800" dirty="0"/>
              <a:t>Unit: </a:t>
            </a:r>
            <a:r>
              <a:rPr lang="en-US" altLang="en-US" sz="2800" b="1" dirty="0">
                <a:solidFill>
                  <a:srgbClr val="FF0000"/>
                </a:solidFill>
              </a:rPr>
              <a:t>watt, W</a:t>
            </a:r>
          </a:p>
          <a:p>
            <a:r>
              <a:rPr lang="en-US" altLang="en-US" sz="2800" dirty="0"/>
              <a:t>A </a:t>
            </a:r>
            <a:r>
              <a:rPr lang="en-US" altLang="en-US" sz="2800" b="1" dirty="0">
                <a:solidFill>
                  <a:srgbClr val="FF0000"/>
                </a:solidFill>
              </a:rPr>
              <a:t>kilowatt hour </a:t>
            </a:r>
            <a:r>
              <a:rPr lang="en-US" altLang="en-US" sz="2800" dirty="0"/>
              <a:t>is what the power company uses to determine how much electricity or energy you used.</a:t>
            </a:r>
          </a:p>
          <a:p>
            <a:r>
              <a:rPr lang="en-US" altLang="en-US" sz="2800" dirty="0"/>
              <a:t>Energy used = </a:t>
            </a:r>
            <a:r>
              <a:rPr lang="en-US" altLang="en-US" sz="2800" b="1" dirty="0">
                <a:solidFill>
                  <a:srgbClr val="FF0000"/>
                </a:solidFill>
              </a:rPr>
              <a:t>Power</a:t>
            </a:r>
            <a:r>
              <a:rPr lang="en-US" altLang="en-US" sz="2800" dirty="0"/>
              <a:t> (kW) x </a:t>
            </a:r>
            <a:r>
              <a:rPr lang="en-US" altLang="en-US" sz="2800" b="1" dirty="0">
                <a:solidFill>
                  <a:srgbClr val="FF0000"/>
                </a:solidFill>
              </a:rPr>
              <a:t>Time</a:t>
            </a:r>
            <a:r>
              <a:rPr lang="en-US" altLang="en-US" sz="2800" dirty="0"/>
              <a:t> (hours).</a:t>
            </a:r>
          </a:p>
          <a:p>
            <a:r>
              <a:rPr lang="en-US" altLang="en-US" sz="2800" dirty="0"/>
              <a:t>E= P x t</a:t>
            </a:r>
          </a:p>
          <a:p>
            <a:r>
              <a:rPr lang="en-US" altLang="en-US" sz="2800" dirty="0"/>
              <a:t>To find cost, you would multiply the </a:t>
            </a:r>
            <a:r>
              <a:rPr lang="en-US" altLang="en-US" sz="2800" b="1" dirty="0">
                <a:solidFill>
                  <a:srgbClr val="FF0000"/>
                </a:solidFill>
              </a:rPr>
              <a:t>energy</a:t>
            </a:r>
            <a:r>
              <a:rPr lang="en-US" altLang="en-US" sz="2800" dirty="0"/>
              <a:t> by the </a:t>
            </a:r>
            <a:r>
              <a:rPr lang="en-US" altLang="en-US" sz="2800" b="1" dirty="0">
                <a:solidFill>
                  <a:srgbClr val="FF0000"/>
                </a:solidFill>
              </a:rPr>
              <a:t>amount</a:t>
            </a:r>
            <a:r>
              <a:rPr lang="en-US" altLang="en-US" sz="2800" dirty="0"/>
              <a:t> per kilowatt hour.</a:t>
            </a:r>
          </a:p>
          <a:p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9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7421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POWER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107FE0-B33B-46E0-AC73-4245D959C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91884" y="1406997"/>
            <a:ext cx="5960232" cy="2974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F1D2A6-6607-4AA7-AE27-829C4F1A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687" y="4496210"/>
            <a:ext cx="5762625" cy="224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1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7421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POWER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B9077-3063-4D75-8259-C616DB2F0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62" y="2571750"/>
            <a:ext cx="7153275" cy="17145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64ADB-31E6-49D6-B219-69B303C7A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Jackson EMC Rates</a:t>
            </a:r>
          </a:p>
        </p:txBody>
      </p:sp>
    </p:spTree>
    <p:extLst>
      <p:ext uri="{BB962C8B-B14F-4D97-AF65-F5344CB8AC3E}">
        <p14:creationId xmlns:p14="http://schemas.microsoft.com/office/powerpoint/2010/main" val="46390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7421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POWER</a:t>
            </a:r>
            <a:b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</a:br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876799"/>
          </a:xfrm>
          <a:solidFill>
            <a:srgbClr val="D5AB81"/>
          </a:solidFill>
        </p:spPr>
        <p:txBody>
          <a:bodyPr/>
          <a:lstStyle/>
          <a:p>
            <a:pPr marL="514350" indent="-514350">
              <a:lnSpc>
                <a:spcPct val="80000"/>
              </a:lnSpc>
              <a:buAutoNum type="arabicPeriod"/>
            </a:pPr>
            <a:r>
              <a:rPr lang="en-US" altLang="en-US" sz="2800" dirty="0"/>
              <a:t>105 V are used to power an appliance that needs 15.0 amps.  What is the power used? 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V = 105V		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P = ?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I = 15.0amp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P = I x V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2400" y="2967335"/>
            <a:ext cx="396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 = I x V</a:t>
            </a:r>
          </a:p>
          <a:p>
            <a:r>
              <a:rPr lang="en-US" sz="2800" dirty="0"/>
              <a:t>   = (15.0amp)(105V)</a:t>
            </a:r>
          </a:p>
          <a:p>
            <a:endParaRPr lang="en-US" sz="2800" dirty="0"/>
          </a:p>
          <a:p>
            <a:r>
              <a:rPr lang="en-US" sz="2800" dirty="0"/>
              <a:t>   =  1575 W</a:t>
            </a:r>
          </a:p>
          <a:p>
            <a:r>
              <a:rPr lang="en-US" sz="2800" dirty="0"/>
              <a:t>   =  1.575 kW</a:t>
            </a:r>
          </a:p>
        </p:txBody>
      </p:sp>
    </p:spTree>
    <p:extLst>
      <p:ext uri="{BB962C8B-B14F-4D97-AF65-F5344CB8AC3E}">
        <p14:creationId xmlns:p14="http://schemas.microsoft.com/office/powerpoint/2010/main" val="14099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7421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POWER</a:t>
            </a:r>
            <a:b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</a:br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876799"/>
          </a:xfrm>
          <a:solidFill>
            <a:srgbClr val="D5AB81"/>
          </a:solidFill>
        </p:spPr>
        <p:txBody>
          <a:bodyPr/>
          <a:lstStyle/>
          <a:p>
            <a:pPr marL="465138" indent="-465138">
              <a:lnSpc>
                <a:spcPct val="80000"/>
              </a:lnSpc>
              <a:buNone/>
            </a:pPr>
            <a:r>
              <a:rPr lang="en-US" altLang="en-US" dirty="0"/>
              <a:t>2. </a:t>
            </a:r>
            <a:r>
              <a:rPr lang="en-US" altLang="en-US" sz="2800" dirty="0"/>
              <a:t>How much energy is used when this appliance is used for 30.0 days, 24 hours per day?  </a:t>
            </a:r>
          </a:p>
          <a:p>
            <a:pPr marL="465138" indent="-465138">
              <a:lnSpc>
                <a:spcPct val="80000"/>
              </a:lnSpc>
              <a:buNone/>
            </a:pPr>
            <a:endParaRPr lang="en-US" altLang="en-US" sz="2800" dirty="0"/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E = ?</a:t>
            </a:r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Time = 30 days x 24 hours/day</a:t>
            </a:r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         = 720hr</a:t>
            </a:r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P = 1.575kW</a:t>
            </a:r>
          </a:p>
          <a:p>
            <a:pPr marL="465138" indent="-465138">
              <a:lnSpc>
                <a:spcPct val="80000"/>
              </a:lnSpc>
              <a:buNone/>
            </a:pPr>
            <a:endParaRPr lang="en-US" altLang="en-US" sz="2800" dirty="0"/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E = Power x time</a:t>
            </a:r>
          </a:p>
          <a:p>
            <a:pPr marL="465138" indent="-465138">
              <a:lnSpc>
                <a:spcPct val="80000"/>
              </a:lnSpc>
              <a:buNone/>
            </a:pPr>
            <a:endParaRPr lang="en-US" altLang="en-US" sz="2800" dirty="0">
              <a:solidFill>
                <a:schemeClr val="bg1"/>
              </a:solidFill>
            </a:endParaRPr>
          </a:p>
          <a:p>
            <a:pPr marL="465138" indent="-465138">
              <a:lnSpc>
                <a:spcPct val="80000"/>
              </a:lnSpc>
              <a:buNone/>
            </a:pPr>
            <a:endParaRPr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81600" y="3198167"/>
            <a:ext cx="350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 = P x t</a:t>
            </a:r>
          </a:p>
          <a:p>
            <a:endParaRPr lang="en-US" sz="2800" dirty="0"/>
          </a:p>
          <a:p>
            <a:r>
              <a:rPr lang="en-US" sz="2800" dirty="0"/>
              <a:t>   =  (1.575kW)(720hr)</a:t>
            </a:r>
          </a:p>
          <a:p>
            <a:endParaRPr lang="en-US" sz="2800" dirty="0"/>
          </a:p>
          <a:p>
            <a:r>
              <a:rPr lang="en-US" sz="2800" dirty="0"/>
              <a:t>   = 1134 kW hour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7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7421"/>
            <a:ext cx="82296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ELECTRICAL POWER</a:t>
            </a:r>
            <a:b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</a:br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876799"/>
          </a:xfrm>
          <a:solidFill>
            <a:srgbClr val="D5AB81"/>
          </a:solidFill>
        </p:spPr>
        <p:txBody>
          <a:bodyPr/>
          <a:lstStyle/>
          <a:p>
            <a:pPr marL="514350" indent="-514350">
              <a:lnSpc>
                <a:spcPct val="80000"/>
              </a:lnSpc>
              <a:buAutoNum type="arabicPeriod" startAt="3"/>
            </a:pPr>
            <a:r>
              <a:rPr lang="en-US" altLang="en-US" sz="2800" dirty="0"/>
              <a:t>If the power company charges 8¢/kWh, what is the cost of the energy above.  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Cost = Energy x price per kWh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E = 1134kWh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Cost = ?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/>
              <a:t>Price = $0.08/kWh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91000" y="3761398"/>
            <a:ext cx="457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Cost = E x price</a:t>
            </a:r>
          </a:p>
          <a:p>
            <a:pPr marL="465138" indent="-465138">
              <a:lnSpc>
                <a:spcPct val="80000"/>
              </a:lnSpc>
              <a:buNone/>
            </a:pPr>
            <a:endParaRPr lang="en-US" altLang="en-US" sz="2800" dirty="0"/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  = (1134kWh)($0.08/kWh)</a:t>
            </a:r>
          </a:p>
          <a:p>
            <a:pPr marL="465138" indent="-465138">
              <a:lnSpc>
                <a:spcPct val="80000"/>
              </a:lnSpc>
              <a:buNone/>
            </a:pPr>
            <a:endParaRPr lang="en-US" altLang="en-US" sz="2800" dirty="0"/>
          </a:p>
          <a:p>
            <a:pPr marL="465138" indent="-465138">
              <a:lnSpc>
                <a:spcPct val="80000"/>
              </a:lnSpc>
              <a:buNone/>
            </a:pPr>
            <a:r>
              <a:rPr lang="en-US" altLang="en-US" sz="2800" dirty="0"/>
              <a:t>  = $90.72</a:t>
            </a:r>
          </a:p>
        </p:txBody>
      </p:sp>
    </p:spTree>
    <p:extLst>
      <p:ext uri="{BB962C8B-B14F-4D97-AF65-F5344CB8AC3E}">
        <p14:creationId xmlns:p14="http://schemas.microsoft.com/office/powerpoint/2010/main" val="412547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3841</TotalTime>
  <Words>1257</Words>
  <Application>Microsoft Office PowerPoint</Application>
  <PresentationFormat>On-screen Show (4:3)</PresentationFormat>
  <Paragraphs>151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Showcard Gothic</vt:lpstr>
      <vt:lpstr>Tekton Pro Cond</vt:lpstr>
      <vt:lpstr>Times New Roman</vt:lpstr>
      <vt:lpstr>Default Design</vt:lpstr>
      <vt:lpstr>PowerPoint Presentation</vt:lpstr>
      <vt:lpstr>BATTERIES</vt:lpstr>
      <vt:lpstr>VOCABULARY</vt:lpstr>
      <vt:lpstr>BATTERIES</vt:lpstr>
      <vt:lpstr>BATTERIES</vt:lpstr>
      <vt:lpstr>ELECTRICAL CIRCUIT</vt:lpstr>
      <vt:lpstr>ELECTRICAL CIRCUIT</vt:lpstr>
      <vt:lpstr>ELECTRICAL CIRCUIT</vt:lpstr>
      <vt:lpstr>SERIES CIRCUIT</vt:lpstr>
      <vt:lpstr>SERIES CIRCUIT</vt:lpstr>
      <vt:lpstr>PowerPoint Presentation</vt:lpstr>
      <vt:lpstr>PARALLEL CIRCUIT</vt:lpstr>
      <vt:lpstr>PARALLEL CIRCUIT</vt:lpstr>
      <vt:lpstr>HOUSEHOLD CIRCUITS</vt:lpstr>
      <vt:lpstr>PARALLEL CIRCUIT</vt:lpstr>
      <vt:lpstr>PARALLEL CIRCUIT</vt:lpstr>
      <vt:lpstr>PowerPoint Presentation</vt:lpstr>
      <vt:lpstr>CIRCUITS</vt:lpstr>
      <vt:lpstr>SCHEMATIC DIAGRAMS</vt:lpstr>
      <vt:lpstr>SCHEMATIC DIAGRAMS</vt:lpstr>
      <vt:lpstr>SCHEMATIC DIAGRAMS</vt:lpstr>
      <vt:lpstr>SCHEMATIC DIAGRAMS</vt:lpstr>
      <vt:lpstr>LIGHT BULB</vt:lpstr>
      <vt:lpstr>TRANSPORTING ELECTRICITY</vt:lpstr>
      <vt:lpstr>VOCABULARY</vt:lpstr>
      <vt:lpstr>ELECTRICAL POWER</vt:lpstr>
      <vt:lpstr>ELECTRICAL POWER</vt:lpstr>
      <vt:lpstr>ELECTRICAL POWER</vt:lpstr>
      <vt:lpstr>ELECTRICAL POWER PRACTICE</vt:lpstr>
      <vt:lpstr>ELECTRICAL POWER PRACTICE</vt:lpstr>
      <vt:lpstr>ELECTRICAL POWER PRACTICE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Nancy Brim</cp:lastModifiedBy>
  <cp:revision>130</cp:revision>
  <dcterms:created xsi:type="dcterms:W3CDTF">2004-05-02T18:36:46Z</dcterms:created>
  <dcterms:modified xsi:type="dcterms:W3CDTF">2018-04-04T15:12:20Z</dcterms:modified>
</cp:coreProperties>
</file>