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310" r:id="rId4"/>
    <p:sldId id="259" r:id="rId5"/>
    <p:sldId id="276" r:id="rId6"/>
    <p:sldId id="279" r:id="rId7"/>
    <p:sldId id="274" r:id="rId8"/>
    <p:sldId id="280" r:id="rId9"/>
    <p:sldId id="260" r:id="rId10"/>
    <p:sldId id="309" r:id="rId11"/>
    <p:sldId id="284" r:id="rId12"/>
    <p:sldId id="262" r:id="rId13"/>
    <p:sldId id="261" r:id="rId14"/>
    <p:sldId id="277" r:id="rId15"/>
    <p:sldId id="278" r:id="rId16"/>
    <p:sldId id="282" r:id="rId17"/>
    <p:sldId id="30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914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61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0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547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339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41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8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87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1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3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097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8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CF7A1-1C0C-4EAC-A136-EB6AC0BCD789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4919A-7133-4522-AF38-C2B9037F9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365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b="1" dirty="0">
                <a:latin typeface="Arial Black" panose="020B0A04020102020204" pitchFamily="34" charset="0"/>
              </a:rPr>
              <a:t>MAGNETISM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Arial Black" panose="020B0A04020102020204" pitchFamily="34" charset="0"/>
              </a:rPr>
              <a:t>Magnets and Electromagnets</a:t>
            </a:r>
          </a:p>
        </p:txBody>
      </p:sp>
    </p:spTree>
    <p:extLst>
      <p:ext uri="{BB962C8B-B14F-4D97-AF65-F5344CB8AC3E}">
        <p14:creationId xmlns:p14="http://schemas.microsoft.com/office/powerpoint/2010/main" val="2802910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latin typeface="Arial Black" panose="020B0A04020102020204" pitchFamily="34" charset="0"/>
              </a:rPr>
              <a:t>MAGNETS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825625"/>
            <a:ext cx="11534775" cy="4351338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US" altLang="en-US" dirty="0"/>
              <a:t>A special </a:t>
            </a:r>
            <a:r>
              <a:rPr lang="en-US" altLang="en-US" b="1" dirty="0">
                <a:solidFill>
                  <a:srgbClr val="FF0000"/>
                </a:solidFill>
              </a:rPr>
              <a:t>stone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was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first discovered more than 2000 years ago in Greece, in a region called Magnesia; it attracted </a:t>
            </a:r>
            <a:r>
              <a:rPr lang="en-US" altLang="en-US" b="1" dirty="0">
                <a:solidFill>
                  <a:srgbClr val="FF0000"/>
                </a:solidFill>
              </a:rPr>
              <a:t>iron</a:t>
            </a:r>
            <a:r>
              <a:rPr lang="en-US" altLang="en-US" dirty="0"/>
              <a:t>;  they called it </a:t>
            </a:r>
            <a:r>
              <a:rPr lang="en-US" altLang="en-US" b="1" dirty="0">
                <a:solidFill>
                  <a:srgbClr val="FF0000"/>
                </a:solidFill>
              </a:rPr>
              <a:t>magnetite,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hence the magnet name.</a:t>
            </a:r>
          </a:p>
          <a:p>
            <a:r>
              <a:rPr lang="en-US" altLang="en-US" dirty="0"/>
              <a:t>About 1000 years ago they noticed that a hanging magnet always pointed to the </a:t>
            </a:r>
            <a:r>
              <a:rPr lang="en-US" altLang="en-US" b="1" dirty="0">
                <a:solidFill>
                  <a:srgbClr val="FF0000"/>
                </a:solidFill>
              </a:rPr>
              <a:t>North Star </a:t>
            </a:r>
            <a:r>
              <a:rPr lang="en-US" altLang="en-US" dirty="0"/>
              <a:t>or Lodestar. So another name for naturally occurring magnets is </a:t>
            </a:r>
            <a:r>
              <a:rPr lang="en-US" altLang="en-US" b="1" dirty="0">
                <a:solidFill>
                  <a:srgbClr val="FF0000"/>
                </a:solidFill>
              </a:rPr>
              <a:t>lodestone</a:t>
            </a:r>
            <a:r>
              <a:rPr lang="en-US" altLang="en-US" dirty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</p:txBody>
      </p:sp>
      <p:pic>
        <p:nvPicPr>
          <p:cNvPr id="4" name="Picture 5" descr="Lodeston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4424363"/>
            <a:ext cx="2161687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6lodeston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4191000"/>
            <a:ext cx="3429000" cy="253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75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75" y="29369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Arial Black" panose="020B0A04020102020204" pitchFamily="34" charset="0"/>
              </a:rPr>
              <a:t>MAGNETISM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575" y="1690688"/>
            <a:ext cx="11296650" cy="4351338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US" altLang="en-US" sz="3200" dirty="0"/>
              <a:t>Magnetism</a:t>
            </a:r>
            <a:r>
              <a:rPr lang="en-US" altLang="en-US" sz="3200" b="1" dirty="0"/>
              <a:t> </a:t>
            </a:r>
            <a:r>
              <a:rPr lang="en-US" altLang="en-US" sz="3200" dirty="0"/>
              <a:t>is the force of attraction or repulsion 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due to electron motion.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092BEC-E7B8-4BEE-BF00-915561688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359" y="2557462"/>
            <a:ext cx="4529404" cy="303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8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75" y="29369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Arial Black" panose="020B0A04020102020204" pitchFamily="34" charset="0"/>
              </a:rPr>
              <a:t>MAGNETISM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575" y="1690688"/>
            <a:ext cx="11296650" cy="4351338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/>
              <a:t>Magnetic Poles – the </a:t>
            </a:r>
            <a:r>
              <a:rPr lang="en-US" altLang="en-US" b="1" dirty="0">
                <a:solidFill>
                  <a:srgbClr val="FF0000"/>
                </a:solidFill>
              </a:rPr>
              <a:t>ends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of the magnet, area where the magnetic effect is the </a:t>
            </a:r>
            <a:r>
              <a:rPr lang="en-US" altLang="en-US" b="1" dirty="0">
                <a:solidFill>
                  <a:srgbClr val="FF0000"/>
                </a:solidFill>
              </a:rPr>
              <a:t>strongest</a:t>
            </a:r>
            <a:r>
              <a:rPr lang="en-US" altLang="en-US" dirty="0"/>
              <a:t>.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If a bar magnet is suspended by a thread or string, it will align itself so that one strong end points </a:t>
            </a:r>
            <a:r>
              <a:rPr lang="en-US" altLang="en-US" b="1" dirty="0">
                <a:solidFill>
                  <a:srgbClr val="FF0000"/>
                </a:solidFill>
              </a:rPr>
              <a:t>north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and the other points </a:t>
            </a:r>
            <a:r>
              <a:rPr lang="en-US" altLang="en-US" b="1" dirty="0">
                <a:solidFill>
                  <a:srgbClr val="FF0000"/>
                </a:solidFill>
              </a:rPr>
              <a:t>south</a:t>
            </a:r>
            <a:r>
              <a:rPr lang="en-US" altLang="en-US" dirty="0"/>
              <a:t>, hence the names for the “North” and “South” poles of the magnet.</a:t>
            </a:r>
          </a:p>
          <a:p>
            <a:endParaRPr lang="en-US" dirty="0"/>
          </a:p>
        </p:txBody>
      </p:sp>
      <p:pic>
        <p:nvPicPr>
          <p:cNvPr id="4" name="Picture 4" descr="magnet attra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575" y="4545807"/>
            <a:ext cx="2514600" cy="172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magnet rep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4545807"/>
            <a:ext cx="23622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bar magnet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545807"/>
            <a:ext cx="3810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75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131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Arial Black" panose="020B0A04020102020204" pitchFamily="34" charset="0"/>
              </a:rPr>
              <a:t>MAGNETISM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359694"/>
            <a:ext cx="11353800" cy="5371612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200" b="1" dirty="0">
                <a:solidFill>
                  <a:srgbClr val="FF0000"/>
                </a:solidFill>
              </a:rPr>
              <a:t>Like</a:t>
            </a:r>
            <a:r>
              <a:rPr lang="en-US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b="1" dirty="0"/>
              <a:t>poles of separate magnets </a:t>
            </a:r>
            <a:r>
              <a:rPr lang="en-US" altLang="en-US" sz="3200" b="1" dirty="0">
                <a:solidFill>
                  <a:srgbClr val="FF0000"/>
                </a:solidFill>
              </a:rPr>
              <a:t>repel</a:t>
            </a:r>
            <a:r>
              <a:rPr lang="en-US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– push away from – each other</a:t>
            </a:r>
          </a:p>
          <a:p>
            <a:pPr>
              <a:lnSpc>
                <a:spcPct val="80000"/>
              </a:lnSpc>
            </a:pPr>
            <a:endParaRPr lang="en-US" altLang="en-US" sz="3200" dirty="0"/>
          </a:p>
          <a:p>
            <a:pPr marL="0" indent="0">
              <a:lnSpc>
                <a:spcPct val="80000"/>
              </a:lnSpc>
              <a:buNone/>
            </a:pPr>
            <a:endParaRPr lang="en-US" altLang="en-US" sz="3200" dirty="0"/>
          </a:p>
          <a:p>
            <a:pPr>
              <a:lnSpc>
                <a:spcPct val="80000"/>
              </a:lnSpc>
            </a:pPr>
            <a:r>
              <a:rPr lang="en-US" altLang="en-US" sz="3200" b="1" dirty="0">
                <a:solidFill>
                  <a:srgbClr val="FF0000"/>
                </a:solidFill>
              </a:rPr>
              <a:t>Unlike </a:t>
            </a:r>
            <a:r>
              <a:rPr lang="en-US" altLang="en-US" sz="3200" b="1" dirty="0"/>
              <a:t>poles </a:t>
            </a:r>
            <a:r>
              <a:rPr lang="en-US" altLang="en-US" sz="3200" b="1" dirty="0">
                <a:solidFill>
                  <a:srgbClr val="FF0000"/>
                </a:solidFill>
              </a:rPr>
              <a:t>attract </a:t>
            </a:r>
            <a:r>
              <a:rPr lang="en-US" altLang="en-US" sz="3200" b="1" dirty="0"/>
              <a:t>each other.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E3C0B8-C5BB-4E60-AB63-F841277BF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629" y="1965937"/>
            <a:ext cx="3648075" cy="24193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E93B66-D484-4B1D-9F37-42817DE63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001" y="4045500"/>
            <a:ext cx="4000500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25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Arial Black" panose="020B0A04020102020204" pitchFamily="34" charset="0"/>
              </a:rPr>
              <a:t>MAGNETISM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5" y="1663700"/>
            <a:ext cx="11572875" cy="4351338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200" dirty="0"/>
              <a:t>The moving electron acts as a mini </a:t>
            </a:r>
            <a:r>
              <a:rPr lang="en-US" altLang="en-US" sz="3200" b="1" dirty="0">
                <a:solidFill>
                  <a:srgbClr val="FF0000"/>
                </a:solidFill>
              </a:rPr>
              <a:t>electrical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charge and therefore has a </a:t>
            </a:r>
            <a:r>
              <a:rPr lang="en-US" altLang="en-US" sz="3200" b="1" dirty="0">
                <a:solidFill>
                  <a:srgbClr val="FF0000"/>
                </a:solidFill>
              </a:rPr>
              <a:t>magnetic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field associated with it.</a:t>
            </a:r>
          </a:p>
          <a:p>
            <a:r>
              <a:rPr lang="en-US" altLang="en-US" sz="3200" dirty="0"/>
              <a:t>Groups of atoms with magnetic poles aligned are called </a:t>
            </a:r>
            <a:r>
              <a:rPr lang="en-US" altLang="en-US" sz="3200" b="1" dirty="0">
                <a:solidFill>
                  <a:srgbClr val="FF0000"/>
                </a:solidFill>
              </a:rPr>
              <a:t>magnetic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</a:rPr>
              <a:t>domains</a:t>
            </a:r>
            <a:r>
              <a:rPr lang="en-US" altLang="en-US" sz="3200" dirty="0"/>
              <a:t>.</a:t>
            </a:r>
          </a:p>
          <a:p>
            <a:r>
              <a:rPr lang="en-US" altLang="en-US" sz="3200" dirty="0"/>
              <a:t>Materials with most of the domains </a:t>
            </a:r>
            <a:r>
              <a:rPr lang="en-US" altLang="en-US" sz="3200" b="1" dirty="0">
                <a:solidFill>
                  <a:srgbClr val="FF0000"/>
                </a:solidFill>
              </a:rPr>
              <a:t>lined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</a:rPr>
              <a:t>up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/>
              <a:t>are considered magnetized.</a:t>
            </a:r>
          </a:p>
          <a:p>
            <a:r>
              <a:rPr lang="en-US" altLang="en-US" sz="3200" dirty="0"/>
              <a:t>The </a:t>
            </a:r>
            <a:r>
              <a:rPr lang="en-US" altLang="en-US" sz="3200" b="1" dirty="0">
                <a:solidFill>
                  <a:srgbClr val="FF0000"/>
                </a:solidFill>
              </a:rPr>
              <a:t>more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domains that are aligned, the </a:t>
            </a:r>
            <a:r>
              <a:rPr lang="en-US" altLang="en-US" sz="3200" b="1" dirty="0">
                <a:solidFill>
                  <a:srgbClr val="FF0000"/>
                </a:solidFill>
              </a:rPr>
              <a:t>stronger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the magnetic field in the material.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84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Arial Black" panose="020B0A04020102020204" pitchFamily="34" charset="0"/>
              </a:rPr>
              <a:t>MAGNETISM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299" y="1212610"/>
            <a:ext cx="7267501" cy="5577367"/>
          </a:xfrm>
          <a:prstGeom prst="rect">
            <a:avLst/>
          </a:prstGeom>
        </p:spPr>
      </p:pic>
      <p:pic>
        <p:nvPicPr>
          <p:cNvPr id="5" name="Picture 4" descr="pg20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08" y="2515525"/>
            <a:ext cx="5334000" cy="259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283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Arial Black" panose="020B0A04020102020204" pitchFamily="34" charset="0"/>
              </a:rPr>
              <a:t>MAGNETISM</a:t>
            </a:r>
            <a:endParaRPr lang="en-US" sz="54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286500" cy="4351338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200" dirty="0"/>
              <a:t>When domains are randomly arranged, their forces </a:t>
            </a:r>
            <a:r>
              <a:rPr lang="en-US" altLang="en-US" sz="3200" b="1" dirty="0">
                <a:solidFill>
                  <a:srgbClr val="FF0000"/>
                </a:solidFill>
              </a:rPr>
              <a:t>cancel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each other out and there is no </a:t>
            </a:r>
            <a:r>
              <a:rPr lang="en-US" altLang="en-US" sz="3200" b="1" dirty="0">
                <a:solidFill>
                  <a:srgbClr val="FF0000"/>
                </a:solidFill>
              </a:rPr>
              <a:t>net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magnetic effect.</a:t>
            </a:r>
          </a:p>
          <a:p>
            <a:pPr>
              <a:lnSpc>
                <a:spcPct val="80000"/>
              </a:lnSpc>
            </a:pPr>
            <a:r>
              <a:rPr lang="en-US" altLang="en-US" sz="3200" dirty="0"/>
              <a:t>When domains have their magnetic effect in alignment, their forces are </a:t>
            </a:r>
            <a:r>
              <a:rPr lang="en-US" altLang="en-US" sz="3200" b="1" dirty="0">
                <a:solidFill>
                  <a:srgbClr val="FF0000"/>
                </a:solidFill>
              </a:rPr>
              <a:t>additive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and create a </a:t>
            </a:r>
            <a:r>
              <a:rPr lang="en-US" altLang="en-US" sz="3200" b="1" dirty="0">
                <a:solidFill>
                  <a:srgbClr val="FF0000"/>
                </a:solidFill>
              </a:rPr>
              <a:t>strong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magnetic effect.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707" y="1255455"/>
            <a:ext cx="4555120" cy="4954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201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Arial Black" panose="020B0A04020102020204" pitchFamily="34" charset="0"/>
              </a:rPr>
              <a:t>MAGNETS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US" altLang="en-US" dirty="0"/>
              <a:t>If you snap a magnet in half, the inside pieces become the </a:t>
            </a:r>
            <a:r>
              <a:rPr lang="en-US" altLang="en-US" b="1" dirty="0">
                <a:solidFill>
                  <a:srgbClr val="FF0000"/>
                </a:solidFill>
              </a:rPr>
              <a:t>opposite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poles: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628900"/>
            <a:ext cx="3343275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6172200" y="2419350"/>
            <a:ext cx="0" cy="1371600"/>
          </a:xfrm>
          <a:prstGeom prst="line">
            <a:avLst/>
          </a:prstGeom>
          <a:noFill/>
          <a:ln w="5715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4794250"/>
            <a:ext cx="1614488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775" y="4794250"/>
            <a:ext cx="1614488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4133850" y="3679031"/>
            <a:ext cx="1066800" cy="914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6953250" y="3716337"/>
            <a:ext cx="990600" cy="8382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99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Arial Black" panose="020B0A04020102020204" pitchFamily="34" charset="0"/>
              </a:rPr>
              <a:t>DRAW THE DOMAINS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68" y="2895600"/>
            <a:ext cx="11828308" cy="304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5CFC126-F464-4FD8-BCDC-7FE8D554D050}"/>
              </a:ext>
            </a:extLst>
          </p:cNvPr>
          <p:cNvSpPr/>
          <p:nvPr/>
        </p:nvSpPr>
        <p:spPr>
          <a:xfrm>
            <a:off x="438912" y="3611880"/>
            <a:ext cx="4645152" cy="22219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C02713-E27B-4E3A-BFE1-ED4AB3334601}"/>
              </a:ext>
            </a:extLst>
          </p:cNvPr>
          <p:cNvSpPr/>
          <p:nvPr/>
        </p:nvSpPr>
        <p:spPr>
          <a:xfrm>
            <a:off x="6885432" y="3611880"/>
            <a:ext cx="4696968" cy="22219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5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52" y="133113"/>
            <a:ext cx="11171830" cy="1325563"/>
          </a:xfrm>
        </p:spPr>
        <p:txBody>
          <a:bodyPr>
            <a:no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MAGNETISM AND ELECTRICITY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4776"/>
            <a:ext cx="10515600" cy="4812187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US" altLang="en-US" b="1" dirty="0"/>
              <a:t> </a:t>
            </a:r>
            <a:r>
              <a:rPr lang="en-US" altLang="en-US" dirty="0"/>
              <a:t>A connection between </a:t>
            </a:r>
            <a:r>
              <a:rPr lang="en-US" altLang="en-US" b="1" dirty="0">
                <a:solidFill>
                  <a:srgbClr val="FF0000"/>
                </a:solidFill>
              </a:rPr>
              <a:t>electricity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and </a:t>
            </a:r>
            <a:r>
              <a:rPr lang="en-US" altLang="en-US" b="1" dirty="0">
                <a:solidFill>
                  <a:srgbClr val="FF0000"/>
                </a:solidFill>
              </a:rPr>
              <a:t>magnetism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was discovered (</a:t>
            </a:r>
            <a:r>
              <a:rPr lang="en-US" altLang="en-US" b="1" dirty="0">
                <a:solidFill>
                  <a:srgbClr val="FF0000"/>
                </a:solidFill>
              </a:rPr>
              <a:t>accidentally</a:t>
            </a:r>
            <a:r>
              <a:rPr lang="en-US" altLang="en-US" dirty="0"/>
              <a:t>) over 100 years ago.</a:t>
            </a:r>
          </a:p>
          <a:p>
            <a:r>
              <a:rPr lang="en-US" altLang="en-US" dirty="0">
                <a:ea typeface="Arial Unicode MS" pitchFamily="34" charset="-128"/>
                <a:cs typeface="Arial Unicode MS" pitchFamily="34" charset="-128"/>
              </a:rPr>
              <a:t>Hans Christian </a:t>
            </a:r>
            <a:r>
              <a:rPr lang="en-US" altLang="en-US" dirty="0" err="1">
                <a:ea typeface="Arial Unicode MS" pitchFamily="34" charset="-128"/>
                <a:cs typeface="Arial Unicode MS" pitchFamily="34" charset="-128"/>
              </a:rPr>
              <a:t>Oersted</a:t>
            </a:r>
            <a:r>
              <a:rPr lang="en-US" altLang="en-US" dirty="0">
                <a:ea typeface="Arial Unicode MS" pitchFamily="34" charset="-128"/>
                <a:cs typeface="Arial Unicode MS" pitchFamily="34" charset="-128"/>
              </a:rPr>
              <a:t> discovered in 1820 that an electric current near a compass causes the compass needle to be </a:t>
            </a:r>
            <a:r>
              <a:rPr lang="en-US" altLang="en-US" b="1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deflected</a:t>
            </a:r>
            <a:r>
              <a:rPr lang="en-US" altLang="en-US" dirty="0">
                <a:ea typeface="Arial Unicode MS" pitchFamily="34" charset="-128"/>
                <a:cs typeface="Arial Unicode MS" pitchFamily="34" charset="-128"/>
              </a:rPr>
              <a:t>.  </a:t>
            </a:r>
          </a:p>
          <a:p>
            <a:r>
              <a:rPr lang="en-US" altLang="en-US" dirty="0" err="1">
                <a:cs typeface="Times New Roman" pitchFamily="18" charset="0"/>
              </a:rPr>
              <a:t>Oersted's</a:t>
            </a:r>
            <a:r>
              <a:rPr lang="en-US" altLang="en-US" dirty="0">
                <a:cs typeface="Times New Roman" pitchFamily="18" charset="0"/>
              </a:rPr>
              <a:t> experiment showed that every </a:t>
            </a:r>
            <a:r>
              <a:rPr lang="en-US" altLang="en-US" b="1" dirty="0">
                <a:solidFill>
                  <a:srgbClr val="FF0000"/>
                </a:solidFill>
                <a:cs typeface="Times New Roman" pitchFamily="18" charset="0"/>
              </a:rPr>
              <a:t>electric current </a:t>
            </a:r>
            <a:r>
              <a:rPr lang="en-US" altLang="en-US" dirty="0">
                <a:cs typeface="Times New Roman" pitchFamily="18" charset="0"/>
              </a:rPr>
              <a:t>has a </a:t>
            </a:r>
            <a:r>
              <a:rPr lang="en-US" altLang="en-US" b="1" dirty="0">
                <a:solidFill>
                  <a:srgbClr val="FF0000"/>
                </a:solidFill>
                <a:cs typeface="Times New Roman" pitchFamily="18" charset="0"/>
              </a:rPr>
              <a:t>magnetic field </a:t>
            </a:r>
            <a:r>
              <a:rPr lang="en-US" altLang="en-US" dirty="0">
                <a:cs typeface="Times New Roman" pitchFamily="18" charset="0"/>
              </a:rPr>
              <a:t>surrounding it. </a:t>
            </a:r>
          </a:p>
          <a:p>
            <a:r>
              <a:rPr lang="en-US" altLang="en-US" dirty="0"/>
              <a:t>A magnetic field causes a </a:t>
            </a:r>
            <a:r>
              <a:rPr lang="en-US" altLang="en-US" b="1" dirty="0">
                <a:solidFill>
                  <a:srgbClr val="FF0000"/>
                </a:solidFill>
              </a:rPr>
              <a:t>magnet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to align in the direction of the opposite </a:t>
            </a:r>
            <a:r>
              <a:rPr lang="en-US" altLang="en-US" b="1" dirty="0">
                <a:solidFill>
                  <a:srgbClr val="FF0000"/>
                </a:solidFill>
              </a:rPr>
              <a:t>pole</a:t>
            </a:r>
            <a:r>
              <a:rPr lang="en-US" altLang="en-US" dirty="0"/>
              <a:t>.  </a:t>
            </a:r>
          </a:p>
          <a:p>
            <a:endParaRPr lang="en-US" altLang="en-US" dirty="0"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4" name="Picture 12" descr="tam5s7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896" y="4880794"/>
            <a:ext cx="4072310" cy="1954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kra50105_05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522" y="4425696"/>
            <a:ext cx="1792860" cy="2432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7928212" y="5124623"/>
            <a:ext cx="2074459" cy="85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75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itchFamily="34" charset="0"/>
              </a:rPr>
              <a:t>Hans Christian </a:t>
            </a:r>
            <a:r>
              <a:rPr lang="en-US" altLang="en-US" sz="1800" dirty="0" err="1">
                <a:latin typeface="Arial" pitchFamily="34" charset="0"/>
              </a:rPr>
              <a:t>Oersted</a:t>
            </a:r>
            <a:r>
              <a:rPr lang="en-US" altLang="en-US" sz="1800" dirty="0">
                <a:latin typeface="Arial" pitchFamily="34" charset="0"/>
              </a:rPr>
              <a:t> </a:t>
            </a:r>
          </a:p>
          <a:p>
            <a:pPr algn="ctr" eaLnBrk="1" hangingPunct="1">
              <a:lnSpc>
                <a:spcPct val="75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itchFamily="34" charset="0"/>
              </a:rPr>
              <a:t>(1777-1851</a:t>
            </a:r>
            <a:r>
              <a:rPr lang="en-US" altLang="en-US" sz="1400" dirty="0">
                <a:latin typeface="Arial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25238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58182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latin typeface="Arial Black" panose="020B0A04020102020204" pitchFamily="34" charset="0"/>
              </a:rPr>
              <a:t>MAGNETISM AND ELECTRICITY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802187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US" dirty="0"/>
              <a:t>See how a magnetic field compares to an electric field.</a:t>
            </a:r>
          </a:p>
          <a:p>
            <a:pPr marL="0" indent="0">
              <a:buNone/>
            </a:pPr>
            <a:r>
              <a:rPr lang="en-US" b="1" dirty="0"/>
              <a:t>        ELECTRIC FIELD			MAGNETIC FIELD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861691"/>
            <a:ext cx="4714875" cy="3695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592" y="2861691"/>
            <a:ext cx="5083208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559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7150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MAGNETIC FIELD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699" y="1196975"/>
            <a:ext cx="11687175" cy="4351338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</a:rPr>
              <a:t>Field lines </a:t>
            </a:r>
            <a:r>
              <a:rPr lang="en-US" altLang="en-US" dirty="0"/>
              <a:t>were introduced by </a:t>
            </a:r>
            <a:r>
              <a:rPr lang="en-US" altLang="en-US" b="1" dirty="0"/>
              <a:t>Michael Faraday</a:t>
            </a:r>
            <a:r>
              <a:rPr lang="en-US" altLang="en-US" dirty="0"/>
              <a:t> , who named them “lines of force’’.  </a:t>
            </a:r>
            <a:r>
              <a:rPr lang="en-US" altLang="en-US" dirty="0">
                <a:ea typeface="Arial Unicode MS" pitchFamily="34" charset="-128"/>
                <a:cs typeface="Arial Unicode MS" pitchFamily="34" charset="-128"/>
              </a:rPr>
              <a:t>All magnetic fields originate from </a:t>
            </a:r>
            <a:r>
              <a:rPr lang="en-US" altLang="en-US" b="1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moving electric charges</a:t>
            </a:r>
            <a:r>
              <a:rPr lang="en-US" altLang="en-US" dirty="0">
                <a:ea typeface="Arial Unicode MS" pitchFamily="34" charset="-128"/>
                <a:cs typeface="Arial Unicode MS" pitchFamily="34" charset="-128"/>
              </a:rPr>
              <a:t>. </a:t>
            </a:r>
            <a:endParaRPr lang="en-US" altLang="en-US" dirty="0"/>
          </a:p>
          <a:p>
            <a:r>
              <a:rPr lang="en-US" dirty="0"/>
              <a:t>A magnetic field is the </a:t>
            </a:r>
            <a:r>
              <a:rPr lang="en-US" b="1" dirty="0">
                <a:solidFill>
                  <a:srgbClr val="FF0000"/>
                </a:solidFill>
              </a:rPr>
              <a:t>magnetic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/>
              <a:t>effect of electric currents and magnetic materials.  </a:t>
            </a:r>
            <a:r>
              <a:rPr lang="en-US" altLang="en-US" dirty="0">
                <a:ea typeface="Arial Unicode MS" pitchFamily="34" charset="-128"/>
                <a:cs typeface="Arial Unicode MS" pitchFamily="34" charset="-128"/>
              </a:rPr>
              <a:t>A magnetic field appears only when relative </a:t>
            </a:r>
            <a:r>
              <a:rPr lang="en-US" altLang="en-US" b="1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motion</a:t>
            </a:r>
            <a:r>
              <a:rPr lang="en-US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en-US" dirty="0">
                <a:ea typeface="Arial Unicode MS" pitchFamily="34" charset="-128"/>
                <a:cs typeface="Arial Unicode MS" pitchFamily="34" charset="-128"/>
              </a:rPr>
              <a:t>is present between an electric charge and an observer.  Electric and magnetic fields are different aspects of a </a:t>
            </a:r>
            <a:r>
              <a:rPr lang="en-US" altLang="en-US" b="1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single electromagnetic </a:t>
            </a:r>
            <a:r>
              <a:rPr lang="en-US" altLang="en-US" dirty="0">
                <a:ea typeface="Arial Unicode MS" pitchFamily="34" charset="-128"/>
                <a:cs typeface="Arial Unicode MS" pitchFamily="34" charset="-128"/>
              </a:rPr>
              <a:t>field.</a:t>
            </a:r>
          </a:p>
        </p:txBody>
      </p:sp>
      <p:pic>
        <p:nvPicPr>
          <p:cNvPr id="4" name="Picture 4" descr="magnetic fiel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620" y="4338125"/>
            <a:ext cx="3199120" cy="251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BarMagnet_500x332-69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316" y="3924300"/>
            <a:ext cx="4419600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99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7150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MAGNETIC FIELD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1647825"/>
            <a:ext cx="7229476" cy="3043047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altLang="en-US" sz="3200" dirty="0"/>
              <a:t>A magnetic field is that </a:t>
            </a:r>
            <a:r>
              <a:rPr lang="en-US" altLang="en-US" sz="3200" b="1" dirty="0">
                <a:solidFill>
                  <a:srgbClr val="FF0000"/>
                </a:solidFill>
              </a:rPr>
              <a:t>region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around a magnet that is </a:t>
            </a:r>
            <a:r>
              <a:rPr lang="en-US" altLang="en-US" sz="3200" b="1" dirty="0">
                <a:solidFill>
                  <a:srgbClr val="FF0000"/>
                </a:solidFill>
              </a:rPr>
              <a:t>affected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by the magnet. </a:t>
            </a:r>
          </a:p>
          <a:p>
            <a:r>
              <a:rPr lang="en-US" altLang="en-US" sz="3200" b="1" dirty="0">
                <a:solidFill>
                  <a:srgbClr val="FF0000"/>
                </a:solidFill>
              </a:rPr>
              <a:t>Strongest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at the poles, the Force forms </a:t>
            </a:r>
            <a:r>
              <a:rPr lang="en-US" altLang="en-US" sz="3200" b="1" dirty="0">
                <a:solidFill>
                  <a:srgbClr val="FF0000"/>
                </a:solidFill>
              </a:rPr>
              <a:t>lines</a:t>
            </a:r>
            <a:r>
              <a:rPr lang="en-US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/>
              <a:t>that go out of the North Pole and </a:t>
            </a:r>
            <a:r>
              <a:rPr lang="en-US" altLang="en-US" sz="3200" b="1" dirty="0">
                <a:solidFill>
                  <a:srgbClr val="FF0000"/>
                </a:solidFill>
              </a:rPr>
              <a:t>wrap back </a:t>
            </a:r>
            <a:r>
              <a:rPr lang="en-US" altLang="en-US" sz="3200" dirty="0"/>
              <a:t>around to enter in at the South Pole.</a:t>
            </a:r>
          </a:p>
          <a:p>
            <a:pPr marL="0" indent="0">
              <a:buNone/>
            </a:pPr>
            <a:endParaRPr lang="en-US" altLang="en-US" sz="3200" dirty="0"/>
          </a:p>
          <a:p>
            <a:endParaRPr lang="en-US" dirty="0"/>
          </a:p>
        </p:txBody>
      </p:sp>
      <p:pic>
        <p:nvPicPr>
          <p:cNvPr id="6" name="Picture 6" descr="BarMagField3(small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650" y="304800"/>
            <a:ext cx="4148138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57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065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Arial Rounded MT Bold" panose="020F0704030504030204" pitchFamily="34" charset="0"/>
              </a:rPr>
              <a:t>THE GIANT MAGNET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78925"/>
            <a:ext cx="11811000" cy="4258102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en-US" altLang="en-US" sz="3200" b="1" dirty="0"/>
              <a:t>The Earth’s core is iron, </a:t>
            </a:r>
            <a:r>
              <a:rPr lang="en-US" altLang="en-US" sz="3200" dirty="0"/>
              <a:t>so Earth is a giant magnet.</a:t>
            </a:r>
          </a:p>
          <a:p>
            <a:endParaRPr lang="en-US" dirty="0"/>
          </a:p>
        </p:txBody>
      </p:sp>
      <p:pic>
        <p:nvPicPr>
          <p:cNvPr id="4" name="Picture 4" descr="28_03_Earth_magnetic_fie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2798064"/>
            <a:ext cx="4037832" cy="391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896" y="2810669"/>
            <a:ext cx="5204079" cy="3812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645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" y="365125"/>
            <a:ext cx="11753088" cy="1325563"/>
          </a:xfrm>
        </p:spPr>
        <p:txBody>
          <a:bodyPr/>
          <a:lstStyle/>
          <a:p>
            <a:r>
              <a:rPr lang="en-US" b="1" dirty="0">
                <a:latin typeface="Arial Rounded MT Bold" panose="020F0704030504030204" pitchFamily="34" charset="0"/>
              </a:rPr>
              <a:t>DRAW THE MAGNETIC FIELD LINES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028" y="2257424"/>
            <a:ext cx="10638835" cy="407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296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2950</TotalTime>
  <Words>522</Words>
  <Application>Microsoft Office PowerPoint</Application>
  <PresentationFormat>Widescreen</PresentationFormat>
  <Paragraphs>46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 Unicode MS</vt:lpstr>
      <vt:lpstr>Arial</vt:lpstr>
      <vt:lpstr>Arial Black</vt:lpstr>
      <vt:lpstr>Arial Rounded MT Bold</vt:lpstr>
      <vt:lpstr>Impact</vt:lpstr>
      <vt:lpstr>Times New Roman</vt:lpstr>
      <vt:lpstr>Office Theme</vt:lpstr>
      <vt:lpstr>MAGNETISM</vt:lpstr>
      <vt:lpstr>MAGNETS</vt:lpstr>
      <vt:lpstr>MAGNETISM</vt:lpstr>
      <vt:lpstr>MAGNETISM</vt:lpstr>
      <vt:lpstr>MAGNETISM</vt:lpstr>
      <vt:lpstr>MAGNETISM</vt:lpstr>
      <vt:lpstr>MAGNETISM</vt:lpstr>
      <vt:lpstr>MAGNETISM</vt:lpstr>
      <vt:lpstr>MAGNETS</vt:lpstr>
      <vt:lpstr>DRAW THE DOMAINS</vt:lpstr>
      <vt:lpstr>MAGNETISM AND ELECTRICITY</vt:lpstr>
      <vt:lpstr>MAGNETISM AND ELECTRICITY</vt:lpstr>
      <vt:lpstr>MAGNETIC FIELD</vt:lpstr>
      <vt:lpstr>MAGNETIC FIELD</vt:lpstr>
      <vt:lpstr>PowerPoint Presentation</vt:lpstr>
      <vt:lpstr>THE GIANT MAGNET</vt:lpstr>
      <vt:lpstr>DRAW THE MAGNETIC FIELD LINES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MAGNETISM</dc:title>
  <dc:creator>Nancy Brim</dc:creator>
  <cp:lastModifiedBy>Nancy Brim</cp:lastModifiedBy>
  <cp:revision>57</cp:revision>
  <dcterms:created xsi:type="dcterms:W3CDTF">2015-12-02T01:52:25Z</dcterms:created>
  <dcterms:modified xsi:type="dcterms:W3CDTF">2018-04-04T16:38:26Z</dcterms:modified>
</cp:coreProperties>
</file>