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307" r:id="rId4"/>
    <p:sldId id="264" r:id="rId5"/>
    <p:sldId id="265" r:id="rId6"/>
    <p:sldId id="266" r:id="rId7"/>
    <p:sldId id="270" r:id="rId8"/>
    <p:sldId id="296" r:id="rId9"/>
    <p:sldId id="267" r:id="rId10"/>
    <p:sldId id="268" r:id="rId11"/>
    <p:sldId id="269" r:id="rId12"/>
    <p:sldId id="271" r:id="rId13"/>
    <p:sldId id="272" r:id="rId14"/>
    <p:sldId id="273" r:id="rId15"/>
    <p:sldId id="287" r:id="rId16"/>
    <p:sldId id="288" r:id="rId17"/>
    <p:sldId id="295" r:id="rId18"/>
    <p:sldId id="289" r:id="rId19"/>
    <p:sldId id="29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1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6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0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4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33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1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8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9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6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bing.com/videos/search?q=elecro+magnet+crane+video&amp;qpvt=elecro+magnet+crane+video&amp;form=VDRE&amp;first=1#view=detail&amp;mid=AD1CBAE6CF20510B7A9EAD1CBAE6CF20510B7A9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isc-online.com/learn/career-clusters/stem/ele304/electromagnets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s.hswstatic.com/gif/motor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Elect%20Induction%20Movie.wm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bing.com/videos/search?q=maglev+train+videos&amp;qpvt=maglev+train+videos&amp;FORM=VDRE#view=detail&amp;mid=08D3AB29A15F49D505E808D3AB29A15F49D505E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>
                <a:latin typeface="Arial Black" panose="020B0A04020102020204" pitchFamily="34" charset="0"/>
              </a:rPr>
              <a:t>MAGNETISM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 Black" panose="020B0A04020102020204" pitchFamily="34" charset="0"/>
              </a:rPr>
              <a:t>ELECTROMAGNETISM</a:t>
            </a:r>
          </a:p>
        </p:txBody>
      </p:sp>
    </p:spTree>
    <p:extLst>
      <p:ext uri="{BB962C8B-B14F-4D97-AF65-F5344CB8AC3E}">
        <p14:creationId xmlns:p14="http://schemas.microsoft.com/office/powerpoint/2010/main" val="280291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58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649" y="1814767"/>
            <a:ext cx="7192370" cy="4422132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altLang="en-US" sz="3200" dirty="0">
                <a:cs typeface="Times New Roman" pitchFamily="18" charset="0"/>
              </a:rPr>
              <a:t>An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electromagnet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dirty="0">
                <a:cs typeface="Times New Roman" pitchFamily="18" charset="0"/>
              </a:rPr>
              <a:t>consists of an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iron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core</a:t>
            </a:r>
            <a:r>
              <a:rPr lang="en-US" altLang="en-US" sz="3200" dirty="0">
                <a:cs typeface="Times New Roman" pitchFamily="18" charset="0"/>
              </a:rPr>
              <a:t> placed inside a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wire coil.</a:t>
            </a:r>
            <a:r>
              <a:rPr lang="en-US" altLang="en-US" sz="3200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r>
              <a:rPr lang="en-US" altLang="en-US" sz="3200" dirty="0">
                <a:cs typeface="Times New Roman" pitchFamily="18" charset="0"/>
              </a:rPr>
              <a:t>The magnetic field strength of a wire coil carrying an electric current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increases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dirty="0">
                <a:cs typeface="Times New Roman" pitchFamily="18" charset="0"/>
              </a:rPr>
              <a:t>in direct proportion to the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number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dirty="0">
                <a:cs typeface="Times New Roman" pitchFamily="18" charset="0"/>
              </a:rPr>
              <a:t>of turns of the coil.</a:t>
            </a:r>
          </a:p>
          <a:p>
            <a:r>
              <a:rPr lang="en-US" altLang="en-US" sz="3200" dirty="0"/>
              <a:t>Electric current gives rise to </a:t>
            </a:r>
            <a:r>
              <a:rPr lang="en-US" altLang="en-US" sz="3200" b="1" dirty="0">
                <a:solidFill>
                  <a:srgbClr val="FF0000"/>
                </a:solidFill>
              </a:rPr>
              <a:t>magnetic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fields, just as electric charge gave rise to </a:t>
            </a:r>
            <a:r>
              <a:rPr lang="en-US" altLang="en-US" sz="3200" b="1" dirty="0">
                <a:solidFill>
                  <a:srgbClr val="FF0000"/>
                </a:solidFill>
              </a:rPr>
              <a:t>electric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fields.</a:t>
            </a:r>
          </a:p>
          <a:p>
            <a:pPr lvl="0"/>
            <a:endParaRPr lang="en-US" altLang="en-US" dirty="0">
              <a:cs typeface="Arial" pitchFamily="34" charset="0"/>
            </a:endParaRPr>
          </a:p>
          <a:p>
            <a:endParaRPr lang="en-US" altLang="en-US" dirty="0"/>
          </a:p>
          <a:p>
            <a:endParaRPr lang="en-US" dirty="0"/>
          </a:p>
        </p:txBody>
      </p:sp>
      <p:pic>
        <p:nvPicPr>
          <p:cNvPr id="6" name="Picture 32" descr="key_id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554" y="2292824"/>
            <a:ext cx="4619114" cy="367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3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58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46" y="1692322"/>
            <a:ext cx="6960358" cy="4995081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en-US" sz="3200" b="1" dirty="0">
                <a:cs typeface="Arial" pitchFamily="34" charset="0"/>
              </a:rPr>
              <a:t>ELECTROMAGNET</a:t>
            </a:r>
          </a:p>
          <a:p>
            <a:pPr lvl="0"/>
            <a:r>
              <a:rPr lang="en-US" altLang="en-US" sz="3200" dirty="0">
                <a:cs typeface="Arial" pitchFamily="34" charset="0"/>
              </a:rPr>
              <a:t>The basic idea behind an  electromagnet is extremely simple: By running </a:t>
            </a:r>
            <a:r>
              <a:rPr lang="en-US" altLang="en-US" sz="3200" b="1" dirty="0">
                <a:solidFill>
                  <a:srgbClr val="FF0000"/>
                </a:solidFill>
                <a:cs typeface="Arial" pitchFamily="34" charset="0"/>
              </a:rPr>
              <a:t>electric current </a:t>
            </a:r>
            <a:r>
              <a:rPr lang="en-US" altLang="en-US" sz="3200" dirty="0">
                <a:cs typeface="Arial" pitchFamily="34" charset="0"/>
              </a:rPr>
              <a:t>through a wire, you can create a magnetic field. </a:t>
            </a:r>
          </a:p>
          <a:p>
            <a:r>
              <a:rPr lang="en-US" altLang="en-US" sz="3200" dirty="0"/>
              <a:t>Electricity through the coiled wire creates a magnetic field which </a:t>
            </a:r>
            <a:r>
              <a:rPr lang="en-US" altLang="en-US" sz="3200" b="1" dirty="0">
                <a:solidFill>
                  <a:srgbClr val="FF0000"/>
                </a:solidFill>
              </a:rPr>
              <a:t>induces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magnetism in the iron core.  The </a:t>
            </a:r>
            <a:r>
              <a:rPr lang="en-US" altLang="en-US" sz="3200" b="1" dirty="0">
                <a:solidFill>
                  <a:srgbClr val="FF0000"/>
                </a:solidFill>
              </a:rPr>
              <a:t>domains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in the core become aligned with the magnetic field of the coil.</a:t>
            </a:r>
          </a:p>
          <a:p>
            <a:pPr lvl="0"/>
            <a:endParaRPr lang="en-US" altLang="en-US" dirty="0">
              <a:cs typeface="Arial" pitchFamily="34" charset="0"/>
            </a:endParaRPr>
          </a:p>
          <a:p>
            <a:endParaRPr lang="en-US" altLang="en-US" dirty="0"/>
          </a:p>
          <a:p>
            <a:endParaRPr lang="en-US" dirty="0"/>
          </a:p>
        </p:txBody>
      </p:sp>
      <p:pic>
        <p:nvPicPr>
          <p:cNvPr id="4" name="Picture 15" descr="tam5s7_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57" y="1828802"/>
            <a:ext cx="4092962" cy="46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16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ELECTROMAGNETISM</a:t>
            </a:r>
          </a:p>
        </p:txBody>
      </p:sp>
      <p:pic>
        <p:nvPicPr>
          <p:cNvPr id="4" name="Picture 5" descr="Electromagnet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8571" y="2139524"/>
            <a:ext cx="5804684" cy="4351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8" descr="ma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5042" y="1963003"/>
            <a:ext cx="4022725" cy="426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798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876499" cy="435133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altLang="en-US" sz="3200" dirty="0">
                <a:cs typeface="Times New Roman" pitchFamily="18" charset="0"/>
              </a:rPr>
              <a:t>An electromagnet can be used to move large quantities of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metal</a:t>
            </a:r>
            <a:r>
              <a:rPr lang="en-US" altLang="en-US" sz="3200" dirty="0">
                <a:cs typeface="Times New Roman" pitchFamily="18" charset="0"/>
              </a:rPr>
              <a:t>.  </a:t>
            </a:r>
          </a:p>
          <a:p>
            <a:r>
              <a:rPr lang="en-US" altLang="en-US" sz="3200" dirty="0">
                <a:cs typeface="Times New Roman" pitchFamily="18" charset="0"/>
              </a:rPr>
              <a:t>When the current is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on</a:t>
            </a:r>
            <a:r>
              <a:rPr lang="en-US" altLang="en-US" sz="3200" dirty="0">
                <a:cs typeface="Times New Roman" pitchFamily="18" charset="0"/>
              </a:rPr>
              <a:t>, the magnet will pick up the metal.  </a:t>
            </a:r>
          </a:p>
          <a:p>
            <a:r>
              <a:rPr lang="en-US" altLang="en-US" sz="3200" dirty="0">
                <a:cs typeface="Times New Roman" pitchFamily="18" charset="0"/>
              </a:rPr>
              <a:t>When you want to drop it, you turn off the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power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dirty="0">
                <a:cs typeface="Times New Roman" pitchFamily="18" charset="0"/>
              </a:rPr>
              <a:t>and the electromagnet is disabled and the metal drops.</a:t>
            </a:r>
          </a:p>
          <a:p>
            <a:endParaRPr lang="en-US" dirty="0"/>
          </a:p>
        </p:txBody>
      </p:sp>
      <p:pic>
        <p:nvPicPr>
          <p:cNvPr id="4" name="Picture 19" descr="Electromagnetic Crane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018" y="1328956"/>
            <a:ext cx="4271559" cy="542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56906" y="5909481"/>
            <a:ext cx="2210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4"/>
              </a:rPr>
              <a:t>ANIMATION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235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altLang="en-US" sz="3200" b="1" dirty="0"/>
              <a:t>ELECTRIC MOTOR</a:t>
            </a:r>
          </a:p>
          <a:p>
            <a:r>
              <a:rPr lang="en-US" altLang="en-US" sz="3200" dirty="0"/>
              <a:t>A </a:t>
            </a:r>
            <a:r>
              <a:rPr lang="en-US" altLang="en-US" sz="3200" b="1" dirty="0">
                <a:solidFill>
                  <a:srgbClr val="FF0000"/>
                </a:solidFill>
              </a:rPr>
              <a:t>rotating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electromagnet is used in an electric motor to convert </a:t>
            </a:r>
            <a:r>
              <a:rPr lang="en-US" altLang="en-US" sz="3200" b="1" dirty="0">
                <a:solidFill>
                  <a:srgbClr val="FF0000"/>
                </a:solidFill>
              </a:rPr>
              <a:t>electrical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energy to </a:t>
            </a:r>
            <a:r>
              <a:rPr lang="en-US" altLang="en-US" sz="3200" b="1" dirty="0">
                <a:solidFill>
                  <a:srgbClr val="FF0000"/>
                </a:solidFill>
              </a:rPr>
              <a:t>mechanical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energy.</a:t>
            </a:r>
          </a:p>
          <a:p>
            <a:endParaRPr lang="en-US" dirty="0"/>
          </a:p>
        </p:txBody>
      </p:sp>
      <p:pic>
        <p:nvPicPr>
          <p:cNvPr id="4" name="Picture 5" descr="elecmo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864" y="3645973"/>
            <a:ext cx="4266084" cy="291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019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53" y="133113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ELECTRIC MOTOR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727" y="1337482"/>
            <a:ext cx="11354937" cy="4839482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altLang="en-US" sz="3200" dirty="0"/>
              <a:t>Electric </a:t>
            </a:r>
            <a:r>
              <a:rPr lang="en-US" altLang="en-US" sz="3200" b="1" dirty="0">
                <a:solidFill>
                  <a:srgbClr val="FF0000"/>
                </a:solidFill>
              </a:rPr>
              <a:t>motors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convert electrical energy to mechanical energy.</a:t>
            </a:r>
          </a:p>
          <a:p>
            <a:r>
              <a:rPr lang="en-US" altLang="en-US" sz="3200" dirty="0"/>
              <a:t>An </a:t>
            </a:r>
            <a:r>
              <a:rPr lang="en-US" altLang="en-US" sz="3200" b="1" dirty="0">
                <a:solidFill>
                  <a:srgbClr val="FF0000"/>
                </a:solidFill>
              </a:rPr>
              <a:t>electromagnet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turns inside of a </a:t>
            </a:r>
            <a:r>
              <a:rPr lang="en-US" altLang="en-US" sz="3200" b="1" dirty="0">
                <a:solidFill>
                  <a:srgbClr val="FF0000"/>
                </a:solidFill>
              </a:rPr>
              <a:t>permanent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magnet.  </a:t>
            </a:r>
          </a:p>
          <a:p>
            <a:endParaRPr lang="en-US" alt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851" y="2456597"/>
            <a:ext cx="5669864" cy="4401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eft Arrow 9"/>
          <p:cNvSpPr/>
          <p:nvPr/>
        </p:nvSpPr>
        <p:spPr>
          <a:xfrm>
            <a:off x="6384378" y="4057326"/>
            <a:ext cx="2497541" cy="53396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018397" y="4093477"/>
            <a:ext cx="2224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Electromagnet</a:t>
            </a:r>
          </a:p>
        </p:txBody>
      </p:sp>
    </p:spTree>
    <p:extLst>
      <p:ext uri="{BB962C8B-B14F-4D97-AF65-F5344CB8AC3E}">
        <p14:creationId xmlns:p14="http://schemas.microsoft.com/office/powerpoint/2010/main" val="106567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53" y="133113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ELECTRIC MOTOR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727" y="1337482"/>
            <a:ext cx="11354937" cy="4839482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altLang="en-US" sz="3200" dirty="0"/>
              <a:t>By changing the </a:t>
            </a:r>
            <a:r>
              <a:rPr lang="en-US" altLang="en-US" sz="3200" b="1" dirty="0">
                <a:solidFill>
                  <a:srgbClr val="FF0000"/>
                </a:solidFill>
              </a:rPr>
              <a:t>direction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of the current, the </a:t>
            </a:r>
            <a:r>
              <a:rPr lang="en-US" altLang="en-US" sz="3200" b="1" dirty="0">
                <a:solidFill>
                  <a:srgbClr val="FF0000"/>
                </a:solidFill>
              </a:rPr>
              <a:t>poles</a:t>
            </a:r>
            <a:r>
              <a:rPr lang="en-US" altLang="en-US" sz="3200" dirty="0"/>
              <a:t> will keep switching between N and S, and therefore cause the electromagnet to continually </a:t>
            </a:r>
            <a:r>
              <a:rPr lang="en-US" altLang="en-US" sz="3200" b="1" dirty="0">
                <a:solidFill>
                  <a:srgbClr val="FF0000"/>
                </a:solidFill>
              </a:rPr>
              <a:t>rotate</a:t>
            </a:r>
            <a:r>
              <a:rPr lang="en-US" altLang="en-US" sz="3200" dirty="0"/>
              <a:t>.</a:t>
            </a:r>
          </a:p>
          <a:p>
            <a:r>
              <a:rPr lang="en-US" altLang="en-US" sz="3200" dirty="0"/>
              <a:t>Electric motors are used in most household </a:t>
            </a:r>
            <a:r>
              <a:rPr lang="en-US" altLang="en-US" sz="3200" b="1" dirty="0">
                <a:solidFill>
                  <a:srgbClr val="FF0000"/>
                </a:solidFill>
              </a:rPr>
              <a:t>appliances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which convert electricity into </a:t>
            </a:r>
            <a:r>
              <a:rPr lang="en-US" altLang="en-US" sz="3200" b="1" dirty="0">
                <a:solidFill>
                  <a:srgbClr val="FF0000"/>
                </a:solidFill>
              </a:rPr>
              <a:t>motion</a:t>
            </a:r>
            <a:r>
              <a:rPr lang="en-US" altLang="en-US" sz="3200" dirty="0"/>
              <a:t>.</a:t>
            </a:r>
          </a:p>
          <a:p>
            <a:endParaRPr lang="en-US" altLang="en-US" dirty="0"/>
          </a:p>
          <a:p>
            <a:endParaRPr lang="en-US" dirty="0"/>
          </a:p>
        </p:txBody>
      </p:sp>
      <p:pic>
        <p:nvPicPr>
          <p:cNvPr id="5" name="Picture 9" descr="can_opener_elect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90" y="3938174"/>
            <a:ext cx="1932782" cy="287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radioca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171" y="4074652"/>
            <a:ext cx="2584493" cy="235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source%20dry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694" y="3896560"/>
            <a:ext cx="1601336" cy="2776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29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latin typeface="Arial Rounded MT Bold" panose="020F0704030504030204" pitchFamily="34" charset="0"/>
              </a:rPr>
              <a:t>ELECTROMAGNETIC INDUCTION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76" y="1825625"/>
            <a:ext cx="11528854" cy="4884094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200" b="1" dirty="0"/>
              <a:t>ELECTROMAGNETIC INDUCTION</a:t>
            </a:r>
          </a:p>
          <a:p>
            <a:pPr>
              <a:buFontTx/>
              <a:buChar char="•"/>
            </a:pPr>
            <a:r>
              <a:rPr lang="en-US" altLang="en-US" sz="3200" dirty="0"/>
              <a:t>When a magnet is moved near a </a:t>
            </a:r>
            <a:r>
              <a:rPr lang="en-US" altLang="en-US" sz="3200" b="1" dirty="0">
                <a:solidFill>
                  <a:srgbClr val="FF0000"/>
                </a:solidFill>
              </a:rPr>
              <a:t>wire</a:t>
            </a:r>
            <a:r>
              <a:rPr lang="en-US" altLang="en-US" sz="3200" dirty="0"/>
              <a:t>, an electric current can be </a:t>
            </a:r>
            <a:r>
              <a:rPr lang="en-US" altLang="en-US" sz="3200" b="1" dirty="0">
                <a:solidFill>
                  <a:srgbClr val="FF0000"/>
                </a:solidFill>
              </a:rPr>
              <a:t>created</a:t>
            </a:r>
            <a:r>
              <a:rPr lang="en-US" altLang="en-US" sz="3200" dirty="0"/>
              <a:t>. </a:t>
            </a:r>
          </a:p>
          <a:p>
            <a:pPr>
              <a:buFontTx/>
              <a:buChar char="•"/>
            </a:pPr>
            <a:r>
              <a:rPr lang="en-US" altLang="en-US" sz="3200" dirty="0"/>
              <a:t>This process is called electromagnetic </a:t>
            </a:r>
            <a:r>
              <a:rPr lang="en-US" altLang="en-US" sz="3200" b="1" dirty="0">
                <a:solidFill>
                  <a:srgbClr val="FF0000"/>
                </a:solidFill>
              </a:rPr>
              <a:t>induction</a:t>
            </a:r>
            <a:r>
              <a:rPr lang="en-US" altLang="en-US" sz="3200" dirty="0"/>
              <a:t>.</a:t>
            </a:r>
          </a:p>
          <a:p>
            <a:pPr>
              <a:buFontTx/>
              <a:buChar char="•"/>
            </a:pP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altLang="en-US" sz="3200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direction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of the induced current can be </a:t>
            </a:r>
            <a:r>
              <a:rPr lang="en-US" altLang="en-US" sz="3200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reversed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by reversing the </a:t>
            </a:r>
            <a:r>
              <a:rPr lang="en-US" altLang="en-US" sz="3200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motion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of the wire or reversing the </a:t>
            </a:r>
            <a:r>
              <a:rPr lang="en-US" altLang="en-US" sz="3200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field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direction.  </a:t>
            </a:r>
          </a:p>
          <a:p>
            <a:pPr>
              <a:buFontTx/>
              <a:buChar char="•"/>
            </a:pP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altLang="en-US" sz="3200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strength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of the current depends on the </a:t>
            </a:r>
            <a:r>
              <a:rPr lang="en-US" altLang="en-US" sz="3200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strength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of the magnetic field and the </a:t>
            </a:r>
            <a:r>
              <a:rPr lang="en-US" altLang="en-US" sz="3200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speed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of the wire's motion.</a:t>
            </a:r>
          </a:p>
          <a:p>
            <a:pPr>
              <a:buFontTx/>
              <a:buChar char="•"/>
            </a:pPr>
            <a:r>
              <a:rPr lang="en-US" altLang="en-US" sz="3200" dirty="0">
                <a:ea typeface="Arial Unicode MS" pitchFamily="34" charset="-128"/>
                <a:cs typeface="Arial Unicode MS" pitchFamily="34" charset="-128"/>
              </a:rPr>
              <a:t>This is the basis for electric generators.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ELECTRIC GENERATOR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422" y="1431985"/>
            <a:ext cx="11862486" cy="474497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altLang="en-US" sz="3200" b="1" dirty="0"/>
              <a:t>ELECTRIC GENERATOR</a:t>
            </a:r>
          </a:p>
          <a:p>
            <a:pPr>
              <a:buFontTx/>
              <a:buChar char="•"/>
            </a:pPr>
            <a:r>
              <a:rPr lang="en-US" altLang="en-US" sz="3200" dirty="0"/>
              <a:t>Electromagnetic induction is used in the operation of a </a:t>
            </a:r>
            <a:r>
              <a:rPr lang="en-US" altLang="en-US" sz="3200" b="1" dirty="0">
                <a:solidFill>
                  <a:srgbClr val="FF0000"/>
                </a:solidFill>
              </a:rPr>
              <a:t>generator</a:t>
            </a:r>
            <a:r>
              <a:rPr lang="en-US" altLang="en-US" sz="3200" dirty="0"/>
              <a:t>, a device that converts </a:t>
            </a:r>
            <a:r>
              <a:rPr lang="en-US" altLang="en-US" sz="3200" b="1" dirty="0">
                <a:solidFill>
                  <a:srgbClr val="FF0000"/>
                </a:solidFill>
              </a:rPr>
              <a:t>mechanical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energy to </a:t>
            </a:r>
            <a:r>
              <a:rPr lang="en-US" altLang="en-US" sz="3200" b="1" dirty="0">
                <a:solidFill>
                  <a:srgbClr val="FF0000"/>
                </a:solidFill>
              </a:rPr>
              <a:t>electrical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energy. </a:t>
            </a:r>
          </a:p>
          <a:p>
            <a:pPr>
              <a:buFontTx/>
              <a:buChar char="•"/>
            </a:pPr>
            <a:r>
              <a:rPr lang="en-US" altLang="en-US" sz="3200" dirty="0"/>
              <a:t>In a generator, an electric current is produced when a coil of wire is </a:t>
            </a:r>
            <a:r>
              <a:rPr lang="en-US" altLang="en-US" sz="3200" b="1" dirty="0">
                <a:solidFill>
                  <a:srgbClr val="FF0000"/>
                </a:solidFill>
              </a:rPr>
              <a:t>mechanically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</a:rPr>
              <a:t>rotated</a:t>
            </a:r>
            <a:r>
              <a:rPr lang="en-US" altLang="en-US" sz="3200" dirty="0"/>
              <a:t> in a </a:t>
            </a:r>
            <a:r>
              <a:rPr lang="en-US" altLang="en-US" sz="3200" b="1" dirty="0">
                <a:solidFill>
                  <a:srgbClr val="FF0000"/>
                </a:solidFill>
              </a:rPr>
              <a:t>magnetic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field.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35" y="3914842"/>
            <a:ext cx="4776651" cy="29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313" y="3940720"/>
            <a:ext cx="6373085" cy="288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30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307" y="201352"/>
            <a:ext cx="10430493" cy="1325563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Arial Rounded MT Bold" panose="020F0704030504030204" pitchFamily="34" charset="0"/>
              </a:rPr>
              <a:t>ELECTRIC GENERATOR VS ELECTRIC MOTOR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6788"/>
            <a:ext cx="10694157" cy="4995081"/>
          </a:xfrm>
          <a:solidFill>
            <a:schemeClr val="bg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/>
              <a:t>Electric Generator			 Electric Motor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</a:t>
            </a:r>
            <a:r>
              <a:rPr lang="en-US" dirty="0">
                <a:hlinkClick r:id="rId2"/>
              </a:rPr>
              <a:t>Animation</a:t>
            </a:r>
            <a:endParaRPr lang="en-US" dirty="0"/>
          </a:p>
          <a:p>
            <a:pPr marL="0" indent="0">
              <a:buNone/>
            </a:pPr>
            <a:r>
              <a:rPr lang="en-US" altLang="en-US" dirty="0"/>
              <a:t>   </a:t>
            </a:r>
            <a:r>
              <a:rPr lang="en-US" altLang="en-US" b="1" dirty="0"/>
              <a:t>mechanical to electrical </a:t>
            </a:r>
            <a:r>
              <a:rPr lang="en-US" altLang="en-US" dirty="0"/>
              <a:t>		           </a:t>
            </a:r>
            <a:r>
              <a:rPr lang="en-US" altLang="en-US" b="1" dirty="0"/>
              <a:t>electrical to mechanical.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2" name="Picture 4" descr="http://s.hswstatic.com/gif/moto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07" y="2465161"/>
            <a:ext cx="4044477" cy="288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192" y="2431594"/>
            <a:ext cx="3764722" cy="292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6A396E-B631-4726-9FDA-43C1765A2A6B}"/>
              </a:ext>
            </a:extLst>
          </p:cNvPr>
          <p:cNvSpPr/>
          <p:nvPr/>
        </p:nvSpPr>
        <p:spPr>
          <a:xfrm>
            <a:off x="845390" y="5423944"/>
            <a:ext cx="4615132" cy="10631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DBF637-3918-4750-9DD5-341C3CD7E54D}"/>
              </a:ext>
            </a:extLst>
          </p:cNvPr>
          <p:cNvSpPr/>
          <p:nvPr/>
        </p:nvSpPr>
        <p:spPr>
          <a:xfrm>
            <a:off x="6919814" y="5423946"/>
            <a:ext cx="4615132" cy="10631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C67F7D-7657-463B-B334-9CA385DF9775}"/>
              </a:ext>
            </a:extLst>
          </p:cNvPr>
          <p:cNvSpPr/>
          <p:nvPr/>
        </p:nvSpPr>
        <p:spPr>
          <a:xfrm>
            <a:off x="845390" y="1596786"/>
            <a:ext cx="4615132" cy="8683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BB79D9-2F7B-4C4F-A74A-6A2E8DA0A05B}"/>
              </a:ext>
            </a:extLst>
          </p:cNvPr>
          <p:cNvSpPr/>
          <p:nvPr/>
        </p:nvSpPr>
        <p:spPr>
          <a:xfrm>
            <a:off x="6917225" y="1596786"/>
            <a:ext cx="4615132" cy="8683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2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671" y="365125"/>
            <a:ext cx="11387919" cy="1325563"/>
          </a:xfrm>
        </p:spPr>
        <p:txBody>
          <a:bodyPr>
            <a:no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USES OF 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84928" cy="4351338"/>
          </a:xfrm>
          <a:solidFill>
            <a:schemeClr val="bg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sz="3200" b="1" dirty="0"/>
              <a:t>MRI</a:t>
            </a:r>
          </a:p>
          <a:p>
            <a:r>
              <a:rPr lang="en-US" altLang="en-US" sz="3200" dirty="0"/>
              <a:t>The use of </a:t>
            </a:r>
            <a:r>
              <a:rPr lang="en-US" altLang="en-US" sz="3200" b="1" dirty="0">
                <a:solidFill>
                  <a:srgbClr val="FF0000"/>
                </a:solidFill>
              </a:rPr>
              <a:t>magnetic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waves to make pictures of the </a:t>
            </a:r>
            <a:r>
              <a:rPr lang="en-US" altLang="en-US" sz="3200" b="1" dirty="0">
                <a:solidFill>
                  <a:srgbClr val="FF0000"/>
                </a:solidFill>
              </a:rPr>
              <a:t>inside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of the body. </a:t>
            </a:r>
          </a:p>
          <a:p>
            <a:r>
              <a:rPr lang="en-US" altLang="en-US" sz="3200" dirty="0"/>
              <a:t>Using a large magnet, radio waves, and a computer, a </a:t>
            </a:r>
            <a:r>
              <a:rPr lang="en-US" altLang="en-US" sz="3200" b="1" dirty="0">
                <a:solidFill>
                  <a:srgbClr val="FF0000"/>
                </a:solidFill>
              </a:rPr>
              <a:t>Magnetic Resonance Image</a:t>
            </a:r>
            <a:r>
              <a:rPr lang="en-US" altLang="en-US" sz="3200" dirty="0"/>
              <a:t>, or MRI, produces </a:t>
            </a:r>
            <a:r>
              <a:rPr lang="en-US" altLang="en-US" sz="3200" b="1" dirty="0">
                <a:solidFill>
                  <a:srgbClr val="FF0000"/>
                </a:solidFill>
              </a:rPr>
              <a:t>two</a:t>
            </a:r>
            <a:r>
              <a:rPr lang="en-US" altLang="en-US" sz="3200" dirty="0"/>
              <a:t>-dimensional and </a:t>
            </a:r>
            <a:r>
              <a:rPr lang="en-US" altLang="en-US" sz="3200" b="1" dirty="0">
                <a:solidFill>
                  <a:srgbClr val="FF0000"/>
                </a:solidFill>
              </a:rPr>
              <a:t>three-</a:t>
            </a:r>
            <a:r>
              <a:rPr lang="en-US" altLang="en-US" sz="3200" dirty="0"/>
              <a:t>dimensional pictures. </a:t>
            </a:r>
          </a:p>
          <a:p>
            <a:endParaRPr lang="en-US" dirty="0"/>
          </a:p>
        </p:txBody>
      </p:sp>
      <p:pic>
        <p:nvPicPr>
          <p:cNvPr id="4" name="Picture 6" descr="mri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1591" y="1583140"/>
            <a:ext cx="5334000" cy="40005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11" descr="headsc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891" y="4790364"/>
            <a:ext cx="2297605" cy="2067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29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35352" cy="1325563"/>
          </a:xfrm>
        </p:spPr>
        <p:txBody>
          <a:bodyPr>
            <a:no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USES OF 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7141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cs typeface="Times New Roman" pitchFamily="18" charset="0"/>
              </a:rPr>
              <a:t>TRANSFORMER</a:t>
            </a:r>
          </a:p>
          <a:p>
            <a:r>
              <a:rPr lang="en-US" altLang="en-US" dirty="0">
                <a:cs typeface="Times New Roman" pitchFamily="18" charset="0"/>
              </a:rPr>
              <a:t>A transformer is a device composed of two </a:t>
            </a:r>
            <a:r>
              <a:rPr lang="en-US" altLang="en-US" b="1" dirty="0">
                <a:solidFill>
                  <a:srgbClr val="FF0000"/>
                </a:solidFill>
                <a:cs typeface="Times New Roman" pitchFamily="18" charset="0"/>
              </a:rPr>
              <a:t>unconnected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dirty="0">
                <a:cs typeface="Times New Roman" pitchFamily="18" charset="0"/>
              </a:rPr>
              <a:t>coils, usually wrapped around a soft </a:t>
            </a:r>
            <a:r>
              <a:rPr lang="en-US" altLang="en-US" b="1" dirty="0">
                <a:solidFill>
                  <a:srgbClr val="FF0000"/>
                </a:solidFill>
                <a:cs typeface="Times New Roman" pitchFamily="18" charset="0"/>
              </a:rPr>
              <a:t>iron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dirty="0">
                <a:cs typeface="Times New Roman" pitchFamily="18" charset="0"/>
              </a:rPr>
              <a:t>core, that can increase or decrease the </a:t>
            </a:r>
            <a:r>
              <a:rPr lang="en-US" altLang="en-US" b="1" dirty="0">
                <a:solidFill>
                  <a:srgbClr val="FF0000"/>
                </a:solidFill>
                <a:cs typeface="Times New Roman" pitchFamily="18" charset="0"/>
              </a:rPr>
              <a:t>voltage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dirty="0">
                <a:cs typeface="Times New Roman" pitchFamily="18" charset="0"/>
              </a:rPr>
              <a:t>of AC current.</a:t>
            </a:r>
            <a:r>
              <a:rPr lang="en-US" altLang="en-US" dirty="0"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endParaRPr lang="en-US" dirty="0"/>
          </a:p>
        </p:txBody>
      </p:sp>
      <p:pic>
        <p:nvPicPr>
          <p:cNvPr id="4" name="Picture 15" descr="tam5s7_1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14" y="3281491"/>
            <a:ext cx="4238445" cy="3115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tam5s7_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563" y="3825815"/>
            <a:ext cx="2514600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735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582470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atin typeface="Arial Rounded MT Bold" panose="020F0704030504030204" pitchFamily="34" charset="0"/>
              </a:rPr>
              <a:t>USES OF 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496" y="2409990"/>
            <a:ext cx="7118445" cy="435133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altLang="en-US" sz="3200" dirty="0">
                <a:cs typeface="Times New Roman" pitchFamily="18" charset="0"/>
              </a:rPr>
              <a:t>A transformer is used to step the voltage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down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dirty="0">
                <a:cs typeface="Times New Roman" pitchFamily="18" charset="0"/>
              </a:rPr>
              <a:t>and the current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up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dirty="0">
                <a:cs typeface="Times New Roman" pitchFamily="18" charset="0"/>
              </a:rPr>
              <a:t>(P=IV) so that we can use it. </a:t>
            </a:r>
          </a:p>
          <a:p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Low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dirty="0">
                <a:cs typeface="Times New Roman" pitchFamily="18" charset="0"/>
              </a:rPr>
              <a:t>power is desired for the transport of electricity over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long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dirty="0">
                <a:cs typeface="Times New Roman" pitchFamily="18" charset="0"/>
              </a:rPr>
              <a:t>distances to avoid </a:t>
            </a:r>
            <a:r>
              <a:rPr lang="en-US" altLang="en-US" sz="3200" b="1" dirty="0">
                <a:solidFill>
                  <a:srgbClr val="FF0000"/>
                </a:solidFill>
                <a:cs typeface="Times New Roman" pitchFamily="18" charset="0"/>
              </a:rPr>
              <a:t>loss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3200" dirty="0">
                <a:cs typeface="Times New Roman" pitchFamily="18" charset="0"/>
              </a:rPr>
              <a:t>of energy to heat loss.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17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670" y="215076"/>
            <a:ext cx="3434948" cy="65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05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67377" cy="1325563"/>
          </a:xfrm>
        </p:spPr>
        <p:txBody>
          <a:bodyPr>
            <a:no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USES OF 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33" y="2625969"/>
            <a:ext cx="7410734" cy="3550994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altLang="en-US" sz="3200" b="1" dirty="0"/>
              <a:t>MICROPHONE</a:t>
            </a:r>
          </a:p>
          <a:p>
            <a:r>
              <a:rPr lang="en-US" altLang="en-US" sz="3200" dirty="0"/>
              <a:t>A moving coil activated by </a:t>
            </a:r>
            <a:r>
              <a:rPr lang="en-US" altLang="en-US" sz="3200" b="1" dirty="0">
                <a:solidFill>
                  <a:srgbClr val="FF0000"/>
                </a:solidFill>
              </a:rPr>
              <a:t>voice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</a:rPr>
              <a:t>vibrations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is used as a microphone. </a:t>
            </a:r>
          </a:p>
          <a:p>
            <a:r>
              <a:rPr lang="en-US" altLang="en-US" sz="3200" dirty="0"/>
              <a:t>The coil induces a current in the magnet that can be </a:t>
            </a:r>
            <a:r>
              <a:rPr lang="en-US" altLang="en-US" sz="3200" b="1" dirty="0">
                <a:solidFill>
                  <a:srgbClr val="FF0000"/>
                </a:solidFill>
              </a:rPr>
              <a:t>amplified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or </a:t>
            </a:r>
            <a:r>
              <a:rPr lang="en-US" altLang="en-US" sz="3200" b="1" dirty="0">
                <a:solidFill>
                  <a:srgbClr val="FF0000"/>
                </a:solidFill>
              </a:rPr>
              <a:t>recorded</a:t>
            </a:r>
            <a:r>
              <a:rPr lang="en-US" altLang="en-US" sz="3200" dirty="0"/>
              <a:t>.</a:t>
            </a:r>
          </a:p>
          <a:p>
            <a:endParaRPr lang="en-US" altLang="en-US" dirty="0">
              <a:latin typeface="Arial" pitchFamily="34" charset="0"/>
            </a:endParaRPr>
          </a:p>
          <a:p>
            <a:endParaRPr lang="en-US" dirty="0"/>
          </a:p>
        </p:txBody>
      </p:sp>
      <p:pic>
        <p:nvPicPr>
          <p:cNvPr id="4" name="Picture 19" descr="tam5s7_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467" y="1856095"/>
            <a:ext cx="3868110" cy="414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57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62648" cy="1325563"/>
          </a:xfrm>
        </p:spPr>
        <p:txBody>
          <a:bodyPr>
            <a:no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USES OF 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70" y="1763842"/>
            <a:ext cx="7063854" cy="435133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altLang="en-US" b="1" dirty="0"/>
              <a:t>MAGLEV TRAIN</a:t>
            </a:r>
          </a:p>
          <a:p>
            <a:r>
              <a:rPr lang="en-US" altLang="en-US" dirty="0"/>
              <a:t>The experimental Japanese Maglev train uses magnetic forces for both </a:t>
            </a:r>
            <a:r>
              <a:rPr lang="en-US" altLang="en-US" b="1" dirty="0">
                <a:solidFill>
                  <a:srgbClr val="FF0000"/>
                </a:solidFill>
              </a:rPr>
              <a:t>support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FF0000"/>
                </a:solidFill>
              </a:rPr>
              <a:t>propulsion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It is</a:t>
            </a:r>
            <a:r>
              <a:rPr lang="en-US" dirty="0"/>
              <a:t> a </a:t>
            </a:r>
            <a:r>
              <a:rPr lang="en-US" b="1" dirty="0">
                <a:solidFill>
                  <a:srgbClr val="FF0000"/>
                </a:solidFill>
              </a:rPr>
              <a:t>magnetic levitation </a:t>
            </a:r>
            <a:r>
              <a:rPr lang="en-US" dirty="0"/>
              <a:t>(maglev) railway system based on the principle of magnetic </a:t>
            </a:r>
            <a:r>
              <a:rPr lang="en-US" b="1" dirty="0">
                <a:solidFill>
                  <a:srgbClr val="FF0000"/>
                </a:solidFill>
              </a:rPr>
              <a:t>repulsion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between the track and the cars.</a:t>
            </a:r>
          </a:p>
          <a:p>
            <a:r>
              <a:rPr lang="en-US" dirty="0"/>
              <a:t>In April 2015, a manned seven-car Maglev train reached a speed of 603 km/h (375 mph).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4" name="Picture 2" descr="kra50105_053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919" y="1881117"/>
            <a:ext cx="31877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83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80761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USES OF ELECTROMAGNETISM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365" y="1820174"/>
            <a:ext cx="6155140" cy="4578327"/>
          </a:xfrm>
          <a:solidFill>
            <a:schemeClr val="bg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b="1" dirty="0"/>
              <a:t>AURORA</a:t>
            </a:r>
          </a:p>
          <a:p>
            <a:r>
              <a:rPr lang="en-US" altLang="en-US" dirty="0"/>
              <a:t>An Aurora is an </a:t>
            </a:r>
            <a:r>
              <a:rPr lang="en-US" altLang="en-US" b="1" dirty="0">
                <a:solidFill>
                  <a:srgbClr val="FF0000"/>
                </a:solidFill>
              </a:rPr>
              <a:t>electric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discharge through the atmosphere connected with </a:t>
            </a:r>
            <a:r>
              <a:rPr lang="en-US" altLang="en-US" b="1" dirty="0">
                <a:solidFill>
                  <a:srgbClr val="FF0000"/>
                </a:solidFill>
              </a:rPr>
              <a:t>magnetic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disturbance. </a:t>
            </a:r>
          </a:p>
          <a:p>
            <a:r>
              <a:rPr lang="en-US" altLang="en-US" dirty="0"/>
              <a:t>Most aurora are </a:t>
            </a:r>
            <a:r>
              <a:rPr lang="en-US" altLang="en-US" b="1" dirty="0">
                <a:solidFill>
                  <a:srgbClr val="FF0000"/>
                </a:solidFill>
              </a:rPr>
              <a:t>green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FF0000"/>
                </a:solidFill>
              </a:rPr>
              <a:t>red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emission from atomic oxygen.</a:t>
            </a:r>
          </a:p>
          <a:p>
            <a:r>
              <a:rPr lang="en-US" altLang="en-US" dirty="0"/>
              <a:t>Molecular nitrogen and nitrogen ions produce some low level red and very high </a:t>
            </a:r>
            <a:r>
              <a:rPr lang="en-US" altLang="en-US" b="1" dirty="0">
                <a:solidFill>
                  <a:srgbClr val="FF0000"/>
                </a:solidFill>
              </a:rPr>
              <a:t>blue/violet</a:t>
            </a:r>
            <a:r>
              <a:rPr lang="en-US" altLang="en-US" dirty="0"/>
              <a:t> aurora.</a:t>
            </a:r>
          </a:p>
          <a:p>
            <a:r>
              <a:rPr lang="en-US" altLang="en-US" dirty="0"/>
              <a:t>Northern Hemisphere: Aurora </a:t>
            </a:r>
            <a:r>
              <a:rPr lang="en-US" altLang="en-US" b="1" dirty="0">
                <a:solidFill>
                  <a:srgbClr val="FF0000"/>
                </a:solidFill>
              </a:rPr>
              <a:t>Borealis</a:t>
            </a:r>
          </a:p>
          <a:p>
            <a:r>
              <a:rPr lang="en-US" altLang="en-US" dirty="0"/>
              <a:t>Southern Hemisphere: Aurora </a:t>
            </a:r>
            <a:r>
              <a:rPr lang="en-US" altLang="en-US" b="1" dirty="0">
                <a:solidFill>
                  <a:srgbClr val="FF0000"/>
                </a:solidFill>
              </a:rPr>
              <a:t>Australis</a:t>
            </a:r>
          </a:p>
          <a:p>
            <a:endParaRPr lang="en-US" dirty="0"/>
          </a:p>
        </p:txBody>
      </p:sp>
      <p:pic>
        <p:nvPicPr>
          <p:cNvPr id="4" name="Picture 5" descr="6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052" y="2142699"/>
            <a:ext cx="5328626" cy="404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45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EOC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672" y="1825625"/>
            <a:ext cx="8052179" cy="4861778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marL="463550" indent="-463550">
              <a:buNone/>
            </a:pPr>
            <a:r>
              <a:rPr lang="en-US" altLang="en-US" b="1" dirty="0"/>
              <a:t>1.  Which of these correctly identifies both devices illustrated?</a:t>
            </a:r>
          </a:p>
          <a:p>
            <a:pPr marL="514350" indent="-514350">
              <a:buAutoNum type="alphaLcPeriod"/>
            </a:pPr>
            <a:r>
              <a:rPr lang="en-US" altLang="en-US" dirty="0">
                <a:latin typeface="CreativeBlock BB" pitchFamily="34" charset="0"/>
              </a:rPr>
              <a:t>Picture A: electric generator; Picture B:electromagnet</a:t>
            </a:r>
          </a:p>
          <a:p>
            <a:pPr marL="514350" indent="-514350">
              <a:buAutoNum type="alphaLcPeriod"/>
            </a:pPr>
            <a:r>
              <a:rPr lang="en-US" altLang="en-US" dirty="0">
                <a:latin typeface="CreativeBlock BB" pitchFamily="34" charset="0"/>
              </a:rPr>
              <a:t>Picture A: electromagnet; Picture B: electric motor</a:t>
            </a:r>
          </a:p>
          <a:p>
            <a:pPr marL="514350" indent="-514350">
              <a:buAutoNum type="alphaLcPeriod"/>
            </a:pPr>
            <a:r>
              <a:rPr lang="en-US" altLang="en-US" dirty="0">
                <a:latin typeface="CreativeBlock BB" pitchFamily="34" charset="0"/>
              </a:rPr>
              <a:t>Picture A: electric motor; Picture B: electromagnet</a:t>
            </a:r>
          </a:p>
          <a:p>
            <a:pPr marL="514350" indent="-514350">
              <a:buAutoNum type="alphaLcPeriod"/>
            </a:pPr>
            <a:r>
              <a:rPr lang="en-US" altLang="en-US" dirty="0">
                <a:latin typeface="CreativeBlock BB" pitchFamily="34" charset="0"/>
              </a:rPr>
              <a:t>Picture A: electric generator; Picture B: electric motor</a:t>
            </a:r>
          </a:p>
          <a:p>
            <a:endParaRPr lang="en-US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56342" y="696036"/>
            <a:ext cx="2971800" cy="2955925"/>
          </a:xfrm>
          <a:prstGeom prst="rect">
            <a:avLst/>
          </a:prstGeom>
          <a:ln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23811" y="3924916"/>
            <a:ext cx="2836863" cy="2895600"/>
          </a:xfrm>
          <a:prstGeom prst="rect">
            <a:avLst/>
          </a:prstGeom>
          <a:noFill/>
          <a:ln/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C12580F-7391-4C70-8AE7-DB47F7DDFCAF}"/>
              </a:ext>
            </a:extLst>
          </p:cNvPr>
          <p:cNvSpPr/>
          <p:nvPr/>
        </p:nvSpPr>
        <p:spPr>
          <a:xfrm>
            <a:off x="327804" y="3588589"/>
            <a:ext cx="690113" cy="5434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3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EOC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altLang="en-US" dirty="0"/>
              <a:t>A magnetic field can be found in which of the following?</a:t>
            </a:r>
          </a:p>
          <a:p>
            <a:pPr marL="0" indent="0">
              <a:buNone/>
            </a:pPr>
            <a:endParaRPr lang="en-US" altLang="en-US" dirty="0"/>
          </a:p>
          <a:p>
            <a:pPr marL="514350" indent="-514350">
              <a:buAutoNum type="alphaLcPeriod"/>
            </a:pPr>
            <a:r>
              <a:rPr lang="en-US" altLang="en-US" dirty="0"/>
              <a:t>electric motor</a:t>
            </a:r>
          </a:p>
          <a:p>
            <a:pPr marL="514350" indent="-514350">
              <a:buAutoNum type="alphaLcPeriod"/>
            </a:pPr>
            <a:r>
              <a:rPr lang="en-US" altLang="en-US" dirty="0"/>
              <a:t>sound wave</a:t>
            </a:r>
          </a:p>
          <a:p>
            <a:pPr marL="514350" indent="-514350">
              <a:buAutoNum type="alphaLcPeriod"/>
            </a:pPr>
            <a:r>
              <a:rPr lang="en-US" altLang="en-US" dirty="0"/>
              <a:t>plastic cord</a:t>
            </a:r>
          </a:p>
          <a:p>
            <a:pPr marL="514350" indent="-514350">
              <a:buAutoNum type="alphaLcPeriod"/>
            </a:pPr>
            <a:r>
              <a:rPr lang="en-US" altLang="en-US" dirty="0"/>
              <a:t>glass rod</a:t>
            </a:r>
          </a:p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389787-EF93-4B10-A7FE-CB06A52CAA80}"/>
              </a:ext>
            </a:extLst>
          </p:cNvPr>
          <p:cNvSpPr/>
          <p:nvPr/>
        </p:nvSpPr>
        <p:spPr>
          <a:xfrm>
            <a:off x="655608" y="2794958"/>
            <a:ext cx="690113" cy="5434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5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2891</TotalTime>
  <Words>737</Words>
  <Application>Microsoft Office PowerPoint</Application>
  <PresentationFormat>Widescreen</PresentationFormat>
  <Paragraphs>89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 Unicode MS</vt:lpstr>
      <vt:lpstr>Arial</vt:lpstr>
      <vt:lpstr>Arial Black</vt:lpstr>
      <vt:lpstr>Arial Rounded MT Bold</vt:lpstr>
      <vt:lpstr>CreativeBlock BB</vt:lpstr>
      <vt:lpstr>Impact</vt:lpstr>
      <vt:lpstr>Times New Roman</vt:lpstr>
      <vt:lpstr>Office Theme</vt:lpstr>
      <vt:lpstr>MAGNETISM</vt:lpstr>
      <vt:lpstr>ELECTROMAGNETISM</vt:lpstr>
      <vt:lpstr>ELECTROMAGNETISM</vt:lpstr>
      <vt:lpstr>ELECTROMAGNETISM</vt:lpstr>
      <vt:lpstr>ELECTROMAGNETISM</vt:lpstr>
      <vt:lpstr>ELECTROMAGNETISM</vt:lpstr>
      <vt:lpstr>ELECTRIC MOTOR</vt:lpstr>
      <vt:lpstr>ELECTRIC MOTOR</vt:lpstr>
      <vt:lpstr>ELECTROMAGNETIC INDUCTION</vt:lpstr>
      <vt:lpstr>ELECTRIC GENERATOR</vt:lpstr>
      <vt:lpstr>ELECTRIC GENERATOR VS ELECTRIC MOTOR</vt:lpstr>
      <vt:lpstr>USES OF ELECTROMAGNETISM</vt:lpstr>
      <vt:lpstr>USES OF ELECTROMAGNETISM</vt:lpstr>
      <vt:lpstr>USES OF ELECTROMAGNETISM</vt:lpstr>
      <vt:lpstr>USES OF ELECTROMAGNETISM</vt:lpstr>
      <vt:lpstr>USES OF ELECTROMAGNETISM</vt:lpstr>
      <vt:lpstr>USES OF ELECTROMAGNETISM</vt:lpstr>
      <vt:lpstr>EOC PRACTICE</vt:lpstr>
      <vt:lpstr>EOC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MAGNETISM</dc:title>
  <dc:creator>Nancy Brim</dc:creator>
  <cp:lastModifiedBy>Nancy Brim</cp:lastModifiedBy>
  <cp:revision>56</cp:revision>
  <dcterms:created xsi:type="dcterms:W3CDTF">2015-12-02T01:52:25Z</dcterms:created>
  <dcterms:modified xsi:type="dcterms:W3CDTF">2018-04-04T17:02:18Z</dcterms:modified>
</cp:coreProperties>
</file>