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9" r:id="rId4"/>
    <p:sldId id="270" r:id="rId5"/>
    <p:sldId id="271" r:id="rId6"/>
    <p:sldId id="272" r:id="rId7"/>
    <p:sldId id="273" r:id="rId8"/>
    <p:sldId id="282" r:id="rId9"/>
    <p:sldId id="281" r:id="rId10"/>
    <p:sldId id="274" r:id="rId11"/>
    <p:sldId id="283" r:id="rId12"/>
    <p:sldId id="284" r:id="rId13"/>
    <p:sldId id="285" r:id="rId14"/>
    <p:sldId id="275" r:id="rId15"/>
    <p:sldId id="286" r:id="rId16"/>
    <p:sldId id="287" r:id="rId17"/>
    <p:sldId id="288" r:id="rId18"/>
    <p:sldId id="289" r:id="rId19"/>
    <p:sldId id="290" r:id="rId20"/>
    <p:sldId id="291" r:id="rId21"/>
    <p:sldId id="465" r:id="rId22"/>
    <p:sldId id="292" r:id="rId23"/>
    <p:sldId id="29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ELECTRICITY AND MAGNETISM</a:t>
            </a:r>
          </a:p>
        </p:txBody>
      </p:sp>
    </p:spTree>
    <p:extLst>
      <p:ext uri="{BB962C8B-B14F-4D97-AF65-F5344CB8AC3E}">
        <p14:creationId xmlns:p14="http://schemas.microsoft.com/office/powerpoint/2010/main" val="23437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AutoNum type="arabicPeriod"/>
            </a:pPr>
            <a:r>
              <a:rPr lang="en-US" sz="3200" dirty="0"/>
              <a:t>Know what subatomic particles have charge.</a:t>
            </a:r>
          </a:p>
          <a:p>
            <a:pPr marL="342900" lvl="0" indent="-342900">
              <a:buAutoNum type="arabicPeriod"/>
            </a:pPr>
            <a:endParaRPr lang="en-US" dirty="0"/>
          </a:p>
          <a:p>
            <a:pPr marL="342900" lvl="0" indent="-342900">
              <a:buAutoNum type="arabicPeriod"/>
            </a:pPr>
            <a:endParaRPr lang="en-US" dirty="0"/>
          </a:p>
          <a:p>
            <a:pPr marL="342900" lvl="0" indent="-342900">
              <a:buAutoNum type="arabicPeriod"/>
            </a:pPr>
            <a:endParaRPr lang="en-US" dirty="0"/>
          </a:p>
          <a:p>
            <a:pPr marL="342900" lvl="0" indent="-342900">
              <a:buAutoNum type="arabicPeriod"/>
            </a:pPr>
            <a:endParaRPr lang="en-US" dirty="0"/>
          </a:p>
          <a:p>
            <a:pPr marL="342900" lvl="0" indent="-342900">
              <a:buAutoNum type="arabicPeriod"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637" y="3401226"/>
            <a:ext cx="6935351" cy="254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70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501660"/>
            <a:ext cx="10131425" cy="4071668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buAutoNum type="arabicPeriod" startAt="2"/>
            </a:pPr>
            <a:r>
              <a:rPr lang="en-US" sz="3300" b="1" dirty="0">
                <a:solidFill>
                  <a:srgbClr val="FFFF00"/>
                </a:solidFill>
              </a:rPr>
              <a:t>Describe the properties of static electricity.</a:t>
            </a:r>
          </a:p>
          <a:p>
            <a:pPr marL="342900" lvl="0" indent="-342900">
              <a:buAutoNum type="arabicPeriod" startAt="2"/>
            </a:pPr>
            <a:endParaRPr lang="en-US" sz="3300" dirty="0"/>
          </a:p>
          <a:p>
            <a:r>
              <a:rPr lang="en-US" altLang="en-US" sz="3300" dirty="0"/>
              <a:t>Static electricity is the </a:t>
            </a:r>
            <a:r>
              <a:rPr lang="en-US" altLang="en-US" sz="3300" b="1" dirty="0"/>
              <a:t>temporary</a:t>
            </a:r>
            <a:r>
              <a:rPr lang="en-US" altLang="en-US" sz="3300" dirty="0"/>
              <a:t> building up of charge on an object. </a:t>
            </a:r>
          </a:p>
          <a:p>
            <a:r>
              <a:rPr lang="en-US" altLang="en-US" sz="3300" dirty="0"/>
              <a:t>Protons </a:t>
            </a:r>
            <a:r>
              <a:rPr lang="en-US" altLang="en-US" sz="3300" b="1" dirty="0"/>
              <a:t>DON’T</a:t>
            </a:r>
            <a:r>
              <a:rPr lang="en-US" altLang="en-US" sz="3300" dirty="0"/>
              <a:t> move.</a:t>
            </a:r>
          </a:p>
          <a:p>
            <a:r>
              <a:rPr lang="en-US" altLang="en-US" sz="3300" dirty="0"/>
              <a:t>Only </a:t>
            </a:r>
            <a:r>
              <a:rPr lang="en-US" altLang="en-US" sz="3300" b="1" dirty="0"/>
              <a:t>electrons</a:t>
            </a:r>
            <a:r>
              <a:rPr lang="en-US" altLang="en-US" sz="3300" dirty="0"/>
              <a:t> move.</a:t>
            </a:r>
          </a:p>
          <a:p>
            <a:r>
              <a:rPr lang="en-US" altLang="en-US" sz="3300" dirty="0"/>
              <a:t>In static electricity, the charges </a:t>
            </a:r>
            <a:r>
              <a:rPr lang="en-US" altLang="en-US" sz="3300" b="1" dirty="0"/>
              <a:t>build up and stay </a:t>
            </a:r>
            <a:r>
              <a:rPr lang="en-US" altLang="en-US" sz="3300" dirty="0"/>
              <a:t>– they do not </a:t>
            </a:r>
            <a:r>
              <a:rPr lang="en-US" altLang="en-US" sz="3300" b="1" dirty="0"/>
              <a:t>flow</a:t>
            </a:r>
            <a:r>
              <a:rPr lang="en-US" altLang="en-US" sz="3300" dirty="0"/>
              <a:t>.</a:t>
            </a:r>
          </a:p>
          <a:p>
            <a:pPr marL="0" lvl="0" indent="0">
              <a:buNone/>
            </a:pPr>
            <a:endParaRPr lang="en-US" sz="33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85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62983"/>
            <a:ext cx="10131425" cy="4477995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AutoNum type="arabicPeriod" startAt="3"/>
            </a:pPr>
            <a:r>
              <a:rPr lang="en-US" sz="4400" b="1" dirty="0">
                <a:solidFill>
                  <a:srgbClr val="FFFF00"/>
                </a:solidFill>
              </a:rPr>
              <a:t>Know how to charge something with static electricity using friction, induction, and conduction.</a:t>
            </a:r>
          </a:p>
          <a:p>
            <a:r>
              <a:rPr lang="en-US" sz="3800" b="1" dirty="0">
                <a:solidFill>
                  <a:srgbClr val="FFFF00"/>
                </a:solidFill>
              </a:rPr>
              <a:t>Charging by Friction</a:t>
            </a:r>
          </a:p>
          <a:p>
            <a:pPr marL="857250" lvl="2" indent="-457200">
              <a:buFontTx/>
              <a:buChar char="-"/>
            </a:pPr>
            <a:r>
              <a:rPr lang="en-US" sz="3800" dirty="0"/>
              <a:t>The charge is transferred because of rubbing two objects together.  Example:  shoes on a carpet</a:t>
            </a:r>
          </a:p>
          <a:p>
            <a:r>
              <a:rPr lang="en-US" sz="3800" b="1" dirty="0">
                <a:solidFill>
                  <a:srgbClr val="FFFF00"/>
                </a:solidFill>
              </a:rPr>
              <a:t>Charging by Induction</a:t>
            </a:r>
          </a:p>
          <a:p>
            <a:pPr lvl="1"/>
            <a:r>
              <a:rPr lang="en-US" sz="3800" dirty="0"/>
              <a:t>Involves the charging of one object by another object </a:t>
            </a:r>
            <a:r>
              <a:rPr lang="en-US" sz="3800" b="1" dirty="0"/>
              <a:t>WITHOUT</a:t>
            </a:r>
            <a:r>
              <a:rPr lang="en-US" sz="3800" dirty="0"/>
              <a:t> direct contact.  Example: balloon and rice cereal/electroscope</a:t>
            </a:r>
          </a:p>
          <a:p>
            <a:r>
              <a:rPr lang="en-US" sz="3800" b="1" dirty="0">
                <a:solidFill>
                  <a:srgbClr val="FFFF00"/>
                </a:solidFill>
              </a:rPr>
              <a:t>Charging by Conduction</a:t>
            </a:r>
          </a:p>
          <a:p>
            <a:pPr lvl="1"/>
            <a:r>
              <a:rPr lang="en-US" sz="3800" dirty="0"/>
              <a:t>Involves the </a:t>
            </a:r>
            <a:r>
              <a:rPr lang="en-US" sz="3800" b="1" dirty="0"/>
              <a:t>DIRECT CONTACT </a:t>
            </a:r>
            <a:r>
              <a:rPr lang="en-US" sz="3800" dirty="0"/>
              <a:t>of a charged object to a neutral object.  Example: Van de </a:t>
            </a:r>
            <a:r>
              <a:rPr lang="en-US" sz="3800" dirty="0" err="1"/>
              <a:t>Graaf</a:t>
            </a:r>
            <a:r>
              <a:rPr lang="en-US" sz="3800" dirty="0"/>
              <a:t> generator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22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386920"/>
          </a:xfrm>
        </p:spPr>
        <p:txBody>
          <a:bodyPr>
            <a:normAutofit/>
          </a:bodyPr>
          <a:lstStyle/>
          <a:p>
            <a:pPr marL="342900" lvl="0" indent="-342900">
              <a:buAutoNum type="arabicPeriod" startAt="4"/>
            </a:pPr>
            <a:r>
              <a:rPr lang="en-US" sz="2800" b="1" dirty="0">
                <a:solidFill>
                  <a:srgbClr val="FFFF00"/>
                </a:solidFill>
              </a:rPr>
              <a:t>Distinguish between conductors and insulators.</a:t>
            </a:r>
          </a:p>
          <a:p>
            <a:pPr marL="342900" lvl="0" indent="-342900">
              <a:buAutoNum type="arabicPeriod" startAt="4"/>
            </a:pPr>
            <a:endParaRPr lang="en-US" dirty="0"/>
          </a:p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Insulators</a:t>
            </a:r>
            <a:r>
              <a:rPr lang="en-US" sz="2400" dirty="0"/>
              <a:t> – </a:t>
            </a:r>
            <a:r>
              <a:rPr lang="en-US" sz="2400" b="1" dirty="0"/>
              <a:t>resists</a:t>
            </a:r>
            <a:r>
              <a:rPr lang="en-US" sz="2400" dirty="0"/>
              <a:t> the flow of electrons</a:t>
            </a:r>
          </a:p>
          <a:p>
            <a:pPr lvl="1">
              <a:defRPr/>
            </a:pPr>
            <a:r>
              <a:rPr lang="en-US" sz="2400" dirty="0"/>
              <a:t>hold more tightly to their valence electrons.</a:t>
            </a:r>
          </a:p>
          <a:p>
            <a:pPr lvl="1">
              <a:defRPr/>
            </a:pPr>
            <a:r>
              <a:rPr lang="en-US" sz="2400" dirty="0"/>
              <a:t>Examples: </a:t>
            </a:r>
            <a:r>
              <a:rPr lang="en-US" sz="2400" b="1" dirty="0"/>
              <a:t>plastic, rubber, glass</a:t>
            </a:r>
          </a:p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Conductors</a:t>
            </a:r>
            <a:r>
              <a:rPr lang="en-US" sz="2400" dirty="0"/>
              <a:t> - Allow the </a:t>
            </a:r>
            <a:r>
              <a:rPr lang="en-US" sz="2400" b="1" dirty="0"/>
              <a:t>easy flow </a:t>
            </a:r>
            <a:r>
              <a:rPr lang="en-US" sz="2400" dirty="0"/>
              <a:t>of electricity</a:t>
            </a:r>
          </a:p>
          <a:p>
            <a:pPr lvl="1">
              <a:defRPr/>
            </a:pPr>
            <a:r>
              <a:rPr lang="en-US" sz="2400" dirty="0"/>
              <a:t>loosely bound electrons that are free to move from atom to atom</a:t>
            </a:r>
          </a:p>
          <a:p>
            <a:pPr lvl="1">
              <a:defRPr/>
            </a:pPr>
            <a:r>
              <a:rPr lang="en-US" sz="2400" dirty="0"/>
              <a:t>Examples</a:t>
            </a:r>
            <a:r>
              <a:rPr lang="en-US" sz="2400" b="1" dirty="0"/>
              <a:t>: metals like aluminum, gold, copper and silver 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326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12506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5.  Describe how electric current is different from static electricity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938" y="3258885"/>
            <a:ext cx="6153150" cy="31432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D2E33C-B8CA-4E61-99DA-E63B1935DC23}"/>
              </a:ext>
            </a:extLst>
          </p:cNvPr>
          <p:cNvSpPr/>
          <p:nvPr/>
        </p:nvSpPr>
        <p:spPr>
          <a:xfrm>
            <a:off x="2665562" y="3243532"/>
            <a:ext cx="6202393" cy="18978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0EEAD0-A5CD-48CB-B79C-C928E578121C}"/>
              </a:ext>
            </a:extLst>
          </p:cNvPr>
          <p:cNvSpPr/>
          <p:nvPr/>
        </p:nvSpPr>
        <p:spPr>
          <a:xfrm>
            <a:off x="2674938" y="5141343"/>
            <a:ext cx="6202393" cy="12506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2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8"/>
            <a:ext cx="10131425" cy="1122426"/>
          </a:xfrm>
        </p:spPr>
        <p:txBody>
          <a:bodyPr>
            <a:normAutofit/>
          </a:bodyPr>
          <a:lstStyle/>
          <a:p>
            <a:pPr marL="461963" lvl="0" indent="-461963">
              <a:buNone/>
            </a:pPr>
            <a:r>
              <a:rPr lang="en-US" sz="2800" b="1" dirty="0">
                <a:solidFill>
                  <a:srgbClr val="FFFF00"/>
                </a:solidFill>
              </a:rPr>
              <a:t>6.  Describe current, resistance, and voltage and know their relationships to each other</a:t>
            </a:r>
            <a:r>
              <a:rPr lang="en-US" b="1" dirty="0">
                <a:solidFill>
                  <a:srgbClr val="FFFF00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229" y="2558753"/>
            <a:ext cx="4886325" cy="415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8046" y="3556913"/>
            <a:ext cx="5136021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Voltage = current x resistance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V = IR</a:t>
            </a:r>
          </a:p>
        </p:txBody>
      </p:sp>
    </p:spTree>
    <p:extLst>
      <p:ext uri="{BB962C8B-B14F-4D97-AF65-F5344CB8AC3E}">
        <p14:creationId xmlns:p14="http://schemas.microsoft.com/office/powerpoint/2010/main" val="420690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5320" y="260857"/>
            <a:ext cx="7772400" cy="1143000"/>
          </a:xfrm>
        </p:spPr>
        <p:txBody>
          <a:bodyPr/>
          <a:lstStyle/>
          <a:p>
            <a:r>
              <a:rPr lang="en-US" sz="6000" b="1" dirty="0"/>
              <a:t>REVIEW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079" y="1345428"/>
            <a:ext cx="7772400" cy="4398236"/>
          </a:xfrm>
          <a:noFill/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altLang="en-US" sz="2800" b="1" dirty="0"/>
              <a:t>OHM’S LAW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sz="2800" dirty="0"/>
              <a:t>In a material, the current (I) is </a:t>
            </a:r>
            <a:r>
              <a:rPr lang="en-US" altLang="en-US" sz="2800" b="1" dirty="0"/>
              <a:t>directly</a:t>
            </a:r>
            <a:r>
              <a:rPr lang="en-US" altLang="en-US" sz="2800" dirty="0"/>
              <a:t> proportional to the voltage (V) and </a:t>
            </a:r>
            <a:r>
              <a:rPr lang="en-US" altLang="en-US" sz="2800" b="1" dirty="0"/>
              <a:t>inversely</a:t>
            </a:r>
            <a:r>
              <a:rPr lang="en-US" altLang="en-US" sz="2800" dirty="0"/>
              <a:t> proportional to the resistance.</a:t>
            </a:r>
          </a:p>
          <a:p>
            <a:pPr>
              <a:spcBef>
                <a:spcPct val="50000"/>
              </a:spcBef>
            </a:pPr>
            <a:endParaRPr lang="en-US" alt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              		 	     </a:t>
            </a:r>
            <a:r>
              <a:rPr lang="en-US" dirty="0"/>
              <a:t>OR</a:t>
            </a:r>
            <a:r>
              <a:rPr lang="en-US" dirty="0">
                <a:solidFill>
                  <a:schemeClr val="bg1"/>
                </a:solidFill>
              </a:rPr>
              <a:t>            				            </a:t>
            </a:r>
            <a:r>
              <a:rPr lang="en-US" dirty="0"/>
              <a:t>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25" y="4333964"/>
            <a:ext cx="2028825" cy="1409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345" y="4438739"/>
            <a:ext cx="2038350" cy="1200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0664" y="4333964"/>
            <a:ext cx="1525815" cy="1414609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066" y="2171700"/>
            <a:ext cx="24161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6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6" y="265262"/>
            <a:ext cx="10131425" cy="1456267"/>
          </a:xfrm>
        </p:spPr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7564" y="2065867"/>
            <a:ext cx="7361948" cy="4590591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BC5C6EA2-1E2F-4EC7-8293-2FC45E504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261" y="265262"/>
            <a:ext cx="3138601" cy="30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00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8"/>
            <a:ext cx="10131425" cy="123352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7.  Compare and contrast series and parallel circuits</a:t>
            </a:r>
            <a:r>
              <a:rPr lang="en-US" b="1" dirty="0">
                <a:solidFill>
                  <a:srgbClr val="FFFF00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075" y="2953951"/>
            <a:ext cx="6715125" cy="36480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BDBC59-DE80-4D46-8B4C-035EF61063A8}"/>
              </a:ext>
            </a:extLst>
          </p:cNvPr>
          <p:cNvSpPr txBox="1"/>
          <p:nvPr/>
        </p:nvSpPr>
        <p:spPr>
          <a:xfrm>
            <a:off x="9105900" y="3724275"/>
            <a:ext cx="2771775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Remember the flow of electrons is from positive to negative!</a:t>
            </a:r>
          </a:p>
        </p:txBody>
      </p:sp>
    </p:spTree>
    <p:extLst>
      <p:ext uri="{BB962C8B-B14F-4D97-AF65-F5344CB8AC3E}">
        <p14:creationId xmlns:p14="http://schemas.microsoft.com/office/powerpoint/2010/main" val="304108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443574"/>
            <a:ext cx="8229600" cy="1143000"/>
          </a:xfrm>
        </p:spPr>
        <p:txBody>
          <a:bodyPr/>
          <a:lstStyle/>
          <a:p>
            <a:r>
              <a:rPr lang="en-US" sz="6000" dirty="0">
                <a:latin typeface="Showcard Gothic" panose="04020904020102020604" pitchFamily="82" charset="0"/>
              </a:rPr>
              <a:t>SERIES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1288" y="1989034"/>
            <a:ext cx="7545224" cy="3370152"/>
          </a:xfrm>
          <a:noFill/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3200" b="1" dirty="0"/>
              <a:t>RULES</a:t>
            </a:r>
          </a:p>
          <a:p>
            <a:pPr marL="514350" indent="-514350">
              <a:buAutoNum type="arabicPeriod"/>
              <a:defRPr/>
            </a:pPr>
            <a:r>
              <a:rPr lang="en-US" sz="3200" dirty="0"/>
              <a:t>The </a:t>
            </a:r>
            <a:r>
              <a:rPr lang="en-US" sz="3200" b="1" dirty="0"/>
              <a:t>same</a:t>
            </a:r>
            <a:r>
              <a:rPr lang="en-US" sz="3200" dirty="0"/>
              <a:t> current flows through each part of a series circuit.</a:t>
            </a:r>
          </a:p>
          <a:p>
            <a:pPr marL="514350" indent="-514350">
              <a:buAutoNum type="arabicPeriod"/>
              <a:defRPr/>
            </a:pPr>
            <a:r>
              <a:rPr lang="en-US" sz="3200" dirty="0"/>
              <a:t>The </a:t>
            </a:r>
            <a:r>
              <a:rPr lang="en-US" sz="3200" b="1" dirty="0"/>
              <a:t>total</a:t>
            </a:r>
            <a:r>
              <a:rPr lang="en-US" sz="3200" dirty="0"/>
              <a:t> resistance of a series circuit is equal to the </a:t>
            </a:r>
            <a:r>
              <a:rPr lang="en-US" sz="3200" b="1" dirty="0"/>
              <a:t>sum</a:t>
            </a:r>
            <a:r>
              <a:rPr lang="en-US" sz="3200" dirty="0"/>
              <a:t> of individual resistances.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1076" y="1167143"/>
            <a:ext cx="1762125" cy="2643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3962400"/>
            <a:ext cx="1752600" cy="242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7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27886" y="294503"/>
            <a:ext cx="8229600" cy="1143000"/>
          </a:xfrm>
        </p:spPr>
        <p:txBody>
          <a:bodyPr/>
          <a:lstStyle/>
          <a:p>
            <a:r>
              <a:rPr lang="en-US" sz="6000" dirty="0">
                <a:latin typeface="Showcard Gothic" panose="04020904020102020604" pitchFamily="82" charset="0"/>
              </a:rPr>
              <a:t>PARALLEL CIRCUIT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42459" y="1533144"/>
            <a:ext cx="7023133" cy="4657344"/>
          </a:xfrm>
          <a:noFill/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3200" b="1" dirty="0"/>
              <a:t>RULES </a:t>
            </a:r>
          </a:p>
          <a:p>
            <a:pPr marL="514350" indent="-514350">
              <a:buAutoNum type="arabicPeriod"/>
              <a:defRPr/>
            </a:pPr>
            <a:r>
              <a:rPr lang="en-US" sz="3200" dirty="0"/>
              <a:t>Voltage is the </a:t>
            </a:r>
            <a:r>
              <a:rPr lang="en-US" sz="3200" b="1" dirty="0"/>
              <a:t>same</a:t>
            </a:r>
            <a:r>
              <a:rPr lang="en-US" sz="3200" dirty="0"/>
              <a:t> across each component of the parallel circuit. </a:t>
            </a:r>
          </a:p>
          <a:p>
            <a:pPr marL="514350" indent="-514350">
              <a:buAutoNum type="arabicPeriod"/>
              <a:defRPr/>
            </a:pPr>
            <a:r>
              <a:rPr lang="en-US" sz="3200" dirty="0"/>
              <a:t>The </a:t>
            </a:r>
            <a:r>
              <a:rPr lang="en-US" sz="3200" b="1" dirty="0"/>
              <a:t>sum</a:t>
            </a:r>
            <a:r>
              <a:rPr lang="en-US" sz="3200" dirty="0"/>
              <a:t> of the currents through each path is equal to the </a:t>
            </a:r>
            <a:r>
              <a:rPr lang="en-US" sz="3200" b="1" dirty="0"/>
              <a:t>total</a:t>
            </a:r>
            <a:r>
              <a:rPr lang="en-US" sz="3200" dirty="0"/>
              <a:t> current that flows from the source.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042" y="1671628"/>
            <a:ext cx="2770644" cy="22511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042" y="4168258"/>
            <a:ext cx="2770644" cy="216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47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-76200"/>
            <a:ext cx="8680083" cy="1143000"/>
          </a:xfrm>
        </p:spPr>
        <p:txBody>
          <a:bodyPr/>
          <a:lstStyle/>
          <a:p>
            <a:r>
              <a:rPr lang="en-US" sz="6000" dirty="0">
                <a:latin typeface="Showcard Gothic" panose="04020904020102020604" pitchFamily="82" charset="0"/>
              </a:rPr>
              <a:t>SCHEMATIC DIAGRAMS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84946" y="826806"/>
            <a:ext cx="8991601" cy="4267200"/>
          </a:xfrm>
          <a:noFill/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All circuit drawings need at least the following:</a:t>
            </a:r>
          </a:p>
          <a:p>
            <a:pPr lvl="1" eaLnBrk="1" hangingPunct="1">
              <a:defRPr/>
            </a:pPr>
            <a:r>
              <a:rPr lang="en-US" sz="2800" b="1" dirty="0"/>
              <a:t>Power supply, wire, resistors, switches</a:t>
            </a:r>
            <a:r>
              <a:rPr lang="en-US" sz="2800" dirty="0"/>
              <a:t>, other items include connectors, meters, etc. </a:t>
            </a:r>
          </a:p>
          <a:p>
            <a:pPr eaLnBrk="1" hangingPunct="1">
              <a:defRPr/>
            </a:pPr>
            <a:r>
              <a:rPr lang="en-US" sz="2800" dirty="0"/>
              <a:t>There is a set of standard symbols used to represent these items in a diagram of the circuit.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766" y="4319187"/>
            <a:ext cx="7647776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3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8. Explain and calculate electrical power.</a:t>
            </a:r>
          </a:p>
          <a:p>
            <a:pPr marL="0" lvl="0" indent="0">
              <a:buNone/>
            </a:pPr>
            <a:endParaRPr lang="en-US" sz="3200" dirty="0"/>
          </a:p>
          <a:p>
            <a:r>
              <a:rPr lang="en-US" altLang="en-US" sz="3200" dirty="0"/>
              <a:t>Electric Power = The </a:t>
            </a:r>
            <a:r>
              <a:rPr lang="en-US" altLang="en-US" sz="3200" b="1" dirty="0"/>
              <a:t>rate</a:t>
            </a:r>
            <a:r>
              <a:rPr lang="en-US" altLang="en-US" sz="3200" dirty="0"/>
              <a:t> at which electrical energy is transferred by an electric circuit; </a:t>
            </a:r>
          </a:p>
          <a:p>
            <a:r>
              <a:rPr lang="en-US" altLang="en-US" sz="3200" dirty="0"/>
              <a:t>Electric Power = </a:t>
            </a:r>
            <a:r>
              <a:rPr lang="en-US" altLang="en-US" sz="3200" b="1" dirty="0"/>
              <a:t>current</a:t>
            </a:r>
            <a:r>
              <a:rPr lang="en-US" altLang="en-US" sz="3200" dirty="0"/>
              <a:t> x </a:t>
            </a:r>
            <a:r>
              <a:rPr lang="en-US" altLang="en-US" sz="3200" b="1" dirty="0"/>
              <a:t>voltage; in watts, W</a:t>
            </a:r>
          </a:p>
          <a:p>
            <a:r>
              <a:rPr lang="en-US" altLang="en-US" sz="3200" dirty="0"/>
              <a:t>Energy used = </a:t>
            </a:r>
            <a:r>
              <a:rPr lang="en-US" altLang="en-US" sz="3200" b="1" dirty="0"/>
              <a:t>Power</a:t>
            </a:r>
            <a:r>
              <a:rPr lang="en-US" altLang="en-US" sz="3200" dirty="0"/>
              <a:t> (kilowatt) x </a:t>
            </a:r>
            <a:r>
              <a:rPr lang="en-US" altLang="en-US" sz="3200" b="1" dirty="0"/>
              <a:t>Time</a:t>
            </a:r>
            <a:r>
              <a:rPr lang="en-US" altLang="en-US" sz="3200" dirty="0"/>
              <a:t> (hour); E= P x t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042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3638371" cy="1934277"/>
          </a:xfrm>
        </p:spPr>
        <p:txBody>
          <a:bodyPr>
            <a:normAutofit/>
          </a:bodyPr>
          <a:lstStyle/>
          <a:p>
            <a:pPr marL="461963" lvl="0" indent="-461963">
              <a:buNone/>
            </a:pPr>
            <a:r>
              <a:rPr lang="en-US" sz="2800" b="1" dirty="0">
                <a:solidFill>
                  <a:srgbClr val="FFFF00"/>
                </a:solidFill>
              </a:rPr>
              <a:t>9.  Describe the properties of a magnet.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661" y="1483764"/>
            <a:ext cx="7391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394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6111606" cy="1532625"/>
          </a:xfrm>
        </p:spPr>
        <p:txBody>
          <a:bodyPr>
            <a:normAutofit/>
          </a:bodyPr>
          <a:lstStyle/>
          <a:p>
            <a:pPr marL="461963" lvl="0" indent="-461963">
              <a:buNone/>
            </a:pPr>
            <a:r>
              <a:rPr lang="en-US" sz="2800" b="1" dirty="0">
                <a:solidFill>
                  <a:srgbClr val="FFFF00"/>
                </a:solidFill>
              </a:rPr>
              <a:t>10. Explain how a magnet exerts a force on an object.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378" y="3578040"/>
            <a:ext cx="4095750" cy="3009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A22554-32CE-4C45-925F-0D75458993BB}"/>
              </a:ext>
            </a:extLst>
          </p:cNvPr>
          <p:cNvSpPr txBox="1"/>
          <p:nvPr/>
        </p:nvSpPr>
        <p:spPr>
          <a:xfrm>
            <a:off x="6885542" y="1337733"/>
            <a:ext cx="5089793" cy="440120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The </a:t>
            </a:r>
            <a:r>
              <a:rPr lang="en-US" sz="2800" i="1" dirty="0">
                <a:solidFill>
                  <a:schemeClr val="bg1"/>
                </a:solidFill>
              </a:rPr>
              <a:t>force</a:t>
            </a:r>
            <a:r>
              <a:rPr lang="en-US" sz="2800" dirty="0">
                <a:solidFill>
                  <a:schemeClr val="bg1"/>
                </a:solidFill>
              </a:rPr>
              <a:t> is </a:t>
            </a:r>
            <a:r>
              <a:rPr lang="en-US" sz="2800" i="1" dirty="0">
                <a:solidFill>
                  <a:schemeClr val="bg1"/>
                </a:solidFill>
              </a:rPr>
              <a:t>exerted</a:t>
            </a:r>
            <a:r>
              <a:rPr lang="en-US" sz="2800" dirty="0">
                <a:solidFill>
                  <a:schemeClr val="bg1"/>
                </a:solidFill>
              </a:rPr>
              <a:t> over a distance and includes </a:t>
            </a:r>
            <a:r>
              <a:rPr lang="en-US" sz="2800" i="1" dirty="0">
                <a:solidFill>
                  <a:schemeClr val="bg1"/>
                </a:solidFill>
              </a:rPr>
              <a:t>forces</a:t>
            </a:r>
            <a:r>
              <a:rPr lang="en-US" sz="2800" dirty="0">
                <a:solidFill>
                  <a:schemeClr val="bg1"/>
                </a:solidFill>
              </a:rPr>
              <a:t> of attraction and repulsion. North and south poles of two </a:t>
            </a:r>
            <a:r>
              <a:rPr lang="en-US" sz="2800" i="1" dirty="0">
                <a:solidFill>
                  <a:schemeClr val="bg1"/>
                </a:solidFill>
              </a:rPr>
              <a:t>magnets</a:t>
            </a:r>
            <a:r>
              <a:rPr lang="en-US" sz="2800" dirty="0">
                <a:solidFill>
                  <a:schemeClr val="bg1"/>
                </a:solidFill>
              </a:rPr>
              <a:t> attract each other, while two north poles or two south poles repel each other. </a:t>
            </a:r>
          </a:p>
          <a:p>
            <a:r>
              <a:rPr lang="en-US" sz="2800" dirty="0">
                <a:solidFill>
                  <a:schemeClr val="bg1"/>
                </a:solidFill>
              </a:rPr>
              <a:t>A </a:t>
            </a:r>
            <a:r>
              <a:rPr lang="en-US" sz="2800" i="1" dirty="0">
                <a:solidFill>
                  <a:schemeClr val="bg1"/>
                </a:solidFill>
              </a:rPr>
              <a:t>magnet</a:t>
            </a:r>
            <a:r>
              <a:rPr lang="en-US" sz="2800" dirty="0">
                <a:solidFill>
                  <a:schemeClr val="bg1"/>
                </a:solidFill>
              </a:rPr>
              <a:t> can </a:t>
            </a:r>
            <a:r>
              <a:rPr lang="en-US" sz="2800" i="1" dirty="0">
                <a:solidFill>
                  <a:schemeClr val="bg1"/>
                </a:solidFill>
              </a:rPr>
              <a:t>exert force</a:t>
            </a:r>
            <a:r>
              <a:rPr lang="en-US" sz="2800" dirty="0">
                <a:solidFill>
                  <a:schemeClr val="bg1"/>
                </a:solidFill>
              </a:rPr>
              <a:t> over a distance because the </a:t>
            </a:r>
            <a:r>
              <a:rPr lang="en-US" sz="2800" i="1" dirty="0">
                <a:solidFill>
                  <a:schemeClr val="bg1"/>
                </a:solidFill>
              </a:rPr>
              <a:t>magnet</a:t>
            </a:r>
            <a:r>
              <a:rPr lang="en-US" sz="2800" dirty="0">
                <a:solidFill>
                  <a:schemeClr val="bg1"/>
                </a:solidFill>
              </a:rPr>
              <a:t> is surrounded by a magnetic field.</a:t>
            </a:r>
          </a:p>
        </p:txBody>
      </p:sp>
    </p:spTree>
    <p:extLst>
      <p:ext uri="{BB962C8B-B14F-4D97-AF65-F5344CB8AC3E}">
        <p14:creationId xmlns:p14="http://schemas.microsoft.com/office/powerpoint/2010/main" val="179661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35280"/>
            <a:ext cx="10131425" cy="1456267"/>
          </a:xfrm>
        </p:spPr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91547"/>
            <a:ext cx="10131425" cy="1566808"/>
          </a:xfrm>
        </p:spPr>
        <p:txBody>
          <a:bodyPr>
            <a:normAutofit/>
          </a:bodyPr>
          <a:lstStyle/>
          <a:p>
            <a:pPr marL="461963" lvl="0" indent="-461963">
              <a:buNone/>
            </a:pPr>
            <a:r>
              <a:rPr lang="en-US" sz="2800" b="1" dirty="0">
                <a:solidFill>
                  <a:srgbClr val="FFFF00"/>
                </a:solidFill>
              </a:rPr>
              <a:t>11. Explain why some materials are magnetic and others are not – be sure to mention magnetic domains.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046" y="3061793"/>
            <a:ext cx="6495782" cy="346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6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65218"/>
            <a:ext cx="10131425" cy="1456267"/>
          </a:xfrm>
        </p:spPr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889" y="1791689"/>
            <a:ext cx="11397953" cy="3649133"/>
          </a:xfrm>
        </p:spPr>
        <p:txBody>
          <a:bodyPr>
            <a:normAutofit/>
          </a:bodyPr>
          <a:lstStyle/>
          <a:p>
            <a:pPr marL="461963" lvl="0" indent="-461963">
              <a:buNone/>
            </a:pPr>
            <a:r>
              <a:rPr lang="en-US" sz="2800" b="1" dirty="0">
                <a:solidFill>
                  <a:srgbClr val="FFFF00"/>
                </a:solidFill>
              </a:rPr>
              <a:t>12. Understand the relationship between electric current and magnetism.</a:t>
            </a:r>
          </a:p>
          <a:p>
            <a:pPr marL="461963" indent="-461963">
              <a:buNone/>
            </a:pPr>
            <a:r>
              <a:rPr lang="en-US" sz="2800" dirty="0"/>
              <a:t>-  </a:t>
            </a:r>
            <a:r>
              <a:rPr lang="en-US" altLang="en-US" sz="2800" dirty="0">
                <a:cs typeface="Times New Roman" pitchFamily="18" charset="0"/>
              </a:rPr>
              <a:t>every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electric current </a:t>
            </a:r>
            <a:r>
              <a:rPr lang="en-US" altLang="en-US" sz="2800" dirty="0">
                <a:cs typeface="Times New Roman" pitchFamily="18" charset="0"/>
              </a:rPr>
              <a:t>has a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magnetic field </a:t>
            </a:r>
            <a:r>
              <a:rPr lang="en-US" altLang="en-US" sz="2800" dirty="0">
                <a:cs typeface="Times New Roman" pitchFamily="18" charset="0"/>
              </a:rPr>
              <a:t>surrounding it. </a:t>
            </a:r>
          </a:p>
          <a:p>
            <a:pPr>
              <a:buFontTx/>
              <a:buChar char="-"/>
            </a:pPr>
            <a:r>
              <a:rPr lang="en-US" altLang="en-US" sz="2800" dirty="0">
                <a:ea typeface="Arial Unicode MS" pitchFamily="34" charset="-128"/>
                <a:cs typeface="Arial Unicode MS" pitchFamily="34" charset="-128"/>
              </a:rPr>
              <a:t>Electric and magnetic fields are different aspects of a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single electromagnetic </a:t>
            </a:r>
            <a:r>
              <a:rPr lang="en-US" altLang="en-US" sz="2800" dirty="0">
                <a:ea typeface="Arial Unicode MS" pitchFamily="34" charset="-128"/>
                <a:cs typeface="Arial Unicode MS" pitchFamily="34" charset="-128"/>
              </a:rPr>
              <a:t>field.</a:t>
            </a:r>
          </a:p>
          <a:p>
            <a:pPr>
              <a:buFontTx/>
              <a:buChar char="-"/>
            </a:pPr>
            <a:r>
              <a:rPr lang="en-US" altLang="en-US" sz="2800" dirty="0"/>
              <a:t>Current gives rise to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magnetic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800" dirty="0"/>
              <a:t>fields, just as electric charge gave rise to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electric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800" dirty="0"/>
              <a:t>fields.</a:t>
            </a:r>
            <a:endParaRPr lang="en-US" altLang="en-US" sz="2800" dirty="0">
              <a:ea typeface="Arial Unicode MS" pitchFamily="34" charset="-128"/>
              <a:cs typeface="Arial Unicode MS" pitchFamily="34" charset="-128"/>
            </a:endParaRPr>
          </a:p>
          <a:p>
            <a:pPr marL="461963" lvl="0" indent="-461963">
              <a:buNone/>
            </a:pPr>
            <a:endParaRPr lang="en-US" sz="2800" dirty="0"/>
          </a:p>
          <a:p>
            <a:endParaRPr lang="en-US" dirty="0"/>
          </a:p>
        </p:txBody>
      </p:sp>
      <p:pic>
        <p:nvPicPr>
          <p:cNvPr id="4" name="Picture 4" descr="im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523" y="4392539"/>
            <a:ext cx="4725824" cy="2391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10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97693"/>
            <a:ext cx="7595074" cy="3962400"/>
          </a:xfrm>
        </p:spPr>
        <p:txBody>
          <a:bodyPr>
            <a:normAutofit lnSpcReduction="10000"/>
          </a:bodyPr>
          <a:lstStyle/>
          <a:p>
            <a:pPr marL="514350" lvl="0" indent="-514350">
              <a:buAutoNum type="arabicPeriod" startAt="13"/>
            </a:pPr>
            <a:r>
              <a:rPr lang="en-US" sz="2800" b="1" dirty="0">
                <a:solidFill>
                  <a:srgbClr val="FFFF00"/>
                </a:solidFill>
              </a:rPr>
              <a:t>Explain how electromagnets are constructed and describe how they are used.</a:t>
            </a:r>
          </a:p>
          <a:p>
            <a:pPr marL="0" lvl="0" indent="0">
              <a:buNone/>
            </a:pPr>
            <a:endParaRPr lang="en-US" sz="2800" dirty="0"/>
          </a:p>
          <a:p>
            <a:r>
              <a:rPr lang="en-US" altLang="en-US" sz="2800" dirty="0">
                <a:cs typeface="Times New Roman" pitchFamily="18" charset="0"/>
              </a:rPr>
              <a:t>An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electromagnet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2800" dirty="0">
                <a:cs typeface="Times New Roman" pitchFamily="18" charset="0"/>
              </a:rPr>
              <a:t>consists of an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iron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2800" dirty="0">
                <a:cs typeface="Times New Roman" pitchFamily="18" charset="0"/>
              </a:rPr>
              <a:t>core placed inside a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wire coil.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r>
              <a:rPr lang="en-US" altLang="en-US" sz="2800" dirty="0">
                <a:cs typeface="Times New Roman" pitchFamily="18" charset="0"/>
              </a:rPr>
              <a:t>The magnetic field strength of a wire coil carrying an electric current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increases</a:t>
            </a: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en-US" sz="2800" dirty="0">
                <a:cs typeface="Times New Roman" pitchFamily="18" charset="0"/>
              </a:rPr>
              <a:t>in direct proportion to the 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number </a:t>
            </a:r>
            <a:r>
              <a:rPr lang="en-US" altLang="en-US" sz="2800" dirty="0">
                <a:cs typeface="Times New Roman" pitchFamily="18" charset="0"/>
              </a:rPr>
              <a:t>of turns of the coil.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2" descr="key_id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669" y="2697565"/>
            <a:ext cx="3225563" cy="256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57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1361709"/>
          </a:xfrm>
        </p:spPr>
        <p:txBody>
          <a:bodyPr>
            <a:normAutofit/>
          </a:bodyPr>
          <a:lstStyle/>
          <a:p>
            <a:pPr marL="461963" lvl="0" indent="-461963">
              <a:buNone/>
            </a:pPr>
            <a:r>
              <a:rPr lang="en-US" sz="2800" b="1" dirty="0">
                <a:solidFill>
                  <a:srgbClr val="FFFF00"/>
                </a:solidFill>
              </a:rPr>
              <a:t>14.  Compare and contrast an electric motor and an electric generator.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309" y="2795781"/>
            <a:ext cx="8402029" cy="39330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726121-F453-452D-A8F5-1D13111EBE95}"/>
              </a:ext>
            </a:extLst>
          </p:cNvPr>
          <p:cNvSpPr/>
          <p:nvPr/>
        </p:nvSpPr>
        <p:spPr>
          <a:xfrm>
            <a:off x="3230309" y="6016752"/>
            <a:ext cx="3271075" cy="712036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EDEEA0-599F-46B3-9510-2E4AA61ED9F2}"/>
              </a:ext>
            </a:extLst>
          </p:cNvPr>
          <p:cNvSpPr/>
          <p:nvPr/>
        </p:nvSpPr>
        <p:spPr>
          <a:xfrm>
            <a:off x="8146733" y="6016752"/>
            <a:ext cx="3271075" cy="712036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9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4078223" cy="2841413"/>
          </a:xfrm>
        </p:spPr>
        <p:txBody>
          <a:bodyPr>
            <a:normAutofit/>
          </a:bodyPr>
          <a:lstStyle/>
          <a:p>
            <a:pPr marL="461963" lvl="0" indent="-461963">
              <a:buNone/>
            </a:pPr>
            <a:r>
              <a:rPr lang="en-US" sz="2800" b="1" dirty="0">
                <a:solidFill>
                  <a:srgbClr val="FFFF00"/>
                </a:solidFill>
              </a:rPr>
              <a:t>14.  Compare and contrast an electric motor and an electric generator.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BEB9F6-0FC8-4828-95C7-BE00414F0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587" y="1149667"/>
            <a:ext cx="6600825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94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8498"/>
            <a:ext cx="10131425" cy="1456267"/>
          </a:xfrm>
        </p:spPr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14765"/>
            <a:ext cx="10131425" cy="4468797"/>
          </a:xfrm>
        </p:spPr>
        <p:txBody>
          <a:bodyPr>
            <a:normAutofit/>
          </a:bodyPr>
          <a:lstStyle/>
          <a:p>
            <a:pPr marL="401638" lvl="0" indent="-401638">
              <a:buNone/>
            </a:pPr>
            <a:r>
              <a:rPr lang="en-US" sz="2800" b="1" dirty="0">
                <a:solidFill>
                  <a:srgbClr val="FFFF00"/>
                </a:solidFill>
              </a:rPr>
              <a:t>15. Distinguish between alternating and direct current; know what produces each.</a:t>
            </a:r>
          </a:p>
          <a:p>
            <a:pPr marL="401638" lvl="0" indent="-401638">
              <a:buNone/>
            </a:pPr>
            <a:endParaRPr lang="en-US" sz="2800" b="1" dirty="0">
              <a:solidFill>
                <a:srgbClr val="FFFF00"/>
              </a:solidFill>
            </a:endParaRPr>
          </a:p>
          <a:p>
            <a:pPr marL="401638" lvl="0" indent="-401638">
              <a:buNone/>
            </a:pPr>
            <a:r>
              <a:rPr lang="en-US" sz="2800" b="1" dirty="0"/>
              <a:t>Alternating current </a:t>
            </a:r>
            <a:r>
              <a:rPr lang="en-US" sz="2800" dirty="0"/>
              <a:t>– AC – switches back and forth regularly.</a:t>
            </a:r>
          </a:p>
          <a:p>
            <a:pPr marL="401638" lvl="0" indent="-401638">
              <a:buNone/>
            </a:pPr>
            <a:endParaRPr lang="en-US" sz="2800" dirty="0"/>
          </a:p>
          <a:p>
            <a:pPr marL="401638" lvl="0" indent="-401638">
              <a:buNone/>
            </a:pPr>
            <a:endParaRPr lang="en-US" sz="2800" b="1" dirty="0"/>
          </a:p>
          <a:p>
            <a:pPr marL="401638" lvl="0" indent="-401638">
              <a:buNone/>
            </a:pPr>
            <a:r>
              <a:rPr lang="en-US" sz="2800" b="1" dirty="0"/>
              <a:t>Direct current </a:t>
            </a:r>
            <a:r>
              <a:rPr lang="en-US" sz="2800" dirty="0"/>
              <a:t>– DC – always goes in one direction.</a:t>
            </a:r>
          </a:p>
          <a:p>
            <a:endParaRPr lang="en-US" dirty="0"/>
          </a:p>
        </p:txBody>
      </p:sp>
      <p:pic>
        <p:nvPicPr>
          <p:cNvPr id="4" name="Picture 4" descr="new3">
            <a:extLst>
              <a:ext uri="{FF2B5EF4-FFF2-40B4-BE49-F238E27FC236}">
                <a16:creationId xmlns:a16="http://schemas.microsoft.com/office/drawing/2014/main" id="{54113F41-2F4F-4B51-B15D-0E61F9562CD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752" y="3749163"/>
            <a:ext cx="6959592" cy="124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dcnew_mov">
            <a:extLst>
              <a:ext uri="{FF2B5EF4-FFF2-40B4-BE49-F238E27FC236}">
                <a16:creationId xmlns:a16="http://schemas.microsoft.com/office/drawing/2014/main" id="{6A1F2163-6C3E-4D2D-8686-DBEB0E38100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752" y="5361911"/>
            <a:ext cx="7076501" cy="124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98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71593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16. Know the thirty vocabulary words.</a:t>
            </a:r>
          </a:p>
          <a:p>
            <a:pPr marL="0" lvl="0" indent="0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652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573</TotalTime>
  <Words>738</Words>
  <Application>Microsoft Office PowerPoint</Application>
  <PresentationFormat>Widescreen</PresentationFormat>
  <Paragraphs>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 Unicode MS</vt:lpstr>
      <vt:lpstr>Arial</vt:lpstr>
      <vt:lpstr>Calibri</vt:lpstr>
      <vt:lpstr>Calibri Light</vt:lpstr>
      <vt:lpstr>Showcard Gothic</vt:lpstr>
      <vt:lpstr>Times New Roman</vt:lpstr>
      <vt:lpstr>Celestial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SERIES CIRCUIT</vt:lpstr>
      <vt:lpstr>PARALLEL CIRCUIT</vt:lpstr>
      <vt:lpstr>SCHEMATIC DIAGRAMS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</dc:title>
  <dc:creator>Nancy</dc:creator>
  <cp:lastModifiedBy>Nancy Brim</cp:lastModifiedBy>
  <cp:revision>18</cp:revision>
  <dcterms:created xsi:type="dcterms:W3CDTF">2015-12-09T02:34:20Z</dcterms:created>
  <dcterms:modified xsi:type="dcterms:W3CDTF">2018-04-05T00:39:24Z</dcterms:modified>
</cp:coreProperties>
</file>