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7" r:id="rId2"/>
    <p:sldId id="258" r:id="rId3"/>
    <p:sldId id="259" r:id="rId4"/>
    <p:sldId id="260" r:id="rId5"/>
    <p:sldId id="28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89" r:id="rId14"/>
    <p:sldId id="281" r:id="rId15"/>
    <p:sldId id="287" r:id="rId16"/>
    <p:sldId id="272" r:id="rId17"/>
    <p:sldId id="269" r:id="rId18"/>
    <p:sldId id="271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2906A1-88C9-4900-8BBD-CFC88F83011E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2C8D23-C93F-4E19-9197-DA36A7A106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548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53648" indent="-28986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59459" indent="-23189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23243" indent="-23189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87027" indent="-23189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50810" indent="-2318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3014594" indent="-2318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78378" indent="-2318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942161" indent="-2318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227BD3B6-5A20-45B3-B3D3-1DB0DCC960DF}" type="slidenum">
              <a:rPr lang="en-US"/>
              <a:pPr eaLnBrk="1" hangingPunct="1"/>
              <a:t>10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53648" indent="-28986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59459" indent="-23189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23243" indent="-23189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87027" indent="-23189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50810" indent="-2318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3014594" indent="-2318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78378" indent="-2318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942161" indent="-2318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78F3D920-37CC-4882-A6E9-CACD870C585F}" type="slidenum">
              <a:rPr lang="en-US"/>
              <a:pPr eaLnBrk="1" hangingPunct="1"/>
              <a:t>11</a:t>
            </a:fld>
            <a:endParaRPr lang="en-U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53648" indent="-28986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59459" indent="-23189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23243" indent="-23189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87027" indent="-23189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50810" indent="-2318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3014594" indent="-2318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78378" indent="-2318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942161" indent="-2318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3F8658B2-D1A6-4EAD-B64A-242262E50828}" type="slidenum">
              <a:rPr lang="en-US"/>
              <a:pPr eaLnBrk="1" hangingPunct="1"/>
              <a:t>16</a:t>
            </a:fld>
            <a:endParaRPr lang="en-US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53648" indent="-28986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59459" indent="-23189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23243" indent="-23189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87027" indent="-23189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50810" indent="-2318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3014594" indent="-2318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78378" indent="-2318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942161" indent="-2318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780616AA-2FA5-45D4-BC72-BD309A64AA01}" type="slidenum">
              <a:rPr lang="en-US"/>
              <a:pPr eaLnBrk="1" hangingPunct="1"/>
              <a:t>17</a:t>
            </a:fld>
            <a:endParaRPr lang="en-US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53648" indent="-28986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59459" indent="-23189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23243" indent="-23189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87027" indent="-23189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50810" indent="-2318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3014594" indent="-2318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78378" indent="-2318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942161" indent="-2318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1C03A275-0E01-43EB-A1FA-09A8E9F10A46}" type="slidenum">
              <a:rPr lang="en-US"/>
              <a:pPr eaLnBrk="1" hangingPunct="1"/>
              <a:t>18</a:t>
            </a:fld>
            <a:endParaRPr lang="en-US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53648" indent="-28986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59459" indent="-23189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23243" indent="-23189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87027" indent="-23189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50810" indent="-2318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3014594" indent="-2318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78378" indent="-2318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942161" indent="-2318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4EE84B01-6BF5-4747-88F0-06044C11AE2E}" type="slidenum">
              <a:rPr lang="en-US"/>
              <a:pPr eaLnBrk="1" hangingPunct="1"/>
              <a:t>20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53648" indent="-28986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59459" indent="-23189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23243" indent="-23189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87027" indent="-23189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50810" indent="-2318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3014594" indent="-2318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78378" indent="-2318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942161" indent="-2318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CA99AACE-571C-44B1-9269-E10285155AC5}" type="slidenum">
              <a:rPr lang="en-US"/>
              <a:pPr eaLnBrk="1" hangingPunct="1"/>
              <a:t>21</a:t>
            </a:fld>
            <a:endParaRPr lang="en-US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53648" indent="-28986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59459" indent="-23189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23243" indent="-23189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87027" indent="-23189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50810" indent="-2318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3014594" indent="-2318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78378" indent="-2318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942161" indent="-2318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815742F3-37C5-4378-B509-DA0DE0172CA1}" type="slidenum">
              <a:rPr lang="en-US"/>
              <a:pPr eaLnBrk="1" hangingPunct="1"/>
              <a:t>22</a:t>
            </a:fld>
            <a:endParaRPr lang="en-US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53648" indent="-28986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59459" indent="-23189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23243" indent="-23189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87027" indent="-23189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50810" indent="-2318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3014594" indent="-2318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78378" indent="-2318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942161" indent="-2318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C7B36388-D9AA-4776-8C8F-479BFE56CE36}" type="slidenum">
              <a:rPr lang="en-US"/>
              <a:pPr eaLnBrk="1" hangingPunct="1"/>
              <a:t>23</a:t>
            </a:fld>
            <a:endParaRPr lang="en-US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DEA37-087D-45BA-A434-5481155C1D69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09429-711B-4491-ADDE-1FD93BB08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193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DEA37-087D-45BA-A434-5481155C1D69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09429-711B-4491-ADDE-1FD93BB08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388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DEA37-087D-45BA-A434-5481155C1D69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09429-711B-4491-ADDE-1FD93BB08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49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DEA37-087D-45BA-A434-5481155C1D69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09429-711B-4491-ADDE-1FD93BB08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825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DEA37-087D-45BA-A434-5481155C1D69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09429-711B-4491-ADDE-1FD93BB08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915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DEA37-087D-45BA-A434-5481155C1D69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09429-711B-4491-ADDE-1FD93BB08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197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DEA37-087D-45BA-A434-5481155C1D69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09429-711B-4491-ADDE-1FD93BB08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20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DEA37-087D-45BA-A434-5481155C1D69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09429-711B-4491-ADDE-1FD93BB08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47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DEA37-087D-45BA-A434-5481155C1D69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09429-711B-4491-ADDE-1FD93BB08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901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DEA37-087D-45BA-A434-5481155C1D69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09429-711B-4491-ADDE-1FD93BB08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948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DEA37-087D-45BA-A434-5481155C1D69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09429-711B-4491-ADDE-1FD93BB08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0698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72756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  <a:alpha val="6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4DEA37-087D-45BA-A434-5481155C1D69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A09429-711B-4491-ADDE-1FD93BB08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063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04800"/>
            <a:ext cx="7772400" cy="2057400"/>
          </a:xfrm>
        </p:spPr>
        <p:txBody>
          <a:bodyPr>
            <a:normAutofit/>
          </a:bodyPr>
          <a:lstStyle/>
          <a:p>
            <a:r>
              <a:rPr lang="en-US" sz="4800" b="1" i="1" dirty="0"/>
              <a:t>ATOMIC THEORY AND </a:t>
            </a:r>
            <a:br>
              <a:rPr lang="en-US" sz="4800" b="1" i="1" dirty="0"/>
            </a:br>
            <a:r>
              <a:rPr lang="en-US" sz="4800" b="1" i="1" dirty="0"/>
              <a:t>THE PERIODIC TABLE</a:t>
            </a:r>
            <a:endParaRPr lang="en-US" sz="48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09600" y="2743200"/>
            <a:ext cx="7772400" cy="3657600"/>
          </a:xfrm>
        </p:spPr>
        <p:txBody>
          <a:bodyPr>
            <a:normAutofit fontScale="62500" lnSpcReduction="20000"/>
          </a:bodyPr>
          <a:lstStyle/>
          <a:p>
            <a:pPr algn="l"/>
            <a:r>
              <a:rPr lang="en-US" b="1" dirty="0">
                <a:solidFill>
                  <a:schemeClr val="tx1"/>
                </a:solidFill>
              </a:rPr>
              <a:t>SPS1. Obtain, evaluate, and communicate information from the Periodic Table to explain the relative properties of elements based on patterns of atomic structure.</a:t>
            </a:r>
            <a:endParaRPr lang="en-US" dirty="0">
              <a:solidFill>
                <a:schemeClr val="tx1"/>
              </a:solidFill>
            </a:endParaRPr>
          </a:p>
          <a:p>
            <a:pPr marL="457200" indent="-228600" algn="l"/>
            <a:r>
              <a:rPr lang="en-US" dirty="0">
                <a:solidFill>
                  <a:schemeClr val="tx1"/>
                </a:solidFill>
              </a:rPr>
              <a:t>a. Develop and use models to compare and contrast the structure of atoms, ions and isotopes. (Clarification statement: Properties include atomic number, atomic mass and the location and charge of subatomic particles.) </a:t>
            </a:r>
          </a:p>
          <a:p>
            <a:pPr marL="457200" indent="-228600" algn="l"/>
            <a:r>
              <a:rPr lang="en-US" dirty="0">
                <a:solidFill>
                  <a:schemeClr val="tx1"/>
                </a:solidFill>
              </a:rPr>
              <a:t>b. Analyze and interpret data to determine trends of the following: Number of valence electrons, Types of ions formed by main group elements, Location and properties of metals, nonmetals, and metalloids, Phases at room temperature</a:t>
            </a:r>
          </a:p>
          <a:p>
            <a:pPr marL="457200" indent="-228600" algn="l"/>
            <a:r>
              <a:rPr lang="en-US" dirty="0">
                <a:solidFill>
                  <a:schemeClr val="tx1"/>
                </a:solidFill>
              </a:rPr>
              <a:t>c. Use the Periodic Table as a model to predict the above properties of main group elements.</a:t>
            </a:r>
          </a:p>
          <a:p>
            <a:pPr marL="457200" lvl="0" indent="-457200" algn="l">
              <a:buFont typeface="Arial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algn="l"/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11C2-F834-4686-913C-A56490AEA2B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399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 </a:t>
            </a:r>
            <a:r>
              <a:rPr lang="en-US" dirty="0"/>
              <a:t/>
            </a:r>
            <a:br>
              <a:rPr lang="en-US" dirty="0"/>
            </a:br>
            <a:r>
              <a:rPr lang="en-US" sz="6000" b="1" dirty="0"/>
              <a:t>STRUCTURE OF THE ATOM</a:t>
            </a:r>
            <a:r>
              <a:rPr lang="en-US" dirty="0"/>
              <a:t/>
            </a:r>
            <a:br>
              <a:rPr lang="en-US" dirty="0"/>
            </a:br>
            <a:r>
              <a:rPr lang="en-US" sz="2800" dirty="0"/>
              <a:t/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effectLst/>
                <a:latin typeface="Arial Narrow"/>
                <a:ea typeface="Times New Roman"/>
                <a:cs typeface="Times New Roman"/>
              </a:rPr>
              <a:t>All matter is made up of atoms. </a:t>
            </a:r>
            <a:endParaRPr lang="en-US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2352" y="990600"/>
            <a:ext cx="2779713" cy="239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Group 5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42991308"/>
              </p:ext>
            </p:extLst>
          </p:nvPr>
        </p:nvGraphicFramePr>
        <p:xfrm>
          <a:off x="152400" y="3429000"/>
          <a:ext cx="8686800" cy="3254714"/>
        </p:xfrm>
        <a:graphic>
          <a:graphicData uri="http://schemas.openxmlformats.org/drawingml/2006/table">
            <a:tbl>
              <a:tblPr/>
              <a:tblGrid>
                <a:gridCol w="263706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5393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6437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Subatomic Particle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Charge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Location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Size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801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pitchFamily="34" charset="0"/>
                        </a:rPr>
                        <a:t>Proton (p</a:t>
                      </a:r>
                      <a:r>
                        <a:rPr kumimoji="0" lang="en-US" sz="21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pitchFamily="34" charset="0"/>
                        </a:rPr>
                        <a:t>+</a:t>
                      </a:r>
                      <a:r>
                        <a:rPr kumimoji="0" lang="en-US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pitchFamily="34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pitchFamily="34" charset="0"/>
                        </a:rPr>
                        <a:t>1+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pitchFamily="34" charset="0"/>
                        </a:rPr>
                        <a:t>Nucleus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pitchFamily="34" charset="0"/>
                        </a:rPr>
                        <a:t>Equal to size of neutron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792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</a:rPr>
                        <a:t>Neutron (n)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</a:rPr>
                        <a:t>Nucleus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</a:rPr>
                        <a:t>Equal to size of proton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375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</a:rPr>
                        <a:t>Electron (e</a:t>
                      </a:r>
                      <a:r>
                        <a:rPr kumimoji="0" lang="en-US" sz="21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</a:rPr>
                        <a:t>-</a:t>
                      </a:r>
                      <a:r>
                        <a:rPr kumimoji="0" lang="en-US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</a:rPr>
                        <a:t>1-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</a:rPr>
                        <a:t>Outside nucleus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</a:rPr>
                        <a:t>Smallest subatomic particle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11C2-F834-4686-913C-A56490AEA2B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1275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533400"/>
            <a:ext cx="8229600" cy="1143000"/>
          </a:xfrm>
        </p:spPr>
        <p:txBody>
          <a:bodyPr>
            <a:noAutofit/>
          </a:bodyPr>
          <a:lstStyle/>
          <a:p>
            <a:r>
              <a:rPr lang="en-US" sz="5400" b="1" dirty="0"/>
              <a:t>STRUCTURE OF THE ATOM</a:t>
            </a:r>
            <a:r>
              <a:rPr lang="en-US" sz="3200" dirty="0"/>
              <a:t/>
            </a:r>
            <a:br>
              <a:rPr lang="en-US" sz="3200" dirty="0"/>
            </a:b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dirty="0"/>
              <a:t>Protons (+) equals Electrons (-)</a:t>
            </a:r>
          </a:p>
          <a:p>
            <a:r>
              <a:rPr lang="en-US" sz="3000" dirty="0"/>
              <a:t>Electrons (- charge) and protons (+ charge) to make the atom electrically neutral. </a:t>
            </a:r>
          </a:p>
        </p:txBody>
      </p:sp>
      <p:pic>
        <p:nvPicPr>
          <p:cNvPr id="24578" name="Picture 2" descr="C:\Documents and Settings\tiffany.dixon\Local Settings\Temporary Internet Files\Content.IE5\UYXZWLD9\MC900292574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3365770"/>
            <a:ext cx="3200399" cy="3249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743200" y="4343400"/>
            <a:ext cx="16764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>
                <a:solidFill>
                  <a:schemeClr val="tx1"/>
                </a:solidFill>
              </a:rPr>
              <a:t>Protons(+)</a:t>
            </a:r>
          </a:p>
        </p:txBody>
      </p:sp>
      <p:sp>
        <p:nvSpPr>
          <p:cNvPr id="6" name="Rectangle 5"/>
          <p:cNvSpPr/>
          <p:nvPr/>
        </p:nvSpPr>
        <p:spPr>
          <a:xfrm>
            <a:off x="4953000" y="4375688"/>
            <a:ext cx="19812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>
                <a:solidFill>
                  <a:schemeClr val="tx1"/>
                </a:solidFill>
              </a:rPr>
              <a:t>Electrons (-)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11C2-F834-4686-913C-A56490AEA2B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7827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b="1" dirty="0"/>
              <a:t>STRUCTURE OF THE ATOM</a:t>
            </a:r>
            <a:r>
              <a:rPr lang="en-US" sz="2500" dirty="0"/>
              <a:t/>
            </a:r>
            <a:br>
              <a:rPr lang="en-US" sz="2500" dirty="0"/>
            </a:br>
            <a:endParaRPr lang="en-US" sz="2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84766"/>
            <a:ext cx="8229600" cy="4525963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b="1" u="sng" dirty="0">
                <a:solidFill>
                  <a:srgbClr val="FF0000"/>
                </a:solidFill>
              </a:rPr>
              <a:t>atomic number </a:t>
            </a:r>
            <a:r>
              <a:rPr lang="en-US" dirty="0"/>
              <a:t>of an element is what distinguishes it from all other elements.</a:t>
            </a:r>
          </a:p>
          <a:p>
            <a:r>
              <a:rPr lang="en-US" dirty="0"/>
              <a:t>The atomic number is the number of protons there are in the nucleus. </a:t>
            </a:r>
          </a:p>
          <a:p>
            <a:r>
              <a:rPr lang="en-US" dirty="0"/>
              <a:t>Hydrogen's atomic number is 1. </a:t>
            </a:r>
          </a:p>
          <a:p>
            <a:r>
              <a:rPr lang="en-US" dirty="0"/>
              <a:t>Helium's atomic number is 2. </a:t>
            </a:r>
          </a:p>
        </p:txBody>
      </p: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2822104" y="4724400"/>
            <a:ext cx="1499197" cy="1955899"/>
            <a:chOff x="4608" y="672"/>
            <a:chExt cx="960" cy="1344"/>
          </a:xfrm>
        </p:grpSpPr>
        <p:sp>
          <p:nvSpPr>
            <p:cNvPr id="5" name="Rectangle 10"/>
            <p:cNvSpPr>
              <a:spLocks noChangeArrowheads="1"/>
            </p:cNvSpPr>
            <p:nvPr/>
          </p:nvSpPr>
          <p:spPr bwMode="auto">
            <a:xfrm>
              <a:off x="4608" y="672"/>
              <a:ext cx="960" cy="13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" name="Text Box 11"/>
            <p:cNvSpPr txBox="1">
              <a:spLocks noChangeArrowheads="1"/>
            </p:cNvSpPr>
            <p:nvPr/>
          </p:nvSpPr>
          <p:spPr bwMode="auto">
            <a:xfrm>
              <a:off x="4656" y="720"/>
              <a:ext cx="864" cy="1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b="1" dirty="0"/>
                <a:t>1</a:t>
              </a:r>
            </a:p>
            <a:p>
              <a:pPr algn="ctr" eaLnBrk="1" hangingPunct="1">
                <a:spcBef>
                  <a:spcPct val="50000"/>
                </a:spcBef>
              </a:pPr>
              <a:r>
                <a:rPr lang="en-US" b="1" dirty="0"/>
                <a:t>H</a:t>
              </a:r>
            </a:p>
            <a:p>
              <a:pPr algn="ctr" eaLnBrk="1" hangingPunct="1">
                <a:spcBef>
                  <a:spcPct val="50000"/>
                </a:spcBef>
              </a:pPr>
              <a:r>
                <a:rPr lang="en-US" b="1" dirty="0"/>
                <a:t>Hydrogen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b="1" dirty="0"/>
                <a:t>   1.0079</a:t>
              </a:r>
            </a:p>
          </p:txBody>
        </p:sp>
      </p:grp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6705600" y="4724399"/>
            <a:ext cx="1502308" cy="201408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1066800" y="4724400"/>
            <a:ext cx="2286000" cy="5334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Atomic Number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4839929" y="4794254"/>
            <a:ext cx="2286000" cy="5334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Atomic Number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11C2-F834-4686-913C-A56490AEA2B3}" type="slidenum">
              <a:rPr lang="en-US" smtClean="0"/>
              <a:t>4</a:t>
            </a:fld>
            <a:endParaRPr lang="en-US"/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6782115" y="4946654"/>
            <a:ext cx="1349277" cy="1615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b="1" dirty="0"/>
              <a:t>2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b="1" dirty="0"/>
              <a:t>He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b="1" dirty="0"/>
              <a:t>Helium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b="1" dirty="0"/>
              <a:t>4.0026</a:t>
            </a:r>
          </a:p>
        </p:txBody>
      </p:sp>
    </p:spTree>
    <p:extLst>
      <p:ext uri="{BB962C8B-B14F-4D97-AF65-F5344CB8AC3E}">
        <p14:creationId xmlns:p14="http://schemas.microsoft.com/office/powerpoint/2010/main" val="12894117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STRUCTURE OF THE ATOM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b="1" u="sng" dirty="0">
                <a:solidFill>
                  <a:srgbClr val="FF0000"/>
                </a:solidFill>
              </a:rPr>
              <a:t>atomic mass </a:t>
            </a:r>
            <a:r>
              <a:rPr lang="en-US" dirty="0"/>
              <a:t>is the larger number on the periodic table.</a:t>
            </a:r>
          </a:p>
          <a:p>
            <a:r>
              <a:rPr lang="en-US" dirty="0"/>
              <a:t>It is the average of the masses of the isotopes of that element.</a:t>
            </a: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8300" y="3746608"/>
            <a:ext cx="1511300" cy="196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ight Arrow 3"/>
          <p:cNvSpPr/>
          <p:nvPr/>
        </p:nvSpPr>
        <p:spPr>
          <a:xfrm>
            <a:off x="914400" y="4991099"/>
            <a:ext cx="2286000" cy="5334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Atomic Mass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11C2-F834-4686-913C-A56490AEA2B3}" type="slidenum">
              <a:rPr lang="en-US" smtClean="0"/>
              <a:t>5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858000" y="3755864"/>
            <a:ext cx="1524000" cy="19592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6934200" y="3909136"/>
            <a:ext cx="1349277" cy="1615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b="1" dirty="0"/>
              <a:t>2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b="1" dirty="0"/>
              <a:t>He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b="1" dirty="0"/>
              <a:t>Helium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b="1" dirty="0"/>
              <a:t>4.0026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4660490" y="5029200"/>
            <a:ext cx="2286000" cy="5334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Atomic Mass</a:t>
            </a:r>
          </a:p>
        </p:txBody>
      </p:sp>
    </p:spTree>
    <p:extLst>
      <p:ext uri="{BB962C8B-B14F-4D97-AF65-F5344CB8AC3E}">
        <p14:creationId xmlns:p14="http://schemas.microsoft.com/office/powerpoint/2010/main" val="1364415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STRUCTURE OF THE ATOM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b="1" u="sng" dirty="0">
                <a:solidFill>
                  <a:srgbClr val="FF0000"/>
                </a:solidFill>
              </a:rPr>
              <a:t>mass number </a:t>
            </a:r>
            <a:r>
              <a:rPr lang="en-US" dirty="0"/>
              <a:t>is the number of neutrons added to the number of protons. </a:t>
            </a:r>
          </a:p>
          <a:p>
            <a:r>
              <a:rPr lang="en-US" dirty="0"/>
              <a:t>In other words, the </a:t>
            </a:r>
            <a:r>
              <a:rPr lang="en-US" u="sng" dirty="0"/>
              <a:t>total number of particles in the nucleus</a:t>
            </a:r>
            <a:r>
              <a:rPr lang="en-US" dirty="0"/>
              <a:t>. </a:t>
            </a: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8300" y="3746608"/>
            <a:ext cx="1511300" cy="196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11C2-F834-4686-913C-A56490AEA2B3}" type="slidenum">
              <a:rPr lang="en-US" smtClean="0"/>
              <a:t>6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858000" y="3755864"/>
            <a:ext cx="1524000" cy="19592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6934200" y="3909136"/>
            <a:ext cx="1349277" cy="1615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b="1" dirty="0"/>
              <a:t>2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b="1" dirty="0"/>
              <a:t>He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b="1" dirty="0"/>
              <a:t>Helium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b="1" dirty="0"/>
              <a:t>4.0026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237780"/>
            <a:ext cx="1371600" cy="147732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Take atomic mass and round to a whole number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53000" y="5715108"/>
            <a:ext cx="1371600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/>
              <a:t>1          4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flipH="1" flipV="1">
            <a:off x="4191000" y="5334000"/>
            <a:ext cx="762000" cy="38110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6324600" y="5334000"/>
            <a:ext cx="762000" cy="38105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14245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b="1" dirty="0"/>
              <a:t>STRUCTURE OF THE ATOM</a:t>
            </a:r>
            <a:r>
              <a:rPr lang="en-US" sz="2500" dirty="0"/>
              <a:t/>
            </a:r>
            <a:br>
              <a:rPr lang="en-US" sz="2500" dirty="0"/>
            </a:br>
            <a:endParaRPr lang="en-US" sz="2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500" b="1" dirty="0">
                <a:solidFill>
                  <a:srgbClr val="FF0000"/>
                </a:solidFill>
                <a:ea typeface="Times New Roman" pitchFamily="18" charset="0"/>
                <a:cs typeface="Minion-Bold" charset="0"/>
              </a:rPr>
              <a:t>Isotopes </a:t>
            </a:r>
            <a:r>
              <a:rPr lang="en-US" sz="2500" dirty="0">
                <a:solidFill>
                  <a:srgbClr val="000000"/>
                </a:solidFill>
                <a:ea typeface="Times New Roman" pitchFamily="18" charset="0"/>
                <a:cs typeface="Minion-Regular" charset="0"/>
              </a:rPr>
              <a:t>are atoms of the same element that have different </a:t>
            </a:r>
            <a:r>
              <a:rPr lang="en-US" sz="2500" b="1" u="sng" dirty="0">
                <a:solidFill>
                  <a:srgbClr val="000000"/>
                </a:solidFill>
                <a:ea typeface="Times New Roman" pitchFamily="18" charset="0"/>
                <a:cs typeface="Minion-Regular" charset="0"/>
              </a:rPr>
              <a:t>numbers of neutrons and different mass numbers</a:t>
            </a:r>
            <a:r>
              <a:rPr lang="en-US" sz="2500" dirty="0">
                <a:solidFill>
                  <a:srgbClr val="000000"/>
                </a:solidFill>
                <a:ea typeface="Times New Roman" pitchFamily="18" charset="0"/>
                <a:cs typeface="Minion-Regular" charset="0"/>
              </a:rPr>
              <a:t>.</a:t>
            </a:r>
          </a:p>
          <a:p>
            <a:r>
              <a:rPr lang="en-US" sz="2500" dirty="0">
                <a:solidFill>
                  <a:srgbClr val="000000"/>
                </a:solidFill>
                <a:ea typeface="Times New Roman" pitchFamily="18" charset="0"/>
                <a:cs typeface="Minion-Regular" charset="0"/>
              </a:rPr>
              <a:t>To distinguish one isotope from another, the isotopes are referred by their mass numbers. </a:t>
            </a:r>
          </a:p>
          <a:p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481013" y="3432175"/>
            <a:ext cx="8181975" cy="2828925"/>
            <a:chOff x="481013" y="3432175"/>
            <a:chExt cx="8181975" cy="2828925"/>
          </a:xfrm>
        </p:grpSpPr>
        <p:pic>
          <p:nvPicPr>
            <p:cNvPr id="26627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1013" y="3432175"/>
              <a:ext cx="8181975" cy="28289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Rectangle 3"/>
            <p:cNvSpPr/>
            <p:nvPr/>
          </p:nvSpPr>
          <p:spPr>
            <a:xfrm>
              <a:off x="1143000" y="4038600"/>
              <a:ext cx="1524000" cy="381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600" b="1" dirty="0">
                  <a:solidFill>
                    <a:schemeClr val="tx1"/>
                  </a:solidFill>
                </a:rPr>
                <a:t>hydrogen</a:t>
              </a: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11C2-F834-4686-913C-A56490AEA2B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395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Mass Number and Atomic Mas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013" y="494071"/>
            <a:ext cx="5638800" cy="2976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11C2-F834-4686-913C-A56490AEA2B3}" type="slidenum">
              <a:rPr lang="en-US" smtClean="0"/>
              <a:t>8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737555" y="301682"/>
                <a:ext cx="1905000" cy="33780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en-US" sz="2800" b="1" i="1" smtClean="0">
                              <a:latin typeface="Cambria Math"/>
                            </a:rPr>
                          </m:ctrlPr>
                        </m:mPr>
                        <m:mr>
                          <m:e>
                            <m:r>
                              <m:rPr>
                                <m:brk m:alnAt="7"/>
                              </m:rPr>
                              <a:rPr lang="en-US" sz="2800" b="1" i="1" smtClean="0">
                                <a:latin typeface="Cambria Math"/>
                              </a:rPr>
                              <m:t>𝟏</m:t>
                            </m:r>
                          </m:e>
                        </m:mr>
                        <m:mr>
                          <m:e>
                            <m:r>
                              <a:rPr lang="en-US" sz="2800" b="1" i="1" smtClean="0">
                                <a:latin typeface="Cambria Math"/>
                              </a:rPr>
                              <m:t>𝟏</m:t>
                            </m:r>
                          </m:e>
                        </m:mr>
                      </m:m>
                      <m:r>
                        <a:rPr lang="en-US" sz="2800" b="1" i="1" smtClean="0">
                          <a:latin typeface="Cambria Math"/>
                        </a:rPr>
                        <m:t>𝑯</m:t>
                      </m:r>
                    </m:oMath>
                  </m:oMathPara>
                </a14:m>
                <a:endParaRPr lang="en-US" sz="2800" b="1" dirty="0"/>
              </a:p>
              <a:p>
                <a:endParaRPr lang="en-US" sz="2800" b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en-US" sz="2800" b="1" i="1" smtClean="0">
                              <a:latin typeface="Cambria Math"/>
                            </a:rPr>
                          </m:ctrlPr>
                        </m:mPr>
                        <m:mr>
                          <m:e>
                            <m:r>
                              <m:rPr>
                                <m:brk m:alnAt="7"/>
                              </m:rPr>
                              <a:rPr lang="en-US" sz="2800" b="1" i="1" smtClean="0">
                                <a:latin typeface="Cambria Math"/>
                              </a:rPr>
                              <m:t>𝟐</m:t>
                            </m:r>
                          </m:e>
                        </m:mr>
                        <m:mr>
                          <m:e>
                            <m:r>
                              <a:rPr lang="en-US" sz="2800" b="1" i="1" smtClean="0">
                                <a:latin typeface="Cambria Math"/>
                              </a:rPr>
                              <m:t>𝟏</m:t>
                            </m:r>
                          </m:e>
                        </m:mr>
                      </m:m>
                      <m:r>
                        <a:rPr lang="en-US" sz="2800" b="1" i="1" smtClean="0">
                          <a:latin typeface="Cambria Math"/>
                        </a:rPr>
                        <m:t>𝑯</m:t>
                      </m:r>
                    </m:oMath>
                  </m:oMathPara>
                </a14:m>
                <a:endParaRPr lang="en-US" sz="2800" b="1" dirty="0"/>
              </a:p>
              <a:p>
                <a:endParaRPr lang="en-US" sz="2800" b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en-US" sz="2800" b="1" i="1" smtClean="0">
                              <a:latin typeface="Cambria Math"/>
                            </a:rPr>
                          </m:ctrlPr>
                        </m:mPr>
                        <m:mr>
                          <m:e>
                            <m:r>
                              <m:rPr>
                                <m:brk m:alnAt="7"/>
                              </m:rPr>
                              <a:rPr lang="en-US" sz="2800" b="1" i="1" smtClean="0">
                                <a:latin typeface="Cambria Math"/>
                              </a:rPr>
                              <m:t>𝟑</m:t>
                            </m:r>
                          </m:e>
                        </m:mr>
                        <m:mr>
                          <m:e>
                            <m:r>
                              <a:rPr lang="en-US" sz="2800" b="1" i="1" smtClean="0">
                                <a:latin typeface="Cambria Math"/>
                              </a:rPr>
                              <m:t>𝟏</m:t>
                            </m:r>
                          </m:e>
                        </m:mr>
                      </m:m>
                      <m:r>
                        <a:rPr lang="en-US" sz="2800" b="1" i="1" smtClean="0">
                          <a:latin typeface="Cambria Math"/>
                        </a:rPr>
                        <m:t>𝑯</m:t>
                      </m:r>
                    </m:oMath>
                  </m:oMathPara>
                </a14:m>
                <a:endParaRPr lang="en-US" sz="2800" b="1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7555" y="301682"/>
                <a:ext cx="1905000" cy="337804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06692C47-09AA-42B5-A557-AB2B3F2448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512" y="3805301"/>
            <a:ext cx="8562975" cy="295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719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/>
              <a:t>PERIODIC TABLE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r>
              <a:rPr lang="en-US" dirty="0"/>
              <a:t>The Periodic Table is organized into</a:t>
            </a:r>
          </a:p>
          <a:p>
            <a:pPr lvl="1"/>
            <a:r>
              <a:rPr lang="en-US" dirty="0"/>
              <a:t>Rows (periods)</a:t>
            </a:r>
          </a:p>
          <a:p>
            <a:pPr lvl="1"/>
            <a:r>
              <a:rPr lang="en-US" dirty="0"/>
              <a:t>Columns (groups)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11C2-F834-4686-913C-A56490AEA2B3}" type="slidenum">
              <a:rPr lang="en-US" smtClean="0"/>
              <a:t>9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124200"/>
            <a:ext cx="6105525" cy="3575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50848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408039" y="1295400"/>
            <a:ext cx="7821561" cy="414267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indent="0">
              <a:buNone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Horizontally into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Periods- Total of 7</a:t>
            </a:r>
          </a:p>
          <a:p>
            <a:pPr marL="0" indent="0" eaLnBrk="1" hangingPunct="1">
              <a:buFontTx/>
              <a:buNone/>
            </a:pPr>
            <a:r>
              <a:rPr lang="en-US" sz="2800" dirty="0">
                <a:solidFill>
                  <a:srgbClr val="000000"/>
                </a:solidFill>
                <a:cs typeface="Times New Roman" pitchFamily="18" charset="0"/>
              </a:rPr>
              <a:t>Each row in the table of elements is a </a:t>
            </a:r>
            <a:r>
              <a:rPr lang="en-US" sz="2800" b="1" dirty="0">
                <a:solidFill>
                  <a:srgbClr val="000000"/>
                </a:solidFill>
                <a:cs typeface="Times New Roman" pitchFamily="18" charset="0"/>
              </a:rPr>
              <a:t>period.</a:t>
            </a:r>
            <a:endParaRPr lang="ml-IN" sz="2800" dirty="0">
              <a:solidFill>
                <a:srgbClr val="000000"/>
              </a:solidFill>
              <a:cs typeface="Mangal" pitchFamily="2"/>
            </a:endParaRPr>
          </a:p>
          <a:p>
            <a:pPr lvl="1" eaLnBrk="1" hangingPunct="1"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Elements in period 1 have one energy level.</a:t>
            </a:r>
          </a:p>
          <a:p>
            <a:pPr lvl="1" eaLnBrk="1" hangingPunct="1"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Elements in period 2 have two energy levels.</a:t>
            </a:r>
          </a:p>
          <a:p>
            <a:pPr lvl="1" eaLnBrk="1" hangingPunct="1"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Elements in period 3 have three energy levels.</a:t>
            </a:r>
          </a:p>
          <a:p>
            <a:pPr lvl="1" eaLnBrk="1" hangingPunct="1"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Elements in period 4 have four energy levels.</a:t>
            </a:r>
          </a:p>
          <a:p>
            <a:pPr lvl="1" eaLnBrk="1" hangingPunct="1"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Elements in period 5 have five energy levels.</a:t>
            </a:r>
          </a:p>
          <a:p>
            <a:pPr lvl="1" eaLnBrk="1" hangingPunct="1"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Elements in period 6 have six energy levels.</a:t>
            </a:r>
          </a:p>
          <a:p>
            <a:pPr lvl="1" eaLnBrk="1" hangingPunct="1"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Elements in period 7 have seven energy levels.</a:t>
            </a:r>
          </a:p>
        </p:txBody>
      </p:sp>
      <p:grpSp>
        <p:nvGrpSpPr>
          <p:cNvPr id="248841" name="Group 9"/>
          <p:cNvGrpSpPr>
            <a:grpSpLocks/>
          </p:cNvGrpSpPr>
          <p:nvPr/>
        </p:nvGrpSpPr>
        <p:grpSpPr bwMode="auto">
          <a:xfrm>
            <a:off x="408039" y="5305425"/>
            <a:ext cx="8077200" cy="1123950"/>
            <a:chOff x="336" y="3216"/>
            <a:chExt cx="5088" cy="708"/>
          </a:xfrm>
        </p:grpSpPr>
        <p:sp>
          <p:nvSpPr>
            <p:cNvPr id="4101" name="Text Box 10"/>
            <p:cNvSpPr txBox="1">
              <a:spLocks noChangeArrowheads="1"/>
            </p:cNvSpPr>
            <p:nvPr/>
          </p:nvSpPr>
          <p:spPr bwMode="auto">
            <a:xfrm>
              <a:off x="336" y="3216"/>
              <a:ext cx="268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800" dirty="0">
                  <a:cs typeface="Arial" pitchFamily="34" charset="0"/>
                </a:rPr>
                <a:t>Horizontally Into </a:t>
              </a:r>
              <a:r>
                <a:rPr lang="en-US" sz="2800" b="1" dirty="0">
                  <a:cs typeface="Arial" pitchFamily="34" charset="0"/>
                </a:rPr>
                <a:t>Periods</a:t>
              </a:r>
            </a:p>
          </p:txBody>
        </p:sp>
        <p:pic>
          <p:nvPicPr>
            <p:cNvPr id="4102" name="Picture 11" descr="period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" y="3600"/>
              <a:ext cx="4752" cy="3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/>
              <a:t>PERIODIC TABLE</a:t>
            </a:r>
          </a:p>
        </p:txBody>
      </p:sp>
    </p:spTree>
    <p:extLst>
      <p:ext uri="{BB962C8B-B14F-4D97-AF65-F5344CB8AC3E}">
        <p14:creationId xmlns:p14="http://schemas.microsoft.com/office/powerpoint/2010/main" val="870848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48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495300" y="2667000"/>
            <a:ext cx="7391400" cy="309623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indent="0" eaLnBrk="1" hangingPunct="1">
              <a:buFontTx/>
              <a:buNone/>
            </a:pPr>
            <a:r>
              <a:rPr lang="en-US" sz="2800" b="1" dirty="0">
                <a:solidFill>
                  <a:srgbClr val="0B4394"/>
                </a:solidFill>
                <a:ea typeface="Times New Roman" pitchFamily="18" charset="0"/>
                <a:cs typeface="StoneSans-Bold" charset="0"/>
              </a:rPr>
              <a:t>Groups</a:t>
            </a:r>
            <a:r>
              <a:rPr lang="en-US" sz="2800" b="1" dirty="0">
                <a:solidFill>
                  <a:srgbClr val="0064F3"/>
                </a:solidFill>
                <a:ea typeface="Times New Roman" pitchFamily="18" charset="0"/>
                <a:cs typeface="StoneSans-Bold" charset="0"/>
              </a:rPr>
              <a:t>  </a:t>
            </a:r>
            <a:endParaRPr lang="en-US" sz="2800" dirty="0">
              <a:solidFill>
                <a:srgbClr val="000000"/>
              </a:solidFill>
              <a:ea typeface="Times New Roman" pitchFamily="18" charset="0"/>
              <a:cs typeface="Minion-Regular" charset="0"/>
            </a:endParaRPr>
          </a:p>
          <a:p>
            <a:pPr marL="0" indent="0" eaLnBrk="1" hangingPunct="1">
              <a:buFontTx/>
              <a:buNone/>
            </a:pPr>
            <a:r>
              <a:rPr lang="en-US" sz="2800" dirty="0">
                <a:solidFill>
                  <a:srgbClr val="000000"/>
                </a:solidFill>
                <a:ea typeface="Times New Roman" pitchFamily="18" charset="0"/>
                <a:cs typeface="Minion-Regular" charset="0"/>
              </a:rPr>
              <a:t>Each column in the periodic table is called a </a:t>
            </a:r>
            <a:r>
              <a:rPr lang="en-US" sz="2800" b="1" dirty="0">
                <a:solidFill>
                  <a:srgbClr val="000000"/>
                </a:solidFill>
                <a:ea typeface="Times New Roman" pitchFamily="18" charset="0"/>
                <a:cs typeface="Minion-Bold" charset="0"/>
              </a:rPr>
              <a:t>group.</a:t>
            </a:r>
            <a:r>
              <a:rPr lang="ml-IN" sz="2800" dirty="0">
                <a:solidFill>
                  <a:srgbClr val="000000"/>
                </a:solidFill>
                <a:ea typeface="Times New Roman" pitchFamily="18" charset="0"/>
                <a:cs typeface="Mangal" pitchFamily="2"/>
              </a:rPr>
              <a:t> </a:t>
            </a:r>
          </a:p>
          <a:p>
            <a:pPr lvl="1" eaLnBrk="1" hangingPunct="1"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  <a:ea typeface="Times New Roman" pitchFamily="18" charset="0"/>
                <a:cs typeface="Minion-Regular" charset="0"/>
              </a:rPr>
              <a:t>The elements in a group have the same number of valence electrons.</a:t>
            </a:r>
          </a:p>
          <a:p>
            <a:pPr lvl="1" eaLnBrk="1" hangingPunct="1"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  <a:ea typeface="Times New Roman" pitchFamily="18" charset="0"/>
                <a:cs typeface="Minion-Regular" charset="0"/>
              </a:rPr>
              <a:t>Therefore members of a group in the periodic table have </a:t>
            </a:r>
            <a:r>
              <a:rPr lang="en-US" sz="2400" b="1" u="sng" dirty="0">
                <a:solidFill>
                  <a:srgbClr val="000000"/>
                </a:solidFill>
                <a:ea typeface="Times New Roman" pitchFamily="18" charset="0"/>
                <a:cs typeface="Minion-Regular" charset="0"/>
              </a:rPr>
              <a:t>similar chemical properties. </a:t>
            </a:r>
            <a:endParaRPr lang="ml-IN" sz="2400" b="1" u="sng" dirty="0">
              <a:solidFill>
                <a:srgbClr val="000000"/>
              </a:solidFill>
              <a:ea typeface="Times New Roman" pitchFamily="18" charset="0"/>
              <a:cs typeface="Mangal" pitchFamily="2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609600" y="1600278"/>
            <a:ext cx="632301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800" b="1" dirty="0">
                <a:solidFill>
                  <a:srgbClr val="007B32"/>
                </a:solidFill>
                <a:latin typeface="StoneSans-Bold" charset="0"/>
              </a:rPr>
              <a:t>There are 18 GROUPS </a:t>
            </a:r>
          </a:p>
        </p:txBody>
      </p:sp>
      <p:grpSp>
        <p:nvGrpSpPr>
          <p:cNvPr id="398340" name="Group 4"/>
          <p:cNvGrpSpPr>
            <a:grpSpLocks/>
          </p:cNvGrpSpPr>
          <p:nvPr/>
        </p:nvGrpSpPr>
        <p:grpSpPr bwMode="auto">
          <a:xfrm>
            <a:off x="4191000" y="2097267"/>
            <a:ext cx="4495800" cy="2819400"/>
            <a:chOff x="384" y="1056"/>
            <a:chExt cx="2821" cy="1872"/>
          </a:xfrm>
        </p:grpSpPr>
        <p:sp>
          <p:nvSpPr>
            <p:cNvPr id="5125" name="Text Box 5"/>
            <p:cNvSpPr txBox="1">
              <a:spLocks noChangeArrowheads="1"/>
            </p:cNvSpPr>
            <p:nvPr/>
          </p:nvSpPr>
          <p:spPr bwMode="auto">
            <a:xfrm>
              <a:off x="384" y="1152"/>
              <a:ext cx="2497" cy="3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800">
                  <a:cs typeface="Arial" pitchFamily="34" charset="0"/>
                </a:rPr>
                <a:t>Vertically into </a:t>
              </a:r>
              <a:r>
                <a:rPr lang="en-US" sz="2800" b="1">
                  <a:cs typeface="Arial" pitchFamily="34" charset="0"/>
                </a:rPr>
                <a:t>Groups</a:t>
              </a:r>
            </a:p>
          </p:txBody>
        </p:sp>
        <p:pic>
          <p:nvPicPr>
            <p:cNvPr id="5126" name="Picture 6" descr="group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056"/>
              <a:ext cx="277" cy="18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/>
              <a:t>PERIODIC TABLE</a:t>
            </a:r>
          </a:p>
        </p:txBody>
      </p:sp>
    </p:spTree>
    <p:extLst>
      <p:ext uri="{BB962C8B-B14F-4D97-AF65-F5344CB8AC3E}">
        <p14:creationId xmlns:p14="http://schemas.microsoft.com/office/powerpoint/2010/main" val="208259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98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4968" y="2209800"/>
            <a:ext cx="8839200" cy="4525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eaLnBrk="1" hangingPunct="1"/>
            <a:r>
              <a:rPr lang="en-US" sz="2900" dirty="0"/>
              <a:t>Elements in group 1 have </a:t>
            </a:r>
            <a:r>
              <a:rPr lang="en-US" sz="2900" u="sng" dirty="0"/>
              <a:t>one</a:t>
            </a:r>
            <a:r>
              <a:rPr lang="en-US" sz="2900" dirty="0"/>
              <a:t> valence electron.</a:t>
            </a:r>
          </a:p>
          <a:p>
            <a:pPr eaLnBrk="1" hangingPunct="1"/>
            <a:r>
              <a:rPr lang="en-US" sz="2900" dirty="0"/>
              <a:t>Elements in group 2 have </a:t>
            </a:r>
            <a:r>
              <a:rPr lang="en-US" sz="2900" u="sng" dirty="0"/>
              <a:t>two</a:t>
            </a:r>
            <a:r>
              <a:rPr lang="en-US" sz="2900" dirty="0"/>
              <a:t> valence electrons.</a:t>
            </a:r>
          </a:p>
          <a:p>
            <a:pPr eaLnBrk="1" hangingPunct="1"/>
            <a:r>
              <a:rPr lang="en-US" sz="2900" dirty="0"/>
              <a:t>Elements in group 13 have </a:t>
            </a:r>
            <a:r>
              <a:rPr lang="en-US" sz="2900" u="sng" dirty="0"/>
              <a:t>three</a:t>
            </a:r>
            <a:r>
              <a:rPr lang="en-US" sz="2900" dirty="0"/>
              <a:t> valence electrons.</a:t>
            </a:r>
          </a:p>
          <a:p>
            <a:pPr eaLnBrk="1" hangingPunct="1"/>
            <a:r>
              <a:rPr lang="en-US" sz="2900" dirty="0"/>
              <a:t>Elements in group 14 have </a:t>
            </a:r>
            <a:r>
              <a:rPr lang="en-US" sz="2900" u="sng" dirty="0"/>
              <a:t>four</a:t>
            </a:r>
            <a:r>
              <a:rPr lang="en-US" sz="2900" dirty="0"/>
              <a:t> valence electrons.</a:t>
            </a:r>
          </a:p>
          <a:p>
            <a:pPr eaLnBrk="1" hangingPunct="1"/>
            <a:r>
              <a:rPr lang="en-US" sz="2900" dirty="0"/>
              <a:t>Elements in group 15 have </a:t>
            </a:r>
            <a:r>
              <a:rPr lang="en-US" sz="2900" u="sng" dirty="0"/>
              <a:t>five</a:t>
            </a:r>
            <a:r>
              <a:rPr lang="en-US" sz="2900" dirty="0"/>
              <a:t> valence electrons.</a:t>
            </a:r>
          </a:p>
          <a:p>
            <a:pPr eaLnBrk="1" hangingPunct="1"/>
            <a:r>
              <a:rPr lang="en-US" sz="2900" dirty="0"/>
              <a:t>Elements in group 16 have </a:t>
            </a:r>
            <a:r>
              <a:rPr lang="en-US" sz="2900" u="sng" dirty="0"/>
              <a:t>six </a:t>
            </a:r>
            <a:r>
              <a:rPr lang="en-US" sz="2900" dirty="0"/>
              <a:t>valence electrons.</a:t>
            </a:r>
          </a:p>
          <a:p>
            <a:pPr eaLnBrk="1" hangingPunct="1"/>
            <a:r>
              <a:rPr lang="en-US" sz="2900" dirty="0"/>
              <a:t>Elements in group 17 have </a:t>
            </a:r>
            <a:r>
              <a:rPr lang="en-US" sz="2900" u="sng" dirty="0"/>
              <a:t>seven </a:t>
            </a:r>
            <a:r>
              <a:rPr lang="en-US" sz="2900" dirty="0"/>
              <a:t>valence electrons.</a:t>
            </a:r>
          </a:p>
          <a:p>
            <a:pPr eaLnBrk="1" hangingPunct="1"/>
            <a:r>
              <a:rPr lang="en-US" sz="2900" dirty="0"/>
              <a:t>Elements in group 18 have  </a:t>
            </a:r>
            <a:r>
              <a:rPr lang="en-US" sz="2900" u="sng" dirty="0"/>
              <a:t>eight</a:t>
            </a:r>
            <a:r>
              <a:rPr lang="en-US" sz="2900" dirty="0"/>
              <a:t> valence electrons; except Helium (2).</a:t>
            </a:r>
          </a:p>
          <a:p>
            <a:pPr eaLnBrk="1" hangingPunct="1"/>
            <a:endParaRPr lang="en-US" sz="2900" dirty="0"/>
          </a:p>
          <a:p>
            <a:pPr eaLnBrk="1" hangingPunct="1"/>
            <a:endParaRPr lang="en-US" sz="2900" dirty="0"/>
          </a:p>
        </p:txBody>
      </p:sp>
      <p:grpSp>
        <p:nvGrpSpPr>
          <p:cNvPr id="3" name="Group 4"/>
          <p:cNvGrpSpPr>
            <a:grpSpLocks/>
          </p:cNvGrpSpPr>
          <p:nvPr/>
        </p:nvGrpSpPr>
        <p:grpSpPr bwMode="auto">
          <a:xfrm>
            <a:off x="4221496" y="1447800"/>
            <a:ext cx="4495800" cy="2819400"/>
            <a:chOff x="384" y="1056"/>
            <a:chExt cx="2821" cy="1872"/>
          </a:xfrm>
        </p:grpSpPr>
        <p:sp>
          <p:nvSpPr>
            <p:cNvPr id="4" name="Text Box 5"/>
            <p:cNvSpPr txBox="1">
              <a:spLocks noChangeArrowheads="1"/>
            </p:cNvSpPr>
            <p:nvPr/>
          </p:nvSpPr>
          <p:spPr bwMode="auto">
            <a:xfrm>
              <a:off x="384" y="1152"/>
              <a:ext cx="2497" cy="3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800">
                  <a:cs typeface="Arial" pitchFamily="34" charset="0"/>
                </a:rPr>
                <a:t>Vertically into </a:t>
              </a:r>
              <a:r>
                <a:rPr lang="en-US" sz="2800" b="1">
                  <a:cs typeface="Arial" pitchFamily="34" charset="0"/>
                </a:rPr>
                <a:t>Groups</a:t>
              </a:r>
            </a:p>
          </p:txBody>
        </p:sp>
        <p:pic>
          <p:nvPicPr>
            <p:cNvPr id="5" name="Picture 6" descr="group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056"/>
              <a:ext cx="277" cy="18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11C2-F834-4686-913C-A56490AEA2B3}" type="slidenum">
              <a:rPr lang="en-US" smtClean="0"/>
              <a:t>12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/>
              <a:t>PERIODIC TABLE</a:t>
            </a:r>
          </a:p>
        </p:txBody>
      </p:sp>
    </p:spTree>
    <p:extLst>
      <p:ext uri="{BB962C8B-B14F-4D97-AF65-F5344CB8AC3E}">
        <p14:creationId xmlns:p14="http://schemas.microsoft.com/office/powerpoint/2010/main" val="1180176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ELECTRON DOT DIAGRAMS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39750" lvl="0" indent="-457200">
              <a:buFont typeface="Courier New" panose="02070309020205020404" pitchFamily="49" charset="0"/>
              <a:buChar char="o"/>
            </a:pPr>
            <a:r>
              <a:rPr lang="en-US" sz="2800" dirty="0"/>
              <a:t>Each </a:t>
            </a:r>
            <a:r>
              <a:rPr lang="en-US" sz="2800" b="1" dirty="0">
                <a:solidFill>
                  <a:srgbClr val="FF0000"/>
                </a:solidFill>
              </a:rPr>
              <a:t>‘side’ </a:t>
            </a:r>
            <a:r>
              <a:rPr lang="en-US" sz="2800" dirty="0"/>
              <a:t>of the symbol represents an orbital.  Draw the </a:t>
            </a:r>
            <a:r>
              <a:rPr lang="en-US" sz="2800" b="1" dirty="0">
                <a:solidFill>
                  <a:srgbClr val="FF0000"/>
                </a:solidFill>
              </a:rPr>
              <a:t>dots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on the appropriate sides to represent the electrons in that orbital. </a:t>
            </a:r>
          </a:p>
          <a:p>
            <a:pPr marL="539750" lvl="0" indent="-457200">
              <a:buFont typeface="Courier New" panose="02070309020205020404" pitchFamily="49" charset="0"/>
              <a:buChar char="o"/>
            </a:pPr>
            <a:r>
              <a:rPr lang="en-US" sz="2800" dirty="0"/>
              <a:t>Dots correspond to the number of valence electrons. 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810000"/>
            <a:ext cx="2667000" cy="2782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9272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143000"/>
            <a:ext cx="8839200" cy="4525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en-US" sz="2900" dirty="0"/>
              <a:t>Each horizontal row is also the electron shell.</a:t>
            </a:r>
          </a:p>
          <a:p>
            <a:pPr eaLnBrk="1" hangingPunct="1"/>
            <a:endParaRPr lang="en-US" sz="2900" dirty="0"/>
          </a:p>
          <a:p>
            <a:pPr eaLnBrk="1" hangingPunct="1"/>
            <a:endParaRPr lang="en-US" sz="29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11C2-F834-4686-913C-A56490AEA2B3}" type="slidenum">
              <a:rPr lang="en-US" smtClean="0"/>
              <a:t>14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/>
              <a:t>PERIODIC TABLE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905000"/>
            <a:ext cx="6367462" cy="464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4935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4968" y="2209800"/>
            <a:ext cx="8839200" cy="4525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en-US" sz="2900" dirty="0"/>
              <a:t>Elements in group 1 form a </a:t>
            </a:r>
            <a:r>
              <a:rPr lang="en-US" sz="2900" b="1" dirty="0"/>
              <a:t>1+</a:t>
            </a:r>
            <a:r>
              <a:rPr lang="en-US" sz="2900" dirty="0"/>
              <a:t> ion</a:t>
            </a:r>
          </a:p>
          <a:p>
            <a:pPr eaLnBrk="1" hangingPunct="1"/>
            <a:r>
              <a:rPr lang="en-US" sz="2900" dirty="0"/>
              <a:t>Elements in group 2 form a </a:t>
            </a:r>
            <a:r>
              <a:rPr lang="en-US" sz="2900" b="1" dirty="0"/>
              <a:t>2+</a:t>
            </a:r>
            <a:r>
              <a:rPr lang="en-US" sz="2900" dirty="0"/>
              <a:t> ion</a:t>
            </a:r>
          </a:p>
          <a:p>
            <a:pPr eaLnBrk="1" hangingPunct="1"/>
            <a:r>
              <a:rPr lang="en-US" sz="2900" dirty="0"/>
              <a:t>Elements in group 13 form </a:t>
            </a:r>
            <a:r>
              <a:rPr lang="en-US" sz="2900" b="1" dirty="0"/>
              <a:t>3+</a:t>
            </a:r>
            <a:r>
              <a:rPr lang="en-US" sz="2900" dirty="0"/>
              <a:t> ion</a:t>
            </a:r>
          </a:p>
          <a:p>
            <a:pPr eaLnBrk="1" hangingPunct="1"/>
            <a:r>
              <a:rPr lang="en-US" sz="2900" dirty="0"/>
              <a:t>Elements in group 14 form a </a:t>
            </a:r>
            <a:r>
              <a:rPr lang="en-US" sz="2900" b="1" dirty="0"/>
              <a:t>4+</a:t>
            </a:r>
            <a:r>
              <a:rPr lang="en-US" sz="2900" dirty="0"/>
              <a:t> or </a:t>
            </a:r>
            <a:r>
              <a:rPr lang="en-US" sz="2900" b="1" dirty="0"/>
              <a:t>4-</a:t>
            </a:r>
            <a:r>
              <a:rPr lang="en-US" sz="2900" dirty="0"/>
              <a:t> ion</a:t>
            </a:r>
          </a:p>
          <a:p>
            <a:pPr eaLnBrk="1" hangingPunct="1"/>
            <a:r>
              <a:rPr lang="en-US" sz="2900" dirty="0"/>
              <a:t>Elements in group 15 form a </a:t>
            </a:r>
            <a:r>
              <a:rPr lang="en-US" sz="2900" b="1" dirty="0"/>
              <a:t>3-</a:t>
            </a:r>
            <a:r>
              <a:rPr lang="en-US" sz="2900" dirty="0"/>
              <a:t> ion</a:t>
            </a:r>
          </a:p>
          <a:p>
            <a:pPr eaLnBrk="1" hangingPunct="1"/>
            <a:r>
              <a:rPr lang="en-US" sz="2900" dirty="0"/>
              <a:t>Elements in group 16 form a </a:t>
            </a:r>
            <a:r>
              <a:rPr lang="en-US" sz="2900" b="1" dirty="0"/>
              <a:t>2-</a:t>
            </a:r>
            <a:r>
              <a:rPr lang="en-US" sz="2900" dirty="0"/>
              <a:t> ion</a:t>
            </a:r>
          </a:p>
          <a:p>
            <a:pPr eaLnBrk="1" hangingPunct="1"/>
            <a:r>
              <a:rPr lang="en-US" sz="2900" dirty="0"/>
              <a:t>Elements in group 17 form a </a:t>
            </a:r>
            <a:r>
              <a:rPr lang="en-US" sz="2900" b="1" dirty="0"/>
              <a:t>1-</a:t>
            </a:r>
            <a:r>
              <a:rPr lang="en-US" sz="2900" dirty="0"/>
              <a:t> ion</a:t>
            </a:r>
          </a:p>
          <a:p>
            <a:pPr eaLnBrk="1" hangingPunct="1"/>
            <a:r>
              <a:rPr lang="en-US" sz="2900" dirty="0"/>
              <a:t>Elements in group 18 form </a:t>
            </a:r>
            <a:r>
              <a:rPr lang="en-US" sz="2900" b="1" dirty="0"/>
              <a:t>NO</a:t>
            </a:r>
            <a:r>
              <a:rPr lang="en-US" sz="2900" dirty="0"/>
              <a:t> ions.</a:t>
            </a:r>
          </a:p>
          <a:p>
            <a:pPr eaLnBrk="1" hangingPunct="1"/>
            <a:endParaRPr lang="en-US" sz="2900" dirty="0"/>
          </a:p>
          <a:p>
            <a:pPr eaLnBrk="1" hangingPunct="1"/>
            <a:endParaRPr lang="en-US" sz="29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11C2-F834-4686-913C-A56490AEA2B3}" type="slidenum">
              <a:rPr lang="en-US" smtClean="0"/>
              <a:t>15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/>
              <a:t>PERIODIC TABLE</a:t>
            </a:r>
          </a:p>
        </p:txBody>
      </p:sp>
    </p:spTree>
    <p:extLst>
      <p:ext uri="{BB962C8B-B14F-4D97-AF65-F5344CB8AC3E}">
        <p14:creationId xmlns:p14="http://schemas.microsoft.com/office/powerpoint/2010/main" val="29482343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bg with key ghost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88" y="2133600"/>
            <a:ext cx="8905875" cy="45767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1104900" y="2758281"/>
            <a:ext cx="7810500" cy="9461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indent="0" eaLnBrk="1" hangingPunct="1">
              <a:buFontTx/>
              <a:buNone/>
            </a:pPr>
            <a:r>
              <a:rPr lang="en-US" sz="2800" b="1" dirty="0"/>
              <a:t>What categories are used to classify elements on the periodic table?</a:t>
            </a:r>
            <a:r>
              <a:rPr lang="en-US" sz="2800" dirty="0"/>
              <a:t> </a:t>
            </a:r>
          </a:p>
        </p:txBody>
      </p:sp>
      <p:pic>
        <p:nvPicPr>
          <p:cNvPr id="10244" name="Picture 5" descr="HSPS_KeyConcepts-Icon cop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87" y="2819400"/>
            <a:ext cx="6096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5" name="Rectangle 8"/>
          <p:cNvSpPr>
            <a:spLocks noChangeArrowheads="1"/>
          </p:cNvSpPr>
          <p:nvPr/>
        </p:nvSpPr>
        <p:spPr bwMode="auto">
          <a:xfrm>
            <a:off x="422787" y="2133600"/>
            <a:ext cx="632301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800" b="1" dirty="0">
                <a:solidFill>
                  <a:srgbClr val="007B32"/>
                </a:solidFill>
                <a:latin typeface="StoneSans-Bold" charset="0"/>
              </a:rPr>
              <a:t>Classes of Elements</a:t>
            </a:r>
          </a:p>
        </p:txBody>
      </p:sp>
      <p:sp>
        <p:nvSpPr>
          <p:cNvPr id="10246" name="Rectangle 9"/>
          <p:cNvSpPr>
            <a:spLocks noChangeArrowheads="1"/>
          </p:cNvSpPr>
          <p:nvPr/>
        </p:nvSpPr>
        <p:spPr bwMode="auto">
          <a:xfrm>
            <a:off x="1056968" y="4174920"/>
            <a:ext cx="78105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800" b="1" dirty="0"/>
              <a:t>Elements are classified as metals, nonmetals, and metalloids.</a:t>
            </a:r>
            <a:r>
              <a:rPr lang="en-US" sz="2800" dirty="0"/>
              <a:t> </a:t>
            </a:r>
          </a:p>
        </p:txBody>
      </p:sp>
      <p:pic>
        <p:nvPicPr>
          <p:cNvPr id="10247" name="Picture 10" descr="HSPS_KeyConcepts-Icon cop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87" y="4217782"/>
            <a:ext cx="6096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/>
              <a:t>PERIODIC TABLE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03683ABF-F392-4A4B-B252-F072B6ED2315}"/>
              </a:ext>
            </a:extLst>
          </p:cNvPr>
          <p:cNvSpPr/>
          <p:nvPr/>
        </p:nvSpPr>
        <p:spPr>
          <a:xfrm>
            <a:off x="381000" y="4038600"/>
            <a:ext cx="8486468" cy="9461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324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6" descr="HSPS_Ch5s2-p132-PTableL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879569"/>
            <a:ext cx="8750986" cy="5497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13093" y="19665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/>
              <a:t>PERIODIC TABLE</a:t>
            </a:r>
          </a:p>
        </p:txBody>
      </p:sp>
    </p:spTree>
    <p:extLst>
      <p:ext uri="{BB962C8B-B14F-4D97-AF65-F5344CB8AC3E}">
        <p14:creationId xmlns:p14="http://schemas.microsoft.com/office/powerpoint/2010/main" val="30044130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228600" y="1196975"/>
            <a:ext cx="8382000" cy="9461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indent="0" eaLnBrk="1" hangingPunct="1">
              <a:buFontTx/>
              <a:buNone/>
            </a:pPr>
            <a:r>
              <a:rPr lang="en-US" sz="2800"/>
              <a:t>There are four pieces of information for each element. </a:t>
            </a:r>
          </a:p>
        </p:txBody>
      </p:sp>
      <p:pic>
        <p:nvPicPr>
          <p:cNvPr id="9220" name="Picture 4" descr="HSPS_Ch5s2-p134-Chlr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286000"/>
            <a:ext cx="3810000" cy="333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762000" y="2514600"/>
            <a:ext cx="25733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/>
              <a:t>1. Atomic number</a:t>
            </a: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685800" y="3581400"/>
            <a:ext cx="2692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/>
              <a:t>2. Element symbol</a:t>
            </a:r>
          </a:p>
        </p:txBody>
      </p:sp>
      <p:sp>
        <p:nvSpPr>
          <p:cNvPr id="9223" name="Rectangle 7"/>
          <p:cNvSpPr>
            <a:spLocks noChangeArrowheads="1"/>
          </p:cNvSpPr>
          <p:nvPr/>
        </p:nvSpPr>
        <p:spPr bwMode="auto">
          <a:xfrm>
            <a:off x="990600" y="4419600"/>
            <a:ext cx="248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/>
              <a:t>3. Element name</a:t>
            </a:r>
          </a:p>
        </p:txBody>
      </p:sp>
      <p:sp>
        <p:nvSpPr>
          <p:cNvPr id="9224" name="Rectangle 8"/>
          <p:cNvSpPr>
            <a:spLocks noChangeArrowheads="1"/>
          </p:cNvSpPr>
          <p:nvPr/>
        </p:nvSpPr>
        <p:spPr bwMode="auto">
          <a:xfrm>
            <a:off x="1066800" y="4953000"/>
            <a:ext cx="2266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/>
              <a:t>4. Atomic mass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/>
              <a:t>PERIODIC TABLE</a:t>
            </a:r>
          </a:p>
        </p:txBody>
      </p:sp>
    </p:spTree>
    <p:extLst>
      <p:ext uri="{BB962C8B-B14F-4D97-AF65-F5344CB8AC3E}">
        <p14:creationId xmlns:p14="http://schemas.microsoft.com/office/powerpoint/2010/main" val="11056551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152400"/>
            <a:ext cx="8229600" cy="4525963"/>
          </a:xfrm>
        </p:spPr>
        <p:txBody>
          <a:bodyPr/>
          <a:lstStyle/>
          <a:p>
            <a:r>
              <a:rPr lang="en-US" dirty="0"/>
              <a:t>Elements to the </a:t>
            </a:r>
            <a:r>
              <a:rPr lang="en-US" b="1" u="sng" dirty="0">
                <a:solidFill>
                  <a:srgbClr val="FF0000"/>
                </a:solidFill>
              </a:rPr>
              <a:t>left of the blue stair case line are metals. </a:t>
            </a:r>
          </a:p>
          <a:p>
            <a:r>
              <a:rPr lang="en-US" dirty="0"/>
              <a:t>Elements to the </a:t>
            </a:r>
            <a:r>
              <a:rPr lang="en-US" b="1" u="sng" dirty="0">
                <a:solidFill>
                  <a:srgbClr val="0070C0"/>
                </a:solidFill>
              </a:rPr>
              <a:t>right of the staircase line are nonmetals</a:t>
            </a:r>
          </a:p>
          <a:p>
            <a:r>
              <a:rPr lang="en-US" dirty="0"/>
              <a:t>Elements </a:t>
            </a:r>
            <a:r>
              <a:rPr lang="en-US" b="1" u="sng" dirty="0">
                <a:solidFill>
                  <a:srgbClr val="00B050"/>
                </a:solidFill>
              </a:rPr>
              <a:t>along the staircase line are metalloids/semi-conductors.</a:t>
            </a:r>
          </a:p>
        </p:txBody>
      </p:sp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376680"/>
            <a:ext cx="6934200" cy="3480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11C2-F834-4686-913C-A56490AEA2B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9005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533400" y="1600200"/>
            <a:ext cx="7848600" cy="437658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indent="0" eaLnBrk="1" hangingPunct="1">
              <a:buFontTx/>
              <a:buNone/>
            </a:pPr>
            <a:r>
              <a:rPr lang="en-US" b="1" dirty="0">
                <a:solidFill>
                  <a:srgbClr val="0B4394"/>
                </a:solidFill>
                <a:ea typeface="Times New Roman" pitchFamily="18" charset="0"/>
                <a:cs typeface="StoneSans-Bold" charset="0"/>
              </a:rPr>
              <a:t>METALS</a:t>
            </a:r>
            <a:endParaRPr lang="en-US" dirty="0">
              <a:solidFill>
                <a:srgbClr val="000000"/>
              </a:solidFill>
              <a:ea typeface="Times New Roman" pitchFamily="18" charset="0"/>
              <a:cs typeface="Minion-Regular" charset="0"/>
            </a:endParaRPr>
          </a:p>
          <a:p>
            <a:pPr marL="0" indent="0" eaLnBrk="1" hangingPunct="1">
              <a:buFontTx/>
              <a:buNone/>
            </a:pPr>
            <a:r>
              <a:rPr lang="en-US" sz="2800" dirty="0">
                <a:solidFill>
                  <a:srgbClr val="000000"/>
                </a:solidFill>
                <a:ea typeface="Times New Roman" pitchFamily="18" charset="0"/>
                <a:cs typeface="Minion-Regular" charset="0"/>
              </a:rPr>
              <a:t>The majority of the elements on the periodic table are classified as metals. </a:t>
            </a:r>
            <a:r>
              <a:rPr lang="en-US" sz="2800" b="1" dirty="0">
                <a:solidFill>
                  <a:srgbClr val="000000"/>
                </a:solidFill>
                <a:ea typeface="Times New Roman" pitchFamily="18" charset="0"/>
                <a:cs typeface="Minion-Bold" charset="0"/>
              </a:rPr>
              <a:t>Metals </a:t>
            </a:r>
            <a:r>
              <a:rPr lang="en-US" sz="2800" dirty="0">
                <a:solidFill>
                  <a:srgbClr val="000000"/>
                </a:solidFill>
                <a:ea typeface="Times New Roman" pitchFamily="18" charset="0"/>
                <a:cs typeface="Minion-Regular" charset="0"/>
              </a:rPr>
              <a:t>are elements that are good conductors of electric current and heat. </a:t>
            </a:r>
            <a:endParaRPr lang="ml-IN" sz="2800" dirty="0">
              <a:solidFill>
                <a:srgbClr val="000000"/>
              </a:solidFill>
              <a:ea typeface="Times New Roman" pitchFamily="18" charset="0"/>
              <a:cs typeface="Mangal" pitchFamily="2"/>
            </a:endParaRPr>
          </a:p>
          <a:p>
            <a:pPr lvl="1" eaLnBrk="1" hangingPunct="1">
              <a:buClr>
                <a:schemeClr val="tx1"/>
              </a:buClr>
              <a:buFontTx/>
              <a:buChar char="•"/>
            </a:pPr>
            <a:r>
              <a:rPr lang="en-US" dirty="0">
                <a:solidFill>
                  <a:srgbClr val="000000"/>
                </a:solidFill>
                <a:ea typeface="Times New Roman" pitchFamily="18" charset="0"/>
                <a:cs typeface="Minion-Regular" charset="0"/>
              </a:rPr>
              <a:t>Except for mercury (liquid), metals are solids at room temperature. </a:t>
            </a:r>
            <a:endParaRPr lang="ml-IN" dirty="0">
              <a:solidFill>
                <a:srgbClr val="000000"/>
              </a:solidFill>
              <a:ea typeface="Times New Roman" pitchFamily="18" charset="0"/>
              <a:cs typeface="Mangal" pitchFamily="2"/>
            </a:endParaRPr>
          </a:p>
          <a:p>
            <a:pPr lvl="1" eaLnBrk="1" hangingPunct="1">
              <a:buClr>
                <a:schemeClr val="tx1"/>
              </a:buClr>
              <a:buFontTx/>
              <a:buChar char="•"/>
            </a:pPr>
            <a:r>
              <a:rPr lang="en-US" dirty="0">
                <a:solidFill>
                  <a:srgbClr val="000000"/>
                </a:solidFill>
                <a:ea typeface="Times New Roman" pitchFamily="18" charset="0"/>
                <a:cs typeface="Minion-Regular" charset="0"/>
              </a:rPr>
              <a:t>Most metals are malleable. </a:t>
            </a:r>
            <a:endParaRPr lang="ml-IN" dirty="0">
              <a:solidFill>
                <a:srgbClr val="000000"/>
              </a:solidFill>
              <a:ea typeface="Times New Roman" pitchFamily="18" charset="0"/>
              <a:cs typeface="Mangal" pitchFamily="2"/>
            </a:endParaRPr>
          </a:p>
          <a:p>
            <a:pPr lvl="1" eaLnBrk="1" hangingPunct="1">
              <a:buClr>
                <a:schemeClr val="tx1"/>
              </a:buClr>
              <a:buFontTx/>
              <a:buChar char="•"/>
            </a:pPr>
            <a:r>
              <a:rPr lang="en-US" dirty="0">
                <a:solidFill>
                  <a:srgbClr val="000000"/>
                </a:solidFill>
                <a:ea typeface="Times New Roman" pitchFamily="18" charset="0"/>
                <a:cs typeface="Minion-Regular" charset="0"/>
              </a:rPr>
              <a:t>Many metals are ductile; that is, they can be drawn into thin wires.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/>
              <a:t>PERIODIC TABLE</a:t>
            </a:r>
          </a:p>
        </p:txBody>
      </p:sp>
    </p:spTree>
    <p:extLst>
      <p:ext uri="{BB962C8B-B14F-4D97-AF65-F5344CB8AC3E}">
        <p14:creationId xmlns:p14="http://schemas.microsoft.com/office/powerpoint/2010/main" val="31436242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381000" y="1981200"/>
            <a:ext cx="8382000" cy="371178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indent="0" eaLnBrk="1" hangingPunct="1">
              <a:buFontTx/>
              <a:buNone/>
            </a:pPr>
            <a:r>
              <a:rPr lang="en-US" sz="2800" dirty="0">
                <a:solidFill>
                  <a:srgbClr val="000000"/>
                </a:solidFill>
                <a:ea typeface="Times New Roman" pitchFamily="18" charset="0"/>
                <a:cs typeface="Minion-Regular" charset="0"/>
              </a:rPr>
              <a:t>The metals in groups 3 through 12 are called transition metals. </a:t>
            </a:r>
            <a:r>
              <a:rPr lang="en-US" sz="2800" b="1" dirty="0">
                <a:solidFill>
                  <a:srgbClr val="FF0000"/>
                </a:solidFill>
                <a:ea typeface="Times New Roman" pitchFamily="18" charset="0"/>
                <a:cs typeface="Minion-Bold" charset="0"/>
              </a:rPr>
              <a:t>Transition metals </a:t>
            </a:r>
            <a:r>
              <a:rPr lang="en-US" sz="2800" dirty="0">
                <a:solidFill>
                  <a:srgbClr val="000000"/>
                </a:solidFill>
                <a:ea typeface="Times New Roman" pitchFamily="18" charset="0"/>
                <a:cs typeface="Minion-Regular" charset="0"/>
              </a:rPr>
              <a:t>are elements that form a bridge between the elements on the left and right sides of the table.</a:t>
            </a:r>
            <a:endParaRPr lang="ml-IN" sz="2800" dirty="0">
              <a:solidFill>
                <a:srgbClr val="000000"/>
              </a:solidFill>
              <a:ea typeface="Times New Roman" pitchFamily="18" charset="0"/>
              <a:cs typeface="Mangal" pitchFamily="2"/>
            </a:endParaRPr>
          </a:p>
          <a:p>
            <a:pPr lvl="1" eaLnBrk="1" hangingPunct="1">
              <a:buFontTx/>
              <a:buChar char="•"/>
            </a:pPr>
            <a:r>
              <a:rPr lang="en-US" dirty="0">
                <a:solidFill>
                  <a:srgbClr val="000000"/>
                </a:solidFill>
                <a:ea typeface="Times New Roman" pitchFamily="18" charset="0"/>
                <a:cs typeface="Minion-Regular" charset="0"/>
              </a:rPr>
              <a:t>Transition elements, such as copper and silver, were among the first elements discovered. </a:t>
            </a:r>
            <a:endParaRPr lang="ml-IN" dirty="0">
              <a:solidFill>
                <a:srgbClr val="000000"/>
              </a:solidFill>
              <a:ea typeface="Times New Roman" pitchFamily="18" charset="0"/>
              <a:cs typeface="Mangal" pitchFamily="2"/>
            </a:endParaRPr>
          </a:p>
          <a:p>
            <a:pPr lvl="1" eaLnBrk="1" hangingPunct="1">
              <a:buFontTx/>
              <a:buChar char="•"/>
            </a:pPr>
            <a:r>
              <a:rPr lang="en-US" dirty="0">
                <a:solidFill>
                  <a:srgbClr val="000000"/>
                </a:solidFill>
                <a:ea typeface="Times New Roman" pitchFamily="18" charset="0"/>
                <a:cs typeface="Minion-Regular" charset="0"/>
              </a:rPr>
              <a:t>One property of many transition metals is their ability to form compounds with distinctive colors.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/>
              <a:t>PERIODIC TABLE</a:t>
            </a:r>
          </a:p>
        </p:txBody>
      </p:sp>
    </p:spTree>
    <p:extLst>
      <p:ext uri="{BB962C8B-B14F-4D97-AF65-F5344CB8AC3E}">
        <p14:creationId xmlns:p14="http://schemas.microsoft.com/office/powerpoint/2010/main" val="30770423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1066800" y="1676400"/>
            <a:ext cx="7391400" cy="474591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indent="0" eaLnBrk="1" hangingPunct="1">
              <a:buFontTx/>
              <a:buNone/>
            </a:pPr>
            <a:r>
              <a:rPr lang="en-US" sz="2800" b="1" dirty="0">
                <a:solidFill>
                  <a:srgbClr val="0B4394"/>
                </a:solidFill>
                <a:ea typeface="Times New Roman" pitchFamily="18" charset="0"/>
                <a:cs typeface="StoneSans-Bold" charset="0"/>
              </a:rPr>
              <a:t>Nonmetals</a:t>
            </a:r>
            <a:endParaRPr lang="en-US" sz="2800" dirty="0">
              <a:solidFill>
                <a:srgbClr val="000000"/>
              </a:solidFill>
              <a:ea typeface="Times New Roman" pitchFamily="18" charset="0"/>
              <a:cs typeface="Minion-Regular" charset="0"/>
            </a:endParaRPr>
          </a:p>
          <a:p>
            <a:pPr marL="0" indent="0" eaLnBrk="1" hangingPunct="1">
              <a:buFontTx/>
              <a:buNone/>
            </a:pPr>
            <a:r>
              <a:rPr lang="en-US" sz="2800" dirty="0">
                <a:solidFill>
                  <a:srgbClr val="000000"/>
                </a:solidFill>
                <a:ea typeface="Times New Roman" pitchFamily="18" charset="0"/>
                <a:cs typeface="Minion-Regular" charset="0"/>
              </a:rPr>
              <a:t>Nonmetals generally have properties opposite to those of metals. </a:t>
            </a:r>
            <a:endParaRPr lang="ml-IN" sz="2800" b="1" dirty="0">
              <a:solidFill>
                <a:srgbClr val="000000"/>
              </a:solidFill>
              <a:ea typeface="Times New Roman" pitchFamily="18" charset="0"/>
              <a:cs typeface="Mangal" pitchFamily="2"/>
            </a:endParaRPr>
          </a:p>
          <a:p>
            <a:pPr lvl="1" eaLnBrk="1" hangingPunct="1">
              <a:buClr>
                <a:schemeClr val="tx1"/>
              </a:buClr>
              <a:buFontTx/>
              <a:buChar char="•"/>
            </a:pPr>
            <a:r>
              <a:rPr lang="en-US" b="1" dirty="0">
                <a:solidFill>
                  <a:srgbClr val="000000"/>
                </a:solidFill>
                <a:ea typeface="Times New Roman" pitchFamily="18" charset="0"/>
                <a:cs typeface="Minion-Bold" charset="0"/>
              </a:rPr>
              <a:t>Nonmetals </a:t>
            </a:r>
            <a:r>
              <a:rPr lang="en-US" dirty="0">
                <a:solidFill>
                  <a:srgbClr val="000000"/>
                </a:solidFill>
                <a:ea typeface="Times New Roman" pitchFamily="18" charset="0"/>
                <a:cs typeface="Minion-Regular" charset="0"/>
              </a:rPr>
              <a:t>are elements that are poor conductors of heat and electric current. </a:t>
            </a:r>
            <a:endParaRPr lang="ml-IN" dirty="0">
              <a:solidFill>
                <a:srgbClr val="000000"/>
              </a:solidFill>
              <a:ea typeface="Times New Roman" pitchFamily="18" charset="0"/>
              <a:cs typeface="Mangal" pitchFamily="2"/>
            </a:endParaRPr>
          </a:p>
          <a:p>
            <a:pPr lvl="1" eaLnBrk="1" hangingPunct="1">
              <a:buClr>
                <a:schemeClr val="tx1"/>
              </a:buClr>
              <a:buFontTx/>
              <a:buChar char="•"/>
            </a:pPr>
            <a:r>
              <a:rPr lang="en-US" dirty="0">
                <a:solidFill>
                  <a:srgbClr val="000000"/>
                </a:solidFill>
                <a:ea typeface="Times New Roman" pitchFamily="18" charset="0"/>
                <a:cs typeface="Minion-Regular" charset="0"/>
              </a:rPr>
              <a:t>Nonmetals have low boiling points–many nonmetals are gases at room temperature. </a:t>
            </a:r>
            <a:endParaRPr lang="ml-IN" dirty="0">
              <a:solidFill>
                <a:srgbClr val="000000"/>
              </a:solidFill>
              <a:ea typeface="Times New Roman" pitchFamily="18" charset="0"/>
              <a:cs typeface="Mangal" pitchFamily="2"/>
            </a:endParaRPr>
          </a:p>
          <a:p>
            <a:pPr lvl="1" eaLnBrk="1" hangingPunct="1">
              <a:buClr>
                <a:schemeClr val="tx1"/>
              </a:buClr>
              <a:buFontTx/>
              <a:buChar char="•"/>
            </a:pPr>
            <a:r>
              <a:rPr lang="en-US" dirty="0">
                <a:solidFill>
                  <a:srgbClr val="000000"/>
                </a:solidFill>
                <a:ea typeface="Times New Roman" pitchFamily="18" charset="0"/>
                <a:cs typeface="Minion-Regular" charset="0"/>
              </a:rPr>
              <a:t>Nonmetals that are solids at room temperature tend to be brittle. If they are hit with a hammer, they shatter or crumble.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/>
              <a:t>PERIODIC TABLE</a:t>
            </a:r>
          </a:p>
        </p:txBody>
      </p:sp>
    </p:spTree>
    <p:extLst>
      <p:ext uri="{BB962C8B-B14F-4D97-AF65-F5344CB8AC3E}">
        <p14:creationId xmlns:p14="http://schemas.microsoft.com/office/powerpoint/2010/main" val="482543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914400" y="1905000"/>
            <a:ext cx="7772400" cy="46597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indent="0" eaLnBrk="1" hangingPunct="1">
              <a:buFontTx/>
              <a:buNone/>
            </a:pPr>
            <a:r>
              <a:rPr lang="en-US" sz="2800" b="1" dirty="0">
                <a:solidFill>
                  <a:srgbClr val="0B4394"/>
                </a:solidFill>
                <a:ea typeface="Times New Roman" pitchFamily="18" charset="0"/>
                <a:cs typeface="StoneSans-Bold" charset="0"/>
              </a:rPr>
              <a:t>Metalloids</a:t>
            </a:r>
            <a:endParaRPr lang="en-US" sz="2800" dirty="0">
              <a:solidFill>
                <a:srgbClr val="000000"/>
              </a:solidFill>
              <a:ea typeface="Times New Roman" pitchFamily="18" charset="0"/>
              <a:cs typeface="Minion-Regular" charset="0"/>
            </a:endParaRPr>
          </a:p>
          <a:p>
            <a:pPr marL="0" indent="0" eaLnBrk="1" hangingPunct="1">
              <a:buFontTx/>
              <a:buNone/>
            </a:pPr>
            <a:r>
              <a:rPr lang="en-US" sz="2800" dirty="0">
                <a:solidFill>
                  <a:srgbClr val="000000"/>
                </a:solidFill>
                <a:ea typeface="Times New Roman" pitchFamily="18" charset="0"/>
                <a:cs typeface="Minion-Regular" charset="0"/>
              </a:rPr>
              <a:t>Metalloid elements are located on the periodic table between metals and nonmetals. </a:t>
            </a:r>
            <a:endParaRPr lang="ml-IN" sz="2800" dirty="0">
              <a:solidFill>
                <a:srgbClr val="000000"/>
              </a:solidFill>
              <a:ea typeface="Times New Roman" pitchFamily="18" charset="0"/>
              <a:cs typeface="Mangal" pitchFamily="2"/>
            </a:endParaRPr>
          </a:p>
          <a:p>
            <a:pPr lvl="1" eaLnBrk="1" hangingPunct="1">
              <a:buClr>
                <a:schemeClr val="tx1"/>
              </a:buClr>
              <a:buFontTx/>
              <a:buChar char="•"/>
            </a:pPr>
            <a:r>
              <a:rPr lang="en-US" b="1" dirty="0">
                <a:solidFill>
                  <a:srgbClr val="000000"/>
                </a:solidFill>
                <a:ea typeface="Times New Roman" pitchFamily="18" charset="0"/>
                <a:cs typeface="Minion-Bold" charset="0"/>
              </a:rPr>
              <a:t>Metalloids</a:t>
            </a:r>
            <a:r>
              <a:rPr lang="en-US" dirty="0">
                <a:solidFill>
                  <a:srgbClr val="000000"/>
                </a:solidFill>
                <a:ea typeface="Times New Roman" pitchFamily="18" charset="0"/>
                <a:cs typeface="Minion-Bold" charset="0"/>
              </a:rPr>
              <a:t> </a:t>
            </a:r>
            <a:r>
              <a:rPr lang="en-US" dirty="0">
                <a:solidFill>
                  <a:srgbClr val="000000"/>
                </a:solidFill>
                <a:ea typeface="Times New Roman" pitchFamily="18" charset="0"/>
                <a:cs typeface="Minion-Regular" charset="0"/>
              </a:rPr>
              <a:t>are elements with properties that fall between those of metals and nonmetals. </a:t>
            </a:r>
            <a:endParaRPr lang="ml-IN" dirty="0">
              <a:solidFill>
                <a:srgbClr val="000000"/>
              </a:solidFill>
              <a:ea typeface="Times New Roman" pitchFamily="18" charset="0"/>
              <a:cs typeface="Mangal" pitchFamily="2"/>
            </a:endParaRPr>
          </a:p>
          <a:p>
            <a:pPr lvl="1" eaLnBrk="1" hangingPunct="1">
              <a:buClr>
                <a:schemeClr val="tx1"/>
              </a:buClr>
              <a:buFontTx/>
              <a:buChar char="•"/>
            </a:pPr>
            <a:r>
              <a:rPr lang="en-US" dirty="0">
                <a:solidFill>
                  <a:srgbClr val="000000"/>
                </a:solidFill>
                <a:ea typeface="Times New Roman" pitchFamily="18" charset="0"/>
                <a:cs typeface="Minion-Regular" charset="0"/>
              </a:rPr>
              <a:t>For example, a metalloid’s ability to conduct electric current varies with temperature. Silicon (Si) and germanium (Ge) are good insulators at low temperatures and good conductors at high temperatures.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/>
              <a:t>PERIODIC TABLE</a:t>
            </a:r>
          </a:p>
        </p:txBody>
      </p:sp>
    </p:spTree>
    <p:extLst>
      <p:ext uri="{BB962C8B-B14F-4D97-AF65-F5344CB8AC3E}">
        <p14:creationId xmlns:p14="http://schemas.microsoft.com/office/powerpoint/2010/main" val="25362906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Some groups have specific names</a:t>
            </a:r>
          </a:p>
          <a:p>
            <a:pPr lvl="1"/>
            <a:r>
              <a:rPr lang="en-US" sz="3000" b="1" dirty="0">
                <a:solidFill>
                  <a:srgbClr val="FF0000"/>
                </a:solidFill>
              </a:rPr>
              <a:t>Group 1- alkali metals (most reactive metals)</a:t>
            </a:r>
          </a:p>
          <a:p>
            <a:pPr lvl="1"/>
            <a:r>
              <a:rPr lang="en-US" sz="3000" b="1" dirty="0"/>
              <a:t>Group 2- alkaline earth metals</a:t>
            </a:r>
          </a:p>
          <a:p>
            <a:pPr lvl="1"/>
            <a:r>
              <a:rPr lang="en-US" sz="3000" b="1" dirty="0">
                <a:solidFill>
                  <a:srgbClr val="7030A0"/>
                </a:solidFill>
              </a:rPr>
              <a:t>Groups 3-12- transition metals</a:t>
            </a:r>
          </a:p>
          <a:p>
            <a:pPr lvl="1"/>
            <a:r>
              <a:rPr lang="en-US" sz="3000" b="1" dirty="0">
                <a:solidFill>
                  <a:srgbClr val="0070C0"/>
                </a:solidFill>
              </a:rPr>
              <a:t>Group 17- halogens (most reactive nonmetals)</a:t>
            </a:r>
          </a:p>
          <a:p>
            <a:pPr lvl="1"/>
            <a:r>
              <a:rPr lang="en-US" sz="3000" b="1" dirty="0">
                <a:solidFill>
                  <a:srgbClr val="00B050"/>
                </a:solidFill>
              </a:rPr>
              <a:t>Group 18- noble gases (unreactive)</a:t>
            </a:r>
          </a:p>
          <a:p>
            <a:pPr lvl="1"/>
            <a:endParaRPr lang="en-US" b="1" dirty="0"/>
          </a:p>
          <a:p>
            <a:r>
              <a:rPr lang="en-US" b="1" dirty="0"/>
              <a:t>Group 1 and Group 17 are the most reactive elements.</a:t>
            </a:r>
          </a:p>
          <a:p>
            <a:r>
              <a:rPr lang="en-US" b="1" dirty="0"/>
              <a:t>Group 18, the noble gases, are unreactive.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B11C2-F834-4686-913C-A56490AEA2B3}" type="slidenum">
              <a:rPr lang="en-US" smtClean="0"/>
              <a:t>24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/>
              <a:t>PERIODIC TABLE</a:t>
            </a:r>
          </a:p>
        </p:txBody>
      </p:sp>
    </p:spTree>
    <p:extLst>
      <p:ext uri="{BB962C8B-B14F-4D97-AF65-F5344CB8AC3E}">
        <p14:creationId xmlns:p14="http://schemas.microsoft.com/office/powerpoint/2010/main" val="31476248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609</TotalTime>
  <Words>1189</Words>
  <Application>Microsoft Office PowerPoint</Application>
  <PresentationFormat>On-screen Show (4:3)</PresentationFormat>
  <Paragraphs>184</Paragraphs>
  <Slides>24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ATOMIC THEORY AND  THE PERIODIC TABLE</vt:lpstr>
      <vt:lpstr>  STRUCTURE OF THE ATOM  </vt:lpstr>
      <vt:lpstr>STRUCTURE OF THE ATOM </vt:lpstr>
      <vt:lpstr>STRUCTURE OF THE ATOM </vt:lpstr>
      <vt:lpstr>STRUCTURE OF THE ATOM</vt:lpstr>
      <vt:lpstr>STRUCTURE OF THE ATOM</vt:lpstr>
      <vt:lpstr>STRUCTURE OF THE ATOM </vt:lpstr>
      <vt:lpstr>PowerPoint Presentation</vt:lpstr>
      <vt:lpstr>PERIODIC TABLE</vt:lpstr>
      <vt:lpstr>PERIODIC TABLE</vt:lpstr>
      <vt:lpstr>PERIODIC TABLE</vt:lpstr>
      <vt:lpstr>PERIODIC TABLE</vt:lpstr>
      <vt:lpstr>ELECTRON DOT DIAGRAMS</vt:lpstr>
      <vt:lpstr>PERIODIC TABLE</vt:lpstr>
      <vt:lpstr>PERIODIC TABLE</vt:lpstr>
      <vt:lpstr>PERIODIC TABLE</vt:lpstr>
      <vt:lpstr>PERIODIC TABLE</vt:lpstr>
      <vt:lpstr>PERIODIC TABLE</vt:lpstr>
      <vt:lpstr>PowerPoint Presentation</vt:lpstr>
      <vt:lpstr>PERIODIC TABLE</vt:lpstr>
      <vt:lpstr>PERIODIC TABLE</vt:lpstr>
      <vt:lpstr>PERIODIC TABLE</vt:lpstr>
      <vt:lpstr>PERIODIC TABLE</vt:lpstr>
      <vt:lpstr>PERIODIC TABLE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 NOW</dc:title>
  <dc:creator>JCBOE</dc:creator>
  <cp:lastModifiedBy>nbrim</cp:lastModifiedBy>
  <cp:revision>24</cp:revision>
  <dcterms:created xsi:type="dcterms:W3CDTF">2016-04-28T11:04:46Z</dcterms:created>
  <dcterms:modified xsi:type="dcterms:W3CDTF">2018-04-20T15:23:06Z</dcterms:modified>
</cp:coreProperties>
</file>