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90" r:id="rId3"/>
    <p:sldId id="291" r:id="rId4"/>
    <p:sldId id="300" r:id="rId5"/>
    <p:sldId id="292" r:id="rId6"/>
    <p:sldId id="294" r:id="rId7"/>
    <p:sldId id="298" r:id="rId8"/>
    <p:sldId id="295" r:id="rId9"/>
    <p:sldId id="299" r:id="rId10"/>
    <p:sldId id="296" r:id="rId11"/>
    <p:sldId id="29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2906A1-88C9-4900-8BBD-CFC88F83011E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2C8D23-C93F-4E19-9197-DA36A7A106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548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EA37-087D-45BA-A434-5481155C1D69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9429-711B-4491-ADDE-1FD93BB08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193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EA37-087D-45BA-A434-5481155C1D69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9429-711B-4491-ADDE-1FD93BB08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388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EA37-087D-45BA-A434-5481155C1D69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9429-711B-4491-ADDE-1FD93BB08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49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EA37-087D-45BA-A434-5481155C1D69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9429-711B-4491-ADDE-1FD93BB08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825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EA37-087D-45BA-A434-5481155C1D69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9429-711B-4491-ADDE-1FD93BB08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915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EA37-087D-45BA-A434-5481155C1D69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9429-711B-4491-ADDE-1FD93BB08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EA37-087D-45BA-A434-5481155C1D69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9429-711B-4491-ADDE-1FD93BB08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20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EA37-087D-45BA-A434-5481155C1D69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9429-711B-4491-ADDE-1FD93BB08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47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EA37-087D-45BA-A434-5481155C1D69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9429-711B-4491-ADDE-1FD93BB08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901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EA37-087D-45BA-A434-5481155C1D69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9429-711B-4491-ADDE-1FD93BB08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948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EA37-087D-45BA-A434-5481155C1D69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9429-711B-4491-ADDE-1FD93BB08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069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  <a:alpha val="6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DEA37-087D-45BA-A434-5481155C1D69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09429-711B-4491-ADDE-1FD93BB08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063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219200"/>
          </a:xfrm>
        </p:spPr>
        <p:txBody>
          <a:bodyPr>
            <a:normAutofit/>
          </a:bodyPr>
          <a:lstStyle/>
          <a:p>
            <a:r>
              <a:rPr lang="en-US" sz="4800" b="1" i="1" dirty="0"/>
              <a:t>RADIOACTIVITY</a:t>
            </a:r>
            <a:endParaRPr lang="en-US" sz="4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09600" y="1905000"/>
            <a:ext cx="7772400" cy="4495800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US" sz="3800" b="1" dirty="0">
                <a:solidFill>
                  <a:schemeClr val="tx1"/>
                </a:solidFill>
              </a:rPr>
              <a:t>SPS4. Obtain, evaluate, and communicate information to explain the changes in nuclear structure as a result of fission, fusion and radioactive decay. </a:t>
            </a:r>
            <a:r>
              <a:rPr lang="en-US" sz="3800" dirty="0">
                <a:solidFill>
                  <a:schemeClr val="tx1"/>
                </a:solidFill>
              </a:rPr>
              <a:t>(</a:t>
            </a:r>
            <a:r>
              <a:rPr lang="en-US" sz="3800" i="1" dirty="0">
                <a:solidFill>
                  <a:schemeClr val="tx1"/>
                </a:solidFill>
              </a:rPr>
              <a:t>Clarification statement: </a:t>
            </a:r>
            <a:r>
              <a:rPr lang="en-US" sz="3800" dirty="0">
                <a:solidFill>
                  <a:schemeClr val="tx1"/>
                </a:solidFill>
              </a:rPr>
              <a:t>Limited to calculations that include whole half-lives.) </a:t>
            </a:r>
          </a:p>
          <a:p>
            <a:pPr marL="693738" indent="-457200" algn="l"/>
            <a:r>
              <a:rPr lang="en-US" sz="3800" dirty="0">
                <a:solidFill>
                  <a:schemeClr val="tx1"/>
                </a:solidFill>
              </a:rPr>
              <a:t>a. 	Develop a model that illustrates how the nucleus changes as a result of fission and fusion. </a:t>
            </a:r>
          </a:p>
          <a:p>
            <a:pPr marL="693738" indent="-457200" algn="l"/>
            <a:r>
              <a:rPr lang="en-US" sz="3800" dirty="0">
                <a:solidFill>
                  <a:schemeClr val="tx1"/>
                </a:solidFill>
              </a:rPr>
              <a:t>b. 	Use mathematics and computational thinking to explain the process of half-life as it relates to radioactive decay. </a:t>
            </a:r>
          </a:p>
          <a:p>
            <a:pPr marL="693738" indent="-457200" algn="l"/>
            <a:r>
              <a:rPr lang="en-US" sz="3800" dirty="0">
                <a:solidFill>
                  <a:schemeClr val="tx1"/>
                </a:solidFill>
              </a:rPr>
              <a:t>c. 	Construct arguments based on evidence about the applications, benefits, and problems of nuclear energy as an alternative energy source. </a:t>
            </a:r>
          </a:p>
          <a:p>
            <a:pPr marL="457200" lvl="0" indent="-457200" algn="l">
              <a:buFont typeface="Arial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algn="l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399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5400" b="1" dirty="0"/>
              <a:t>RADIOACTIVITY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4350" y="2176463"/>
            <a:ext cx="2914650" cy="39100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sz="2800" dirty="0"/>
              <a:t>Radioactivity is the spontaneous emission of radiation from an element because the strong force cannot hold the nucleus together.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1638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613" y="2438400"/>
            <a:ext cx="5205412" cy="28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0137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5400" b="1" dirty="0"/>
              <a:t>RADIOACTIVITY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2162977"/>
              </p:ext>
            </p:extLst>
          </p:nvPr>
        </p:nvGraphicFramePr>
        <p:xfrm>
          <a:off x="1523999" y="1524000"/>
          <a:ext cx="6637151" cy="5144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9288">
                  <a:extLst>
                    <a:ext uri="{9D8B030D-6E8A-4147-A177-3AD203B41FA5}">
                      <a16:colId xmlns:a16="http://schemas.microsoft.com/office/drawing/2014/main" xmlns="" val="3096993447"/>
                    </a:ext>
                  </a:extLst>
                </a:gridCol>
                <a:gridCol w="1659288">
                  <a:extLst>
                    <a:ext uri="{9D8B030D-6E8A-4147-A177-3AD203B41FA5}">
                      <a16:colId xmlns:a16="http://schemas.microsoft.com/office/drawing/2014/main" xmlns="" val="2194447025"/>
                    </a:ext>
                  </a:extLst>
                </a:gridCol>
                <a:gridCol w="1742252">
                  <a:extLst>
                    <a:ext uri="{9D8B030D-6E8A-4147-A177-3AD203B41FA5}">
                      <a16:colId xmlns:a16="http://schemas.microsoft.com/office/drawing/2014/main" xmlns="" val="3854102134"/>
                    </a:ext>
                  </a:extLst>
                </a:gridCol>
                <a:gridCol w="1576323">
                  <a:extLst>
                    <a:ext uri="{9D8B030D-6E8A-4147-A177-3AD203B41FA5}">
                      <a16:colId xmlns:a16="http://schemas.microsoft.com/office/drawing/2014/main" xmlns="" val="2911005189"/>
                    </a:ext>
                  </a:extLst>
                </a:gridCol>
              </a:tblGrid>
              <a:tr h="403787"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marL="99557" marR="99557" marT="49782" marB="497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ALPHA</a:t>
                      </a:r>
                    </a:p>
                  </a:txBody>
                  <a:tcPr marL="99557" marR="99557" marT="49782" marB="497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BETA</a:t>
                      </a:r>
                    </a:p>
                  </a:txBody>
                  <a:tcPr marL="99557" marR="99557" marT="49782" marB="497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GAMMA</a:t>
                      </a:r>
                    </a:p>
                  </a:txBody>
                  <a:tcPr marL="99557" marR="99557" marT="49782" marB="49782"/>
                </a:tc>
                <a:extLst>
                  <a:ext uri="{0D108BD9-81ED-4DB2-BD59-A6C34878D82A}">
                    <a16:rowId xmlns:a16="http://schemas.microsoft.com/office/drawing/2014/main" xmlns="" val="3605855711"/>
                  </a:ext>
                </a:extLst>
              </a:tr>
              <a:tr h="403787">
                <a:tc>
                  <a:txBody>
                    <a:bodyPr/>
                    <a:lstStyle/>
                    <a:p>
                      <a:r>
                        <a:rPr lang="en-US" sz="2000" b="1" dirty="0"/>
                        <a:t>Type</a:t>
                      </a:r>
                    </a:p>
                  </a:txBody>
                  <a:tcPr marL="99557" marR="99557" marT="49782" marB="497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Particle</a:t>
                      </a:r>
                    </a:p>
                  </a:txBody>
                  <a:tcPr marL="99557" marR="99557" marT="49782" marB="497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Particle</a:t>
                      </a:r>
                    </a:p>
                  </a:txBody>
                  <a:tcPr marL="99557" marR="99557" marT="49782" marB="497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energy</a:t>
                      </a:r>
                    </a:p>
                  </a:txBody>
                  <a:tcPr marL="99557" marR="99557" marT="49782" marB="49782"/>
                </a:tc>
                <a:extLst>
                  <a:ext uri="{0D108BD9-81ED-4DB2-BD59-A6C34878D82A}">
                    <a16:rowId xmlns:a16="http://schemas.microsoft.com/office/drawing/2014/main" xmlns="" val="1176546009"/>
                  </a:ext>
                </a:extLst>
              </a:tr>
              <a:tr h="398236">
                <a:tc>
                  <a:txBody>
                    <a:bodyPr/>
                    <a:lstStyle/>
                    <a:p>
                      <a:r>
                        <a:rPr lang="en-US" sz="2000" b="1" dirty="0"/>
                        <a:t>Charge</a:t>
                      </a:r>
                    </a:p>
                  </a:txBody>
                  <a:tcPr marL="99557" marR="99557" marT="49782" marB="497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Positive</a:t>
                      </a:r>
                    </a:p>
                  </a:txBody>
                  <a:tcPr marL="99557" marR="99557" marT="49782" marB="497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Negative</a:t>
                      </a:r>
                    </a:p>
                  </a:txBody>
                  <a:tcPr marL="99557" marR="99557" marT="49782" marB="497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Neutral</a:t>
                      </a:r>
                    </a:p>
                  </a:txBody>
                  <a:tcPr marL="99557" marR="99557" marT="49782" marB="49782"/>
                </a:tc>
                <a:extLst>
                  <a:ext uri="{0D108BD9-81ED-4DB2-BD59-A6C34878D82A}">
                    <a16:rowId xmlns:a16="http://schemas.microsoft.com/office/drawing/2014/main" xmlns="" val="957903283"/>
                  </a:ext>
                </a:extLst>
              </a:tr>
              <a:tr h="995640">
                <a:tc>
                  <a:txBody>
                    <a:bodyPr/>
                    <a:lstStyle/>
                    <a:p>
                      <a:r>
                        <a:rPr lang="en-US" sz="2000" b="1" dirty="0"/>
                        <a:t>Composition</a:t>
                      </a:r>
                    </a:p>
                  </a:txBody>
                  <a:tcPr marL="99557" marR="99557" marT="49782" marB="497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Two protons</a:t>
                      </a:r>
                      <a:r>
                        <a:rPr lang="en-US" sz="2000" baseline="0" dirty="0"/>
                        <a:t> and two neutrons</a:t>
                      </a:r>
                      <a:endParaRPr lang="en-US" sz="2000" dirty="0"/>
                    </a:p>
                  </a:txBody>
                  <a:tcPr marL="99557" marR="99557" marT="49782" marB="497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One electron</a:t>
                      </a:r>
                    </a:p>
                  </a:txBody>
                  <a:tcPr marL="99557" marR="99557" marT="49782" marB="497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Pure energy</a:t>
                      </a:r>
                    </a:p>
                  </a:txBody>
                  <a:tcPr marL="99557" marR="99557" marT="49782" marB="49782"/>
                </a:tc>
                <a:extLst>
                  <a:ext uri="{0D108BD9-81ED-4DB2-BD59-A6C34878D82A}">
                    <a16:rowId xmlns:a16="http://schemas.microsoft.com/office/drawing/2014/main" xmlns="" val="3979827916"/>
                  </a:ext>
                </a:extLst>
              </a:tr>
              <a:tr h="403787">
                <a:tc>
                  <a:txBody>
                    <a:bodyPr/>
                    <a:lstStyle/>
                    <a:p>
                      <a:r>
                        <a:rPr lang="en-US" sz="2000" b="1" dirty="0"/>
                        <a:t>Mass</a:t>
                      </a:r>
                    </a:p>
                  </a:txBody>
                  <a:tcPr marL="99557" marR="99557" marT="49782" marB="497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/>
                        <a:t>4</a:t>
                      </a:r>
                      <a:r>
                        <a:rPr lang="en-US" sz="2000" baseline="0"/>
                        <a:t> </a:t>
                      </a:r>
                      <a:r>
                        <a:rPr lang="en-US" sz="2000" baseline="0" dirty="0" err="1"/>
                        <a:t>amu</a:t>
                      </a:r>
                      <a:endParaRPr lang="en-US" sz="2000" dirty="0"/>
                    </a:p>
                  </a:txBody>
                  <a:tcPr marL="99557" marR="99557" marT="49782" marB="497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1/1840 </a:t>
                      </a:r>
                      <a:r>
                        <a:rPr lang="en-US" sz="2000" dirty="0" err="1"/>
                        <a:t>amu</a:t>
                      </a:r>
                      <a:endParaRPr lang="en-US" sz="2000" dirty="0"/>
                    </a:p>
                  </a:txBody>
                  <a:tcPr marL="99557" marR="99557" marT="49782" marB="497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none</a:t>
                      </a:r>
                    </a:p>
                  </a:txBody>
                  <a:tcPr marL="99557" marR="99557" marT="49782" marB="49782"/>
                </a:tc>
                <a:extLst>
                  <a:ext uri="{0D108BD9-81ED-4DB2-BD59-A6C34878D82A}">
                    <a16:rowId xmlns:a16="http://schemas.microsoft.com/office/drawing/2014/main" xmlns="" val="922430236"/>
                  </a:ext>
                </a:extLst>
              </a:tr>
              <a:tr h="403787">
                <a:tc>
                  <a:txBody>
                    <a:bodyPr/>
                    <a:lstStyle/>
                    <a:p>
                      <a:r>
                        <a:rPr lang="en-US" sz="2000" b="1" dirty="0"/>
                        <a:t>Symbol</a:t>
                      </a:r>
                    </a:p>
                  </a:txBody>
                  <a:tcPr marL="99557" marR="99557" marT="49782" marB="497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000" dirty="0"/>
                        <a:t>α</a:t>
                      </a:r>
                      <a:endParaRPr lang="en-US" sz="2000" dirty="0"/>
                    </a:p>
                  </a:txBody>
                  <a:tcPr marL="99557" marR="99557" marT="49782" marB="497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000" dirty="0"/>
                        <a:t>β</a:t>
                      </a:r>
                      <a:endParaRPr lang="en-US" sz="2000" dirty="0"/>
                    </a:p>
                  </a:txBody>
                  <a:tcPr marL="99557" marR="99557" marT="49782" marB="497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000" dirty="0"/>
                        <a:t>γ</a:t>
                      </a:r>
                      <a:endParaRPr lang="en-US" sz="2000" dirty="0"/>
                    </a:p>
                  </a:txBody>
                  <a:tcPr marL="99557" marR="99557" marT="49782" marB="49782"/>
                </a:tc>
                <a:extLst>
                  <a:ext uri="{0D108BD9-81ED-4DB2-BD59-A6C34878D82A}">
                    <a16:rowId xmlns:a16="http://schemas.microsoft.com/office/drawing/2014/main" xmlns="" val="1785534091"/>
                  </a:ext>
                </a:extLst>
              </a:tr>
              <a:tr h="696948">
                <a:tc>
                  <a:txBody>
                    <a:bodyPr/>
                    <a:lstStyle/>
                    <a:p>
                      <a:r>
                        <a:rPr lang="en-US" sz="2000" b="1" dirty="0"/>
                        <a:t>Stopped</a:t>
                      </a:r>
                      <a:r>
                        <a:rPr lang="en-US" sz="2000" b="1" baseline="0" dirty="0"/>
                        <a:t> by</a:t>
                      </a:r>
                      <a:endParaRPr lang="en-US" sz="2000" b="1" dirty="0"/>
                    </a:p>
                  </a:txBody>
                  <a:tcPr marL="99557" marR="99557" marT="49782" marB="497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Paper</a:t>
                      </a:r>
                    </a:p>
                  </a:txBody>
                  <a:tcPr marL="99557" marR="99557" marT="49782" marB="497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Thin</a:t>
                      </a:r>
                      <a:r>
                        <a:rPr lang="en-US" sz="2000" baseline="0" dirty="0"/>
                        <a:t> metal</a:t>
                      </a:r>
                      <a:endParaRPr lang="en-US" sz="2000" dirty="0"/>
                    </a:p>
                  </a:txBody>
                  <a:tcPr marL="99557" marR="99557" marT="49782" marB="497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Thick</a:t>
                      </a:r>
                      <a:r>
                        <a:rPr lang="en-US" sz="2000" baseline="0" dirty="0"/>
                        <a:t> l</a:t>
                      </a:r>
                      <a:r>
                        <a:rPr lang="en-US" sz="2000" dirty="0"/>
                        <a:t>ead or concrete</a:t>
                      </a:r>
                    </a:p>
                  </a:txBody>
                  <a:tcPr marL="99557" marR="99557" marT="49782" marB="49782"/>
                </a:tc>
                <a:extLst>
                  <a:ext uri="{0D108BD9-81ED-4DB2-BD59-A6C34878D82A}">
                    <a16:rowId xmlns:a16="http://schemas.microsoft.com/office/drawing/2014/main" xmlns="" val="2573771156"/>
                  </a:ext>
                </a:extLst>
              </a:tr>
              <a:tr h="403787">
                <a:tc>
                  <a:txBody>
                    <a:bodyPr/>
                    <a:lstStyle/>
                    <a:p>
                      <a:r>
                        <a:rPr lang="en-US" sz="2000" b="1" dirty="0"/>
                        <a:t>Size</a:t>
                      </a:r>
                    </a:p>
                  </a:txBody>
                  <a:tcPr marL="99557" marR="99557" marT="49782" marB="497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Largest</a:t>
                      </a:r>
                    </a:p>
                  </a:txBody>
                  <a:tcPr marL="99557" marR="99557" marT="49782" marB="497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Smaller</a:t>
                      </a:r>
                    </a:p>
                  </a:txBody>
                  <a:tcPr marL="99557" marR="99557" marT="49782" marB="497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Smallest</a:t>
                      </a:r>
                    </a:p>
                  </a:txBody>
                  <a:tcPr marL="99557" marR="99557" marT="49782" marB="49782"/>
                </a:tc>
                <a:extLst>
                  <a:ext uri="{0D108BD9-81ED-4DB2-BD59-A6C34878D82A}">
                    <a16:rowId xmlns:a16="http://schemas.microsoft.com/office/drawing/2014/main" xmlns="" val="3322765208"/>
                  </a:ext>
                </a:extLst>
              </a:tr>
              <a:tr h="995640">
                <a:tc>
                  <a:txBody>
                    <a:bodyPr/>
                    <a:lstStyle/>
                    <a:p>
                      <a:r>
                        <a:rPr lang="en-US" sz="2000" b="1" dirty="0"/>
                        <a:t>New</a:t>
                      </a:r>
                      <a:r>
                        <a:rPr lang="en-US" sz="2000" b="1" baseline="0" dirty="0"/>
                        <a:t> element?</a:t>
                      </a:r>
                      <a:endParaRPr lang="en-US" sz="2000" b="1" dirty="0"/>
                    </a:p>
                  </a:txBody>
                  <a:tcPr marL="99557" marR="99557" marT="49782" marB="497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Atomic</a:t>
                      </a:r>
                      <a:r>
                        <a:rPr lang="en-US" sz="2000" baseline="0" dirty="0"/>
                        <a:t> # drops by two</a:t>
                      </a:r>
                      <a:endParaRPr lang="en-US" sz="2000" dirty="0"/>
                    </a:p>
                  </a:txBody>
                  <a:tcPr marL="99557" marR="99557" marT="49782" marB="497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Atomic # goes up by one</a:t>
                      </a:r>
                    </a:p>
                  </a:txBody>
                  <a:tcPr marL="99557" marR="99557" marT="49782" marB="497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No change</a:t>
                      </a:r>
                    </a:p>
                  </a:txBody>
                  <a:tcPr marL="99557" marR="99557" marT="49782" marB="49782"/>
                </a:tc>
                <a:extLst>
                  <a:ext uri="{0D108BD9-81ED-4DB2-BD59-A6C34878D82A}">
                    <a16:rowId xmlns:a16="http://schemas.microsoft.com/office/drawing/2014/main" xmlns="" val="2521425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1734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RADIOACTIVITY</a:t>
            </a:r>
            <a:endParaRPr lang="en-US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9530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Solve these – are they alpha, beta, or gamma decay?</a:t>
                </a:r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i="1">
                            <a:latin typeface="Cambria Math"/>
                          </a:rPr>
                        </m:ctrlPr>
                      </m:mPr>
                      <m:mr>
                        <m:e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22</m:t>
                          </m:r>
                        </m:e>
                      </m:mr>
                      <m:mr>
                        <m:e>
                          <m:r>
                            <a:rPr lang="en-US" b="0" i="1" smtClean="0">
                              <a:latin typeface="Cambria Math"/>
                            </a:rPr>
                            <m:t>88</m:t>
                          </m:r>
                        </m:e>
                      </m:mr>
                    </m:m>
                  </m:oMath>
                </a14:m>
                <a:r>
                  <a:rPr lang="en-US" dirty="0"/>
                  <a:t> Ra →   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i="1">
                            <a:latin typeface="Cambria Math"/>
                          </a:rPr>
                        </m:ctrlPr>
                      </m:mPr>
                      <m:m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18</m:t>
                          </m:r>
                        </m:e>
                      </m:mr>
                      <m:mr>
                        <m:e>
                          <m:r>
                            <a:rPr lang="en-US" b="0" i="1" smtClean="0">
                              <a:latin typeface="Cambria Math"/>
                            </a:rPr>
                            <m:t>80</m:t>
                          </m:r>
                        </m:e>
                      </m:mr>
                    </m:m>
                  </m:oMath>
                </a14:m>
                <a:r>
                  <a:rPr lang="en-US" dirty="0"/>
                  <a:t> Hg +   __________</a:t>
                </a:r>
              </a:p>
              <a:p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i="1">
                            <a:latin typeface="Cambria Math"/>
                          </a:rPr>
                        </m:ctrlPr>
                      </m:mPr>
                      <m:mr>
                        <m:e>
                          <m:r>
                            <a:rPr lang="en-US" i="1">
                              <a:latin typeface="Cambria Math"/>
                            </a:rPr>
                            <m:t>222</m:t>
                          </m:r>
                        </m:e>
                      </m:mr>
                      <m:mr>
                        <m:e>
                          <m:r>
                            <a:rPr lang="en-US" i="1">
                              <a:latin typeface="Cambria Math"/>
                            </a:rPr>
                            <m:t>88</m:t>
                          </m:r>
                        </m:e>
                      </m:mr>
                    </m:m>
                  </m:oMath>
                </a14:m>
                <a:r>
                  <a:rPr lang="en-US" dirty="0"/>
                  <a:t> Ra →   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i="1">
                            <a:latin typeface="Cambria Math"/>
                          </a:rPr>
                        </m:ctrlPr>
                      </m:mPr>
                      <m:mr>
                        <m:e>
                          <m:r>
                            <a:rPr lang="en-US" i="1">
                              <a:latin typeface="Cambria Math"/>
                            </a:rPr>
                            <m:t>222</m:t>
                          </m:r>
                        </m:e>
                      </m:mr>
                      <m:mr>
                        <m:e>
                          <m:r>
                            <a:rPr lang="en-US" i="1">
                              <a:latin typeface="Cambria Math"/>
                            </a:rPr>
                            <m:t>88</m:t>
                          </m:r>
                        </m:e>
                      </m:mr>
                    </m:m>
                  </m:oMath>
                </a14:m>
                <a:r>
                  <a:rPr lang="en-US" dirty="0"/>
                  <a:t> Ra +   __________</a:t>
                </a:r>
              </a:p>
              <a:p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i="1">
                            <a:latin typeface="Cambria Math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e>
                      </m:mr>
                      <m:mr>
                        <m:e>
                          <m:r>
                            <a:rPr lang="en-US" b="0" i="1" smtClean="0">
                              <a:latin typeface="Cambria Math"/>
                            </a:rPr>
                            <m:t>6</m:t>
                          </m:r>
                        </m:e>
                      </m:mr>
                    </m:m>
                  </m:oMath>
                </a14:m>
                <a:r>
                  <a:rPr lang="en-US" dirty="0"/>
                  <a:t> C →   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i="1">
                            <a:latin typeface="Cambria Math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e>
                      </m:mr>
                      <m:mr>
                        <m:e>
                          <m:r>
                            <a:rPr lang="en-US" b="0" i="1" smtClean="0">
                              <a:latin typeface="Cambria Math"/>
                            </a:rPr>
                            <m:t>7</m:t>
                          </m:r>
                        </m:e>
                      </m:mr>
                    </m:m>
                  </m:oMath>
                </a14:m>
                <a:r>
                  <a:rPr lang="en-US" dirty="0"/>
                  <a:t> N +   __________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953000"/>
              </a:xfrm>
              <a:blipFill rotWithShape="1">
                <a:blip r:embed="rId2"/>
                <a:stretch>
                  <a:fillRect l="-1630" t="-16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7161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5400" b="1" dirty="0"/>
              <a:t>RADIOACTIVITY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v"/>
              <a:defRPr/>
            </a:pPr>
            <a:r>
              <a:rPr lang="en-US" altLang="en-US" dirty="0"/>
              <a:t>Unstable nuclei lose energy by emitting matter and energy in a spontaneous (does not require energy) process called radioactive decay.  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US" altLang="en-US" dirty="0"/>
              <a:t>The atom undergoes radioactive decay until it becomes stable.  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US" altLang="en-US" dirty="0"/>
              <a:t>Radioactive decay rates are measured in half-lives.  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US" altLang="en-US" dirty="0"/>
              <a:t>A </a:t>
            </a:r>
            <a:r>
              <a:rPr lang="en-US" altLang="en-US" b="1" dirty="0"/>
              <a:t>HALF-LIFE</a:t>
            </a:r>
            <a:r>
              <a:rPr lang="en-US" altLang="en-US" dirty="0"/>
              <a:t> is the time it takes for one half of the radioactive sample to decay.  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US" altLang="en-US" dirty="0"/>
              <a:t>Different isotopes have different half-lives.  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endParaRPr lang="en-US" altLang="en-US" dirty="0"/>
          </a:p>
          <a:p>
            <a:pPr marL="0" indent="0">
              <a:buFont typeface="Wingdings 2" pitchFamily="18" charset="2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931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5400" b="1" dirty="0"/>
              <a:t>RADIOACTIVITY</a:t>
            </a:r>
          </a:p>
        </p:txBody>
      </p:sp>
      <p:pic>
        <p:nvPicPr>
          <p:cNvPr id="2662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752600"/>
            <a:ext cx="5991225" cy="4540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1474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RADIOACTIVITY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half-life of Zn-71 is 2.4 minutes. If one had 100.0 g at the beginning, how many grams would be left after 7.2 minutes has elapsed? </a:t>
            </a:r>
          </a:p>
        </p:txBody>
      </p:sp>
    </p:spTree>
    <p:extLst>
      <p:ext uri="{BB962C8B-B14F-4D97-AF65-F5344CB8AC3E}">
        <p14:creationId xmlns:p14="http://schemas.microsoft.com/office/powerpoint/2010/main" val="1736899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5400" b="1" dirty="0"/>
              <a:t>RADIOACTIVITY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b="1" dirty="0"/>
              <a:t>NUCLEAR FISSION</a:t>
            </a:r>
          </a:p>
          <a:p>
            <a:pPr>
              <a:buFontTx/>
              <a:buChar char="-"/>
              <a:defRPr/>
            </a:pPr>
            <a:r>
              <a:rPr lang="en-US" sz="2800" dirty="0"/>
              <a:t>Large nucleus splits into two smaller one, releasing energy</a:t>
            </a:r>
          </a:p>
          <a:p>
            <a:pPr>
              <a:buFontTx/>
              <a:buChar char="-"/>
              <a:defRPr/>
            </a:pPr>
            <a:r>
              <a:rPr lang="en-US" altLang="en-US" sz="2800" dirty="0"/>
              <a:t>A CHAIN REACTION can occur is there are enough nuclei present to be split and the reaction keeps going. </a:t>
            </a:r>
          </a:p>
          <a:p>
            <a:pPr marL="344488" indent="-344488">
              <a:buFont typeface="Wingdings 2" pitchFamily="18" charset="2"/>
              <a:buNone/>
              <a:defRPr/>
            </a:pPr>
            <a:endParaRPr lang="en-US" dirty="0"/>
          </a:p>
        </p:txBody>
      </p:sp>
      <p:pic>
        <p:nvPicPr>
          <p:cNvPr id="2867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199" y="4114800"/>
            <a:ext cx="5586413" cy="235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76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5400" b="1" dirty="0"/>
              <a:t>RADIOACTIVITY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b="1" dirty="0"/>
              <a:t>NUCLEAR FUSION</a:t>
            </a:r>
          </a:p>
          <a:p>
            <a:pPr>
              <a:buFontTx/>
              <a:buChar char="-"/>
              <a:defRPr/>
            </a:pPr>
            <a:r>
              <a:rPr lang="en-US" sz="2800" dirty="0"/>
              <a:t>Two small nuclei fuse creating one larger nucleus, releasing energy.</a:t>
            </a:r>
          </a:p>
          <a:p>
            <a:pPr>
              <a:buFontTx/>
              <a:buChar char="-"/>
              <a:defRPr/>
            </a:pPr>
            <a:r>
              <a:rPr lang="en-US" sz="2800" dirty="0"/>
              <a:t>In the sun, several hydrogen fuse to form one helium.</a:t>
            </a:r>
          </a:p>
          <a:p>
            <a:pPr marL="0" indent="0">
              <a:buNone/>
              <a:defRPr/>
            </a:pPr>
            <a:endParaRPr lang="en-US" b="1" dirty="0"/>
          </a:p>
        </p:txBody>
      </p:sp>
      <p:pic>
        <p:nvPicPr>
          <p:cNvPr id="2970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733800"/>
            <a:ext cx="4200525" cy="279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5574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5400" b="1" dirty="0"/>
              <a:t>RADIOACTIVITY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>
              <a:defRPr/>
            </a:pPr>
            <a:r>
              <a:rPr lang="en-US" dirty="0"/>
              <a:t>Fusion fuses atomic nuclei together and Fission splits nuclei apart.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287248"/>
              </p:ext>
            </p:extLst>
          </p:nvPr>
        </p:nvGraphicFramePr>
        <p:xfrm>
          <a:off x="457200" y="3276600"/>
          <a:ext cx="8094084" cy="30510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8028">
                  <a:extLst>
                    <a:ext uri="{9D8B030D-6E8A-4147-A177-3AD203B41FA5}">
                      <a16:colId xmlns:a16="http://schemas.microsoft.com/office/drawing/2014/main" xmlns="" val="2241523773"/>
                    </a:ext>
                  </a:extLst>
                </a:gridCol>
                <a:gridCol w="2698028">
                  <a:extLst>
                    <a:ext uri="{9D8B030D-6E8A-4147-A177-3AD203B41FA5}">
                      <a16:colId xmlns:a16="http://schemas.microsoft.com/office/drawing/2014/main" xmlns="" val="1434476848"/>
                    </a:ext>
                  </a:extLst>
                </a:gridCol>
                <a:gridCol w="2698028">
                  <a:extLst>
                    <a:ext uri="{9D8B030D-6E8A-4147-A177-3AD203B41FA5}">
                      <a16:colId xmlns:a16="http://schemas.microsoft.com/office/drawing/2014/main" xmlns="" val="1007122746"/>
                    </a:ext>
                  </a:extLst>
                </a:gridCol>
              </a:tblGrid>
              <a:tr h="492124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21411" marR="121411" marT="60672" marB="606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FISSION</a:t>
                      </a:r>
                    </a:p>
                  </a:txBody>
                  <a:tcPr marL="121411" marR="121411" marT="60672" marB="606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FUSION</a:t>
                      </a:r>
                    </a:p>
                  </a:txBody>
                  <a:tcPr marL="121411" marR="121411" marT="60672" marB="60672"/>
                </a:tc>
                <a:extLst>
                  <a:ext uri="{0D108BD9-81ED-4DB2-BD59-A6C34878D82A}">
                    <a16:rowId xmlns:a16="http://schemas.microsoft.com/office/drawing/2014/main" xmlns="" val="795422474"/>
                  </a:ext>
                </a:extLst>
              </a:tr>
              <a:tr h="849812">
                <a:tc>
                  <a:txBody>
                    <a:bodyPr/>
                    <a:lstStyle/>
                    <a:p>
                      <a:r>
                        <a:rPr lang="en-US" sz="2400" dirty="0"/>
                        <a:t>Involves</a:t>
                      </a:r>
                    </a:p>
                  </a:txBody>
                  <a:tcPr marL="121411" marR="121411" marT="60672" marB="606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One nucleus</a:t>
                      </a:r>
                      <a:r>
                        <a:rPr lang="en-US" sz="2400" baseline="0" dirty="0"/>
                        <a:t> becoming two</a:t>
                      </a:r>
                      <a:endParaRPr lang="en-US" sz="2400" dirty="0"/>
                    </a:p>
                  </a:txBody>
                  <a:tcPr marL="121411" marR="121411" marT="60672" marB="606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Two nuclei</a:t>
                      </a:r>
                      <a:r>
                        <a:rPr lang="en-US" sz="2400" baseline="0" dirty="0"/>
                        <a:t> becoming one</a:t>
                      </a:r>
                      <a:endParaRPr lang="en-US" sz="2400" dirty="0"/>
                    </a:p>
                  </a:txBody>
                  <a:tcPr marL="121411" marR="121411" marT="60672" marB="60672"/>
                </a:tc>
                <a:extLst>
                  <a:ext uri="{0D108BD9-81ED-4DB2-BD59-A6C34878D82A}">
                    <a16:rowId xmlns:a16="http://schemas.microsoft.com/office/drawing/2014/main" xmlns="" val="4148648039"/>
                  </a:ext>
                </a:extLst>
              </a:tr>
              <a:tr h="492124">
                <a:tc>
                  <a:txBody>
                    <a:bodyPr/>
                    <a:lstStyle/>
                    <a:p>
                      <a:r>
                        <a:rPr lang="en-US" sz="2400" dirty="0"/>
                        <a:t>Energy released</a:t>
                      </a:r>
                    </a:p>
                  </a:txBody>
                  <a:tcPr marL="121411" marR="121411" marT="60672" marB="606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Less</a:t>
                      </a:r>
                    </a:p>
                  </a:txBody>
                  <a:tcPr marL="121411" marR="121411" marT="60672" marB="606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3-4 times more</a:t>
                      </a:r>
                    </a:p>
                  </a:txBody>
                  <a:tcPr marL="121411" marR="121411" marT="60672" marB="60672"/>
                </a:tc>
                <a:extLst>
                  <a:ext uri="{0D108BD9-81ED-4DB2-BD59-A6C34878D82A}">
                    <a16:rowId xmlns:a16="http://schemas.microsoft.com/office/drawing/2014/main" xmlns="" val="4009306502"/>
                  </a:ext>
                </a:extLst>
              </a:tr>
              <a:tr h="1213939">
                <a:tc>
                  <a:txBody>
                    <a:bodyPr/>
                    <a:lstStyle/>
                    <a:p>
                      <a:r>
                        <a:rPr lang="en-US" sz="2400" dirty="0"/>
                        <a:t>Where does it occur</a:t>
                      </a:r>
                    </a:p>
                  </a:txBody>
                  <a:tcPr marL="121411" marR="121411" marT="60672" marB="606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Nuclear power generators, bombs</a:t>
                      </a:r>
                    </a:p>
                  </a:txBody>
                  <a:tcPr marL="121411" marR="121411" marT="60672" marB="606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Sun</a:t>
                      </a:r>
                    </a:p>
                  </a:txBody>
                  <a:tcPr marL="121411" marR="121411" marT="60672" marB="60672"/>
                </a:tc>
                <a:extLst>
                  <a:ext uri="{0D108BD9-81ED-4DB2-BD59-A6C34878D82A}">
                    <a16:rowId xmlns:a16="http://schemas.microsoft.com/office/drawing/2014/main" xmlns="" val="5107219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1104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5400" b="1" dirty="0"/>
              <a:t>RADIOACTIVITY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  <a:defRPr/>
            </a:pPr>
            <a:r>
              <a:rPr lang="en-US" dirty="0"/>
              <a:t>Advantages and disadvantages of using nuclear energy to produce electricity.</a:t>
            </a:r>
          </a:p>
          <a:p>
            <a:pPr>
              <a:defRPr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2927265"/>
              </p:ext>
            </p:extLst>
          </p:nvPr>
        </p:nvGraphicFramePr>
        <p:xfrm>
          <a:off x="1295400" y="2819400"/>
          <a:ext cx="7066026" cy="3527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3013">
                  <a:extLst>
                    <a:ext uri="{9D8B030D-6E8A-4147-A177-3AD203B41FA5}">
                      <a16:colId xmlns:a16="http://schemas.microsoft.com/office/drawing/2014/main" xmlns="" val="148613816"/>
                    </a:ext>
                  </a:extLst>
                </a:gridCol>
                <a:gridCol w="3533013">
                  <a:extLst>
                    <a:ext uri="{9D8B030D-6E8A-4147-A177-3AD203B41FA5}">
                      <a16:colId xmlns:a16="http://schemas.microsoft.com/office/drawing/2014/main" xmlns="" val="981565806"/>
                    </a:ext>
                  </a:extLst>
                </a:gridCol>
              </a:tblGrid>
              <a:tr h="429684"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ADVANTAGES</a:t>
                      </a:r>
                    </a:p>
                  </a:txBody>
                  <a:tcPr marL="105990" marR="105990" marT="52974" marB="529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DISADVANTAGES</a:t>
                      </a:r>
                    </a:p>
                  </a:txBody>
                  <a:tcPr marL="105990" marR="105990" marT="52974" marB="52974"/>
                </a:tc>
                <a:extLst>
                  <a:ext uri="{0D108BD9-81ED-4DB2-BD59-A6C34878D82A}">
                    <a16:rowId xmlns:a16="http://schemas.microsoft.com/office/drawing/2014/main" xmlns="" val="2353636033"/>
                  </a:ext>
                </a:extLst>
              </a:tr>
              <a:tr h="741891"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No</a:t>
                      </a:r>
                      <a:r>
                        <a:rPr lang="en-US" sz="2100" baseline="0" dirty="0"/>
                        <a:t> fossil fuels</a:t>
                      </a:r>
                      <a:endParaRPr lang="en-US" sz="2100" dirty="0"/>
                    </a:p>
                  </a:txBody>
                  <a:tcPr marL="105990" marR="105990" marT="52974" marB="529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Mining can damage environment</a:t>
                      </a:r>
                    </a:p>
                  </a:txBody>
                  <a:tcPr marL="105990" marR="105990" marT="52974" marB="52974"/>
                </a:tc>
                <a:extLst>
                  <a:ext uri="{0D108BD9-81ED-4DB2-BD59-A6C34878D82A}">
                    <a16:rowId xmlns:a16="http://schemas.microsoft.com/office/drawing/2014/main" xmlns="" val="2053158311"/>
                  </a:ext>
                </a:extLst>
              </a:tr>
              <a:tr h="741891"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No air pollutants</a:t>
                      </a:r>
                    </a:p>
                  </a:txBody>
                  <a:tcPr marL="105990" marR="105990" marT="52974" marB="529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Produces</a:t>
                      </a:r>
                      <a:r>
                        <a:rPr lang="en-US" sz="2100" baseline="0" dirty="0"/>
                        <a:t> heat pollution in the water used to cool</a:t>
                      </a:r>
                      <a:endParaRPr lang="en-US" sz="2100" dirty="0"/>
                    </a:p>
                  </a:txBody>
                  <a:tcPr marL="105990" marR="105990" marT="52974" marB="52974"/>
                </a:tc>
                <a:extLst>
                  <a:ext uri="{0D108BD9-81ED-4DB2-BD59-A6C34878D82A}">
                    <a16:rowId xmlns:a16="http://schemas.microsoft.com/office/drawing/2014/main" xmlns="" val="521765293"/>
                  </a:ext>
                </a:extLst>
              </a:tr>
              <a:tr h="429684"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Cheap to produce electricity</a:t>
                      </a:r>
                    </a:p>
                  </a:txBody>
                  <a:tcPr marL="105990" marR="105990" marT="52974" marB="529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Expensive to build</a:t>
                      </a:r>
                      <a:r>
                        <a:rPr lang="en-US" sz="2100" baseline="0" dirty="0"/>
                        <a:t> plants</a:t>
                      </a:r>
                      <a:endParaRPr lang="en-US" sz="2100" dirty="0"/>
                    </a:p>
                  </a:txBody>
                  <a:tcPr marL="105990" marR="105990" marT="52974" marB="52974"/>
                </a:tc>
                <a:extLst>
                  <a:ext uri="{0D108BD9-81ED-4DB2-BD59-A6C34878D82A}">
                    <a16:rowId xmlns:a16="http://schemas.microsoft.com/office/drawing/2014/main" xmlns="" val="3046509400"/>
                  </a:ext>
                </a:extLst>
              </a:tr>
              <a:tr h="429684"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More energy available</a:t>
                      </a:r>
                    </a:p>
                  </a:txBody>
                  <a:tcPr marL="105990" marR="105990" marT="52974" marB="529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Accidental radiation leaks</a:t>
                      </a:r>
                    </a:p>
                  </a:txBody>
                  <a:tcPr marL="105990" marR="105990" marT="52974" marB="52974"/>
                </a:tc>
                <a:extLst>
                  <a:ext uri="{0D108BD9-81ED-4DB2-BD59-A6C34878D82A}">
                    <a16:rowId xmlns:a16="http://schemas.microsoft.com/office/drawing/2014/main" xmlns="" val="3938786865"/>
                  </a:ext>
                </a:extLst>
              </a:tr>
              <a:tr h="741891"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105990" marR="105990" marT="52974" marB="529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No place for the waste to go to finish decaying</a:t>
                      </a:r>
                    </a:p>
                  </a:txBody>
                  <a:tcPr marL="105990" marR="105990" marT="52974" marB="52974"/>
                </a:tc>
                <a:extLst>
                  <a:ext uri="{0D108BD9-81ED-4DB2-BD59-A6C34878D82A}">
                    <a16:rowId xmlns:a16="http://schemas.microsoft.com/office/drawing/2014/main" xmlns="" val="13671848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39818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</TotalTime>
  <Words>437</Words>
  <Application>Microsoft Office PowerPoint</Application>
  <PresentationFormat>On-screen Show (4:3)</PresentationFormat>
  <Paragraphs>93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RADIOACTIVITY</vt:lpstr>
      <vt:lpstr>RADIOACTIVITY</vt:lpstr>
      <vt:lpstr>RADIOACTIVITY</vt:lpstr>
      <vt:lpstr>RADIOACTIVITY</vt:lpstr>
      <vt:lpstr>RADIOACTIVITY</vt:lpstr>
      <vt:lpstr>RADIOACTIVITY</vt:lpstr>
      <vt:lpstr>RADIOACTIVITY</vt:lpstr>
      <vt:lpstr>RADIOACTIVITY</vt:lpstr>
      <vt:lpstr>RADIOACTIVITY</vt:lpstr>
      <vt:lpstr>RADIOACTIVITY</vt:lpstr>
      <vt:lpstr>RADIOACTIVITY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NOW</dc:title>
  <dc:creator>JCBOE</dc:creator>
  <cp:lastModifiedBy>nbrim</cp:lastModifiedBy>
  <cp:revision>26</cp:revision>
  <dcterms:created xsi:type="dcterms:W3CDTF">2016-04-28T11:04:46Z</dcterms:created>
  <dcterms:modified xsi:type="dcterms:W3CDTF">2018-04-20T15:23:22Z</dcterms:modified>
</cp:coreProperties>
</file>