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75" r:id="rId3"/>
    <p:sldId id="307" r:id="rId4"/>
    <p:sldId id="308" r:id="rId5"/>
    <p:sldId id="309" r:id="rId6"/>
    <p:sldId id="258" r:id="rId7"/>
    <p:sldId id="260" r:id="rId8"/>
    <p:sldId id="267" r:id="rId9"/>
    <p:sldId id="272" r:id="rId10"/>
    <p:sldId id="284" r:id="rId11"/>
    <p:sldId id="285" r:id="rId12"/>
    <p:sldId id="286" r:id="rId13"/>
    <p:sldId id="289" r:id="rId14"/>
    <p:sldId id="292" r:id="rId15"/>
    <p:sldId id="293" r:id="rId16"/>
    <p:sldId id="476" r:id="rId17"/>
    <p:sldId id="297" r:id="rId18"/>
    <p:sldId id="298" r:id="rId19"/>
    <p:sldId id="299" r:id="rId20"/>
    <p:sldId id="305" r:id="rId21"/>
    <p:sldId id="301" r:id="rId22"/>
    <p:sldId id="302" r:id="rId23"/>
    <p:sldId id="303" r:id="rId24"/>
    <p:sldId id="30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0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4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8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4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0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9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4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2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8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4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1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069A5-B23C-4D4C-AE24-DB25831B551A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963D-9E26-439F-9282-B3CB583A0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8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Autofit/>
          </a:bodyPr>
          <a:lstStyle/>
          <a:p>
            <a:r>
              <a:rPr lang="en-US" sz="5400" b="1" dirty="0"/>
              <a:t>BONDING, NOMENCLATURE, AND CHEMICAL REACTIONS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EOC Review</a:t>
            </a:r>
          </a:p>
        </p:txBody>
      </p:sp>
    </p:spTree>
    <p:extLst>
      <p:ext uri="{BB962C8B-B14F-4D97-AF65-F5344CB8AC3E}">
        <p14:creationId xmlns:p14="http://schemas.microsoft.com/office/powerpoint/2010/main" val="289709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F34AF4-834B-482D-A874-8B67DCD7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E4F4B1-E1F4-4421-BEBA-CE9EA3B98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SPS2. Obtain, evaluate, and communicate information to explain how atoms bond to form stable compounds. (</a:t>
            </a:r>
            <a:r>
              <a:rPr lang="en-US" b="1" i="1" dirty="0"/>
              <a:t>Clarification statement: </a:t>
            </a:r>
            <a:r>
              <a:rPr lang="en-US" b="1" dirty="0"/>
              <a:t>Properties are limited to types of bonds formed, elemental composition, melting point, boiling point, and conductivity.)</a:t>
            </a:r>
            <a:r>
              <a:rPr lang="en-US" dirty="0"/>
              <a:t> </a:t>
            </a:r>
          </a:p>
          <a:p>
            <a:pPr marL="514350" lvl="0" indent="-514350">
              <a:buAutoNum type="alphaLcPeriod"/>
            </a:pPr>
            <a:r>
              <a:rPr lang="en-US" dirty="0"/>
              <a:t>Analyze and interpret data to predict properties of ionic and covalent compounds. </a:t>
            </a:r>
          </a:p>
          <a:p>
            <a:pPr marL="514350" lvl="0" indent="-514350">
              <a:buAutoNum type="alphaLcPeriod"/>
            </a:pPr>
            <a:r>
              <a:rPr lang="en-US" dirty="0"/>
              <a:t>Develop and use models to predict formulas for stable, binary ionic compounds based on balance of charges. </a:t>
            </a:r>
          </a:p>
          <a:p>
            <a:pPr marL="514350" lvl="0" indent="-514350">
              <a:buAutoNum type="alphaLcPeriod"/>
            </a:pPr>
            <a:r>
              <a:rPr lang="en-US" dirty="0"/>
              <a:t>Use the International Union of Pure and Applied Chemistry (IUPAC) nomenclature for translating between chemical names and chemical formulas. (</a:t>
            </a:r>
            <a:r>
              <a:rPr lang="en-US" i="1" dirty="0"/>
              <a:t>Clarification statement: </a:t>
            </a:r>
            <a:r>
              <a:rPr lang="en-US" dirty="0"/>
              <a:t>Limited to binary covalent and binary ionic, containing main group elements, compounds but excludes polyatomic ions.)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4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CHEMICAL BONDING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 Chemical Bond is the </a:t>
            </a:r>
            <a:r>
              <a:rPr lang="en-US" altLang="en-US" b="1" dirty="0">
                <a:solidFill>
                  <a:srgbClr val="FF0000"/>
                </a:solidFill>
              </a:rPr>
              <a:t>force</a:t>
            </a:r>
            <a:r>
              <a:rPr lang="en-US" altLang="en-US" dirty="0"/>
              <a:t> that holds atoms together in a </a:t>
            </a:r>
            <a:r>
              <a:rPr lang="en-US" altLang="en-US" b="1" dirty="0">
                <a:solidFill>
                  <a:srgbClr val="FF0000"/>
                </a:solidFill>
              </a:rPr>
              <a:t>compound</a:t>
            </a:r>
            <a:r>
              <a:rPr lang="en-US" altLang="en-US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They are formed because it makes the atom </a:t>
            </a:r>
            <a:r>
              <a:rPr lang="en-US" altLang="en-US" b="1" dirty="0">
                <a:solidFill>
                  <a:srgbClr val="FF0000"/>
                </a:solidFill>
              </a:rPr>
              <a:t>more stable.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14340" name="Picture 4" descr="co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468624"/>
            <a:ext cx="4419600" cy="357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00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IONIC BONDS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620000" cy="4800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involves a </a:t>
            </a:r>
            <a:r>
              <a:rPr lang="en-US" altLang="en-US" sz="2800" b="1" dirty="0">
                <a:solidFill>
                  <a:srgbClr val="FF0000"/>
                </a:solidFill>
              </a:rPr>
              <a:t>TRANSFER</a:t>
            </a:r>
            <a:r>
              <a:rPr lang="en-US" altLang="en-US" sz="2800" dirty="0"/>
              <a:t> of electrons from one atom to another.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happens between </a:t>
            </a:r>
            <a:r>
              <a:rPr lang="en-US" altLang="en-US" sz="2800" b="1" dirty="0">
                <a:solidFill>
                  <a:srgbClr val="FF0000"/>
                </a:solidFill>
              </a:rPr>
              <a:t>positive</a:t>
            </a:r>
            <a:r>
              <a:rPr lang="en-US" altLang="en-US" sz="2800" dirty="0"/>
              <a:t> ions and </a:t>
            </a:r>
            <a:r>
              <a:rPr lang="en-US" altLang="en-US" sz="2800" b="1" dirty="0">
                <a:solidFill>
                  <a:srgbClr val="FF0000"/>
                </a:solidFill>
              </a:rPr>
              <a:t>negative</a:t>
            </a:r>
            <a:r>
              <a:rPr lang="en-US" altLang="en-US" sz="2800" dirty="0"/>
              <a:t> ions.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high</a:t>
            </a:r>
            <a:r>
              <a:rPr lang="en-US" altLang="en-US" sz="2800" dirty="0"/>
              <a:t> melting and boiling points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tend to be </a:t>
            </a:r>
            <a:r>
              <a:rPr lang="en-US" altLang="en-US" sz="2800" b="1" dirty="0">
                <a:solidFill>
                  <a:srgbClr val="FF0000"/>
                </a:solidFill>
              </a:rPr>
              <a:t>soluble</a:t>
            </a:r>
            <a:r>
              <a:rPr lang="en-US" altLang="en-US" sz="2800" dirty="0"/>
              <a:t> in water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Solids are </a:t>
            </a:r>
            <a:r>
              <a:rPr lang="en-US" altLang="en-US" sz="2800" b="1" dirty="0">
                <a:solidFill>
                  <a:srgbClr val="FF0000"/>
                </a:solidFill>
              </a:rPr>
              <a:t>poor</a:t>
            </a:r>
            <a:r>
              <a:rPr lang="en-US" altLang="en-US" sz="2800" dirty="0"/>
              <a:t> conductors of heat and electricity.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When </a:t>
            </a:r>
            <a:r>
              <a:rPr lang="en-US" altLang="en-US" sz="2800" b="1" dirty="0">
                <a:solidFill>
                  <a:srgbClr val="FF0000"/>
                </a:solidFill>
              </a:rPr>
              <a:t>dissolved</a:t>
            </a:r>
            <a:r>
              <a:rPr lang="en-US" altLang="en-US" sz="2800" dirty="0"/>
              <a:t> in a liquid or melted, they become </a:t>
            </a:r>
            <a:r>
              <a:rPr lang="en-US" altLang="en-US" sz="2800" b="1" dirty="0">
                <a:solidFill>
                  <a:srgbClr val="FF0000"/>
                </a:solidFill>
              </a:rPr>
              <a:t>good</a:t>
            </a:r>
            <a:r>
              <a:rPr lang="en-US" altLang="en-US" sz="2800" dirty="0"/>
              <a:t> conductors.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Generally forms between elements on </a:t>
            </a:r>
            <a:r>
              <a:rPr lang="en-US" altLang="en-US" sz="2800" b="1" dirty="0">
                <a:solidFill>
                  <a:srgbClr val="FF0000"/>
                </a:solidFill>
              </a:rPr>
              <a:t>opposite</a:t>
            </a:r>
            <a:r>
              <a:rPr lang="en-US" altLang="en-US" sz="2800" dirty="0"/>
              <a:t> sides of the periodic table.</a:t>
            </a:r>
          </a:p>
        </p:txBody>
      </p:sp>
    </p:spTree>
    <p:extLst>
      <p:ext uri="{BB962C8B-B14F-4D97-AF65-F5344CB8AC3E}">
        <p14:creationId xmlns:p14="http://schemas.microsoft.com/office/powerpoint/2010/main" val="198813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COVALENT BONDS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3000" dirty="0"/>
              <a:t>Atoms with </a:t>
            </a:r>
            <a:r>
              <a:rPr lang="en-US" sz="3000" b="1" dirty="0">
                <a:solidFill>
                  <a:srgbClr val="FF0000"/>
                </a:solidFill>
              </a:rPr>
              <a:t>similar</a:t>
            </a:r>
            <a:r>
              <a:rPr lang="en-US" sz="3000" dirty="0"/>
              <a:t> electron affinities tend to </a:t>
            </a:r>
            <a:r>
              <a:rPr lang="en-US" sz="3000" b="1" dirty="0">
                <a:solidFill>
                  <a:srgbClr val="FF0000"/>
                </a:solidFill>
              </a:rPr>
              <a:t>SHARE</a:t>
            </a:r>
            <a:r>
              <a:rPr lang="en-US" sz="3000" dirty="0"/>
              <a:t> electrons. </a:t>
            </a:r>
          </a:p>
          <a:p>
            <a:pPr eaLnBrk="1" hangingPunct="1"/>
            <a:r>
              <a:rPr lang="en-US" altLang="en-US" sz="3000" dirty="0"/>
              <a:t>Neither atom wants to lose electrons; both want to </a:t>
            </a:r>
            <a:r>
              <a:rPr lang="en-US" altLang="en-US" sz="3000" b="1" dirty="0">
                <a:solidFill>
                  <a:srgbClr val="FF0000"/>
                </a:solidFill>
              </a:rPr>
              <a:t>gain</a:t>
            </a:r>
            <a:r>
              <a:rPr lang="en-US" altLang="en-US" sz="3000" dirty="0"/>
              <a:t> them.  </a:t>
            </a:r>
          </a:p>
          <a:p>
            <a:pPr eaLnBrk="1" hangingPunct="1"/>
            <a:r>
              <a:rPr lang="en-US" altLang="en-US" sz="3000" dirty="0"/>
              <a:t>Usually forms between </a:t>
            </a:r>
            <a:r>
              <a:rPr lang="en-US" altLang="en-US" sz="3000" b="1" dirty="0">
                <a:solidFill>
                  <a:srgbClr val="FF0000"/>
                </a:solidFill>
              </a:rPr>
              <a:t>nonmetals</a:t>
            </a:r>
            <a:r>
              <a:rPr lang="en-US" altLang="en-US" sz="3000" dirty="0"/>
              <a:t>.  </a:t>
            </a:r>
          </a:p>
          <a:p>
            <a:pPr>
              <a:lnSpc>
                <a:spcPct val="130000"/>
              </a:lnSpc>
            </a:pPr>
            <a:r>
              <a:rPr lang="en-US" altLang="en-US" sz="3000" b="1" dirty="0">
                <a:solidFill>
                  <a:srgbClr val="FF0000"/>
                </a:solidFill>
              </a:rPr>
              <a:t>low</a:t>
            </a:r>
            <a:r>
              <a:rPr lang="en-US" altLang="en-US" sz="3000" dirty="0"/>
              <a:t> melting points compared to ionic</a:t>
            </a:r>
          </a:p>
          <a:p>
            <a:pPr>
              <a:lnSpc>
                <a:spcPct val="130000"/>
              </a:lnSpc>
            </a:pPr>
            <a:r>
              <a:rPr lang="en-US" altLang="en-US" sz="3000" dirty="0"/>
              <a:t>many exist as </a:t>
            </a:r>
            <a:r>
              <a:rPr lang="en-US" altLang="en-US" sz="3000" b="1" dirty="0">
                <a:solidFill>
                  <a:srgbClr val="FF0000"/>
                </a:solidFill>
              </a:rPr>
              <a:t>gases</a:t>
            </a:r>
            <a:r>
              <a:rPr lang="en-US" altLang="en-US" sz="3000" dirty="0"/>
              <a:t> or </a:t>
            </a:r>
            <a:r>
              <a:rPr lang="en-US" altLang="en-US" sz="3000" b="1" dirty="0">
                <a:solidFill>
                  <a:srgbClr val="FF0000"/>
                </a:solidFill>
              </a:rPr>
              <a:t>vaporize</a:t>
            </a:r>
            <a:r>
              <a:rPr lang="en-US" altLang="en-US" sz="3000" dirty="0"/>
              <a:t> easily at room temperature </a:t>
            </a:r>
          </a:p>
          <a:p>
            <a:pPr>
              <a:lnSpc>
                <a:spcPct val="130000"/>
              </a:lnSpc>
            </a:pPr>
            <a:r>
              <a:rPr lang="en-US" altLang="en-US" sz="3000" dirty="0"/>
              <a:t>relatively </a:t>
            </a:r>
            <a:r>
              <a:rPr lang="en-US" altLang="en-US" sz="3000" b="1" dirty="0">
                <a:solidFill>
                  <a:srgbClr val="FF0000"/>
                </a:solidFill>
              </a:rPr>
              <a:t>soft</a:t>
            </a:r>
            <a:r>
              <a:rPr lang="en-US" altLang="en-US" sz="3000" dirty="0"/>
              <a:t>, </a:t>
            </a:r>
            <a:r>
              <a:rPr lang="en-US" altLang="en-US" sz="3000" b="1" dirty="0">
                <a:solidFill>
                  <a:srgbClr val="FF0000"/>
                </a:solidFill>
              </a:rPr>
              <a:t>brittle</a:t>
            </a:r>
          </a:p>
          <a:p>
            <a:pPr>
              <a:lnSpc>
                <a:spcPct val="130000"/>
              </a:lnSpc>
            </a:pPr>
            <a:r>
              <a:rPr lang="en-US" altLang="en-US" sz="3000" b="1" dirty="0">
                <a:solidFill>
                  <a:srgbClr val="FF0000"/>
                </a:solidFill>
              </a:rPr>
              <a:t>Poor</a:t>
            </a:r>
            <a:r>
              <a:rPr lang="en-US" altLang="en-US" sz="3000" dirty="0"/>
              <a:t> conductors of electricity.</a:t>
            </a:r>
          </a:p>
          <a:p>
            <a:pPr eaLnBrk="1" hangingPunct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508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NOMENCLATURE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3200" b="1" dirty="0"/>
              <a:t>A </a:t>
            </a:r>
            <a:r>
              <a:rPr lang="en-US" altLang="en-US" sz="3200" b="1" u="sng" dirty="0"/>
              <a:t>chemical formula </a:t>
            </a:r>
            <a:r>
              <a:rPr lang="en-US" altLang="en-US" sz="3200" b="1" dirty="0"/>
              <a:t>tells: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dirty="0"/>
              <a:t>what </a:t>
            </a:r>
            <a:r>
              <a:rPr lang="en-US" altLang="en-US" sz="3200" b="1" dirty="0">
                <a:solidFill>
                  <a:srgbClr val="FF0000"/>
                </a:solidFill>
              </a:rPr>
              <a:t>type</a:t>
            </a:r>
            <a:r>
              <a:rPr lang="en-US" altLang="en-US" sz="3200" dirty="0"/>
              <a:t> of atoms are present.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dirty="0"/>
              <a:t>the </a:t>
            </a:r>
            <a:r>
              <a:rPr lang="en-US" altLang="en-US" sz="3200" b="1" dirty="0">
                <a:solidFill>
                  <a:srgbClr val="FF0000"/>
                </a:solidFill>
              </a:rPr>
              <a:t>number</a:t>
            </a:r>
            <a:r>
              <a:rPr lang="en-US" altLang="en-US" sz="3200" dirty="0"/>
              <a:t> of each type of atom present.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200" b="1" dirty="0">
                <a:solidFill>
                  <a:srgbClr val="FF0000"/>
                </a:solidFill>
              </a:rPr>
              <a:t>ratio</a:t>
            </a:r>
            <a:r>
              <a:rPr lang="en-US" altLang="en-US" sz="3200" dirty="0"/>
              <a:t> of one atom to another.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Can tell you if the compound is ionic or covalent (molecular)</a:t>
            </a:r>
            <a:endParaRPr lang="en-US" altLang="en-US" sz="3200" dirty="0"/>
          </a:p>
          <a:p>
            <a:pPr eaLnBrk="1" hangingPunct="1">
              <a:lnSpc>
                <a:spcPct val="80000"/>
              </a:lnSpc>
            </a:pPr>
            <a:endParaRPr lang="en-US" altLang="en-US" sz="3200" dirty="0"/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3200" b="1" dirty="0"/>
              <a:t>H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O		Cl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		Al</a:t>
            </a:r>
            <a:r>
              <a:rPr lang="en-US" altLang="en-US" sz="3200" b="1" baseline="-25000" dirty="0"/>
              <a:t>2</a:t>
            </a:r>
            <a:r>
              <a:rPr lang="en-US" altLang="en-US" sz="3200" b="1" dirty="0"/>
              <a:t>O</a:t>
            </a:r>
            <a:r>
              <a:rPr lang="en-US" altLang="en-US" sz="3200" b="1" baseline="-25000" dirty="0"/>
              <a:t>3</a:t>
            </a:r>
            <a:endParaRPr lang="en-US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316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NOMENCLATURE</a:t>
            </a:r>
            <a:endParaRPr lang="en-US" altLang="en-US" sz="54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b="1" dirty="0"/>
              <a:t>IONIC</a:t>
            </a:r>
          </a:p>
          <a:p>
            <a:pPr eaLnBrk="1" hangingPunct="1"/>
            <a:r>
              <a:rPr lang="en-US" altLang="en-US" dirty="0"/>
              <a:t>contains </a:t>
            </a:r>
            <a:r>
              <a:rPr lang="en-US" altLang="en-US" b="1" dirty="0">
                <a:solidFill>
                  <a:srgbClr val="FF0000"/>
                </a:solidFill>
              </a:rPr>
              <a:t>cations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FF0000"/>
                </a:solidFill>
              </a:rPr>
              <a:t>anions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/>
              <a:t>Includes </a:t>
            </a:r>
            <a:r>
              <a:rPr lang="en-US" altLang="en-US" b="1" dirty="0">
                <a:solidFill>
                  <a:srgbClr val="FF0000"/>
                </a:solidFill>
              </a:rPr>
              <a:t>metals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FF0000"/>
                </a:solidFill>
              </a:rPr>
              <a:t>nonmetals</a:t>
            </a:r>
            <a:r>
              <a:rPr lang="en-US" altLang="en-US" dirty="0"/>
              <a:t>.  </a:t>
            </a:r>
          </a:p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Metals</a:t>
            </a:r>
            <a:r>
              <a:rPr lang="en-US" altLang="en-US" dirty="0"/>
              <a:t> go first in name and formula.</a:t>
            </a:r>
          </a:p>
          <a:p>
            <a:pPr eaLnBrk="1" hangingPunct="1"/>
            <a:r>
              <a:rPr lang="en-US" altLang="en-US" dirty="0"/>
              <a:t>Naming compounds</a:t>
            </a:r>
          </a:p>
          <a:p>
            <a:pPr marL="857250" lvl="1" indent="-4572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Write the name of the </a:t>
            </a:r>
            <a:r>
              <a:rPr lang="en-US" altLang="en-US" sz="3200" b="1" dirty="0">
                <a:solidFill>
                  <a:srgbClr val="FF0000"/>
                </a:solidFill>
              </a:rPr>
              <a:t>cation</a:t>
            </a:r>
            <a:r>
              <a:rPr lang="en-US" altLang="en-US" sz="3200" dirty="0"/>
              <a:t> (metal)</a:t>
            </a:r>
          </a:p>
          <a:p>
            <a:pPr marL="857250" lvl="1" indent="-4572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3200" dirty="0"/>
              <a:t>Write the name of the </a:t>
            </a:r>
            <a:r>
              <a:rPr lang="en-US" altLang="en-US" sz="3200" b="1" dirty="0">
                <a:solidFill>
                  <a:srgbClr val="FF0000"/>
                </a:solidFill>
              </a:rPr>
              <a:t>anion</a:t>
            </a:r>
            <a:r>
              <a:rPr lang="en-US" altLang="en-US" sz="3200" dirty="0"/>
              <a:t>  and change the ending to </a:t>
            </a:r>
            <a:r>
              <a:rPr lang="en-US" altLang="en-US" sz="3200" b="1" dirty="0">
                <a:solidFill>
                  <a:srgbClr val="FF0000"/>
                </a:solidFill>
              </a:rPr>
              <a:t>“ide”.  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326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8305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NOMENCLATURE</a:t>
            </a:r>
            <a:endParaRPr lang="en-US" altLang="en-US" sz="54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b="1" dirty="0"/>
              <a:t>IONIC</a:t>
            </a:r>
          </a:p>
          <a:p>
            <a:r>
              <a:rPr lang="en-US" dirty="0"/>
              <a:t>Writing Formulas</a:t>
            </a:r>
          </a:p>
          <a:p>
            <a:pPr marL="914400" lvl="1" indent="-514350">
              <a:buAutoNum type="arabicPeriod"/>
            </a:pPr>
            <a:r>
              <a:rPr lang="en-US" sz="3200" dirty="0"/>
              <a:t>Write the charge for the element </a:t>
            </a:r>
            <a:r>
              <a:rPr lang="en-US" sz="3200" b="1" dirty="0"/>
              <a:t>over</a:t>
            </a:r>
            <a:r>
              <a:rPr lang="en-US" sz="3200" dirty="0"/>
              <a:t> the name.  You determine the </a:t>
            </a:r>
            <a:r>
              <a:rPr lang="en-US" sz="3200" b="1" dirty="0"/>
              <a:t>charge</a:t>
            </a:r>
            <a:r>
              <a:rPr lang="en-US" sz="3200" dirty="0"/>
              <a:t> by looking at your periodic table or the list of ions in your notes.</a:t>
            </a:r>
          </a:p>
          <a:p>
            <a:pPr marL="914400" lvl="1" indent="-514350">
              <a:buAutoNum type="arabicPeriod"/>
            </a:pPr>
            <a:r>
              <a:rPr lang="en-US" sz="3200" dirty="0"/>
              <a:t>Write the </a:t>
            </a:r>
            <a:r>
              <a:rPr lang="en-US" sz="3200" b="1" dirty="0"/>
              <a:t>symbol</a:t>
            </a:r>
            <a:r>
              <a:rPr lang="en-US" sz="3200" dirty="0"/>
              <a:t> for the cation, followed by the symbol for the anion.  </a:t>
            </a:r>
          </a:p>
          <a:p>
            <a:pPr marL="914400" lvl="1" indent="-514350">
              <a:buAutoNum type="arabicPeriod"/>
            </a:pPr>
            <a:r>
              <a:rPr lang="en-US" sz="3200" b="1" dirty="0"/>
              <a:t>Crisscross</a:t>
            </a:r>
            <a:r>
              <a:rPr lang="en-US" sz="3200" dirty="0"/>
              <a:t> the numbers only (not the signs), writing the oxidation number as a </a:t>
            </a:r>
            <a:r>
              <a:rPr lang="en-US" sz="3200" b="1" dirty="0"/>
              <a:t>subscript</a:t>
            </a:r>
            <a:r>
              <a:rPr lang="en-US" sz="3200" dirty="0"/>
              <a:t> for the other.  Do not write the number </a:t>
            </a:r>
            <a:r>
              <a:rPr lang="en-US" sz="3200" b="1" dirty="0"/>
              <a:t>1</a:t>
            </a:r>
            <a:r>
              <a:rPr lang="en-US" sz="3200" dirty="0"/>
              <a:t>.  </a:t>
            </a:r>
            <a:r>
              <a:rPr lang="en-US" sz="3200" b="1" dirty="0"/>
              <a:t>Balance</a:t>
            </a:r>
            <a:r>
              <a:rPr lang="en-US" sz="3200" dirty="0"/>
              <a:t> the charges by placing the subscripts.  Net charges must be </a:t>
            </a:r>
            <a:r>
              <a:rPr lang="en-US" sz="3200" b="1" dirty="0"/>
              <a:t>zero</a:t>
            </a:r>
            <a:r>
              <a:rPr lang="en-US" sz="3200" dirty="0"/>
              <a:t>.  </a:t>
            </a:r>
          </a:p>
          <a:p>
            <a:pPr marL="914400" lvl="1" indent="-514350">
              <a:buAutoNum type="arabicPeriod"/>
            </a:pPr>
            <a:r>
              <a:rPr lang="en-US" sz="3200" dirty="0"/>
              <a:t>Make sure the formula is in its </a:t>
            </a:r>
            <a:r>
              <a:rPr lang="en-US" sz="3200" b="1" dirty="0"/>
              <a:t>simplest</a:t>
            </a:r>
            <a:r>
              <a:rPr lang="en-US" sz="3200" dirty="0"/>
              <a:t> form.  Mg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2</a:t>
            </a:r>
            <a:r>
              <a:rPr lang="en-US" sz="3200" dirty="0"/>
              <a:t> is reduced to </a:t>
            </a:r>
            <a:r>
              <a:rPr lang="en-US" sz="3200" dirty="0" err="1"/>
              <a:t>MgO</a:t>
            </a:r>
            <a:r>
              <a:rPr lang="en-US" sz="3200" dirty="0"/>
              <a:t>, but MgCl</a:t>
            </a:r>
            <a:r>
              <a:rPr lang="en-US" sz="3200" baseline="-25000" dirty="0"/>
              <a:t>2</a:t>
            </a:r>
            <a:r>
              <a:rPr lang="en-US" sz="3200" dirty="0"/>
              <a:t> </a:t>
            </a:r>
            <a:r>
              <a:rPr lang="en-US" sz="3200" b="1" dirty="0"/>
              <a:t>cannot</a:t>
            </a:r>
            <a:r>
              <a:rPr lang="en-US" sz="3200" dirty="0"/>
              <a:t> be reduced.</a:t>
            </a:r>
          </a:p>
          <a:p>
            <a:pPr marL="914400" lvl="1" indent="-514350">
              <a:buAutoNum type="arabicPeriod"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6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5400" b="1" dirty="0"/>
              <a:t>NOMENCLATURE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b="1" dirty="0"/>
              <a:t>IONIC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Some cations (positive ions) can have </a:t>
            </a:r>
            <a:r>
              <a:rPr lang="en-US" b="1" dirty="0"/>
              <a:t>more than one </a:t>
            </a:r>
            <a:r>
              <a:rPr lang="en-US" dirty="0"/>
              <a:t>charge.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Most are </a:t>
            </a:r>
            <a:r>
              <a:rPr lang="en-US" b="1" dirty="0"/>
              <a:t>transition</a:t>
            </a:r>
            <a:r>
              <a:rPr lang="en-US" dirty="0"/>
              <a:t> elements.  Lead and tin are </a:t>
            </a:r>
            <a:r>
              <a:rPr lang="en-US" b="1" dirty="0"/>
              <a:t>exceptions</a:t>
            </a:r>
            <a:r>
              <a:rPr lang="en-US" dirty="0"/>
              <a:t>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It is important to distinguish which </a:t>
            </a:r>
            <a:r>
              <a:rPr lang="en-US" b="1" dirty="0"/>
              <a:t>ion</a:t>
            </a:r>
            <a:r>
              <a:rPr lang="en-US" dirty="0"/>
              <a:t> is in the compound. – using a Roman numeral in the NAME ONLY.  Ex. Copper(II) sulfide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55218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5400" b="1" dirty="0"/>
              <a:t>NOMENCLATURE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Covalent </a:t>
            </a:r>
            <a:endParaRPr lang="en-US" altLang="en-US" dirty="0"/>
          </a:p>
          <a:p>
            <a:pPr eaLnBrk="1" hangingPunct="1"/>
            <a:r>
              <a:rPr lang="en-US" altLang="en-US" dirty="0"/>
              <a:t>Called molecular</a:t>
            </a:r>
          </a:p>
          <a:p>
            <a:pPr eaLnBrk="1" hangingPunct="1"/>
            <a:r>
              <a:rPr lang="en-US" altLang="en-US" dirty="0"/>
              <a:t>usually </a:t>
            </a:r>
            <a:r>
              <a:rPr lang="en-US" altLang="en-US" b="1" dirty="0"/>
              <a:t>binary</a:t>
            </a:r>
            <a:r>
              <a:rPr lang="en-US" altLang="en-US" dirty="0"/>
              <a:t>;  </a:t>
            </a:r>
          </a:p>
          <a:p>
            <a:pPr eaLnBrk="1" hangingPunct="1"/>
            <a:r>
              <a:rPr lang="en-US" altLang="en-US" dirty="0"/>
              <a:t>called a </a:t>
            </a:r>
            <a:r>
              <a:rPr lang="en-US" altLang="en-US" b="1" dirty="0"/>
              <a:t>molecule</a:t>
            </a:r>
          </a:p>
          <a:p>
            <a:pPr eaLnBrk="1" hangingPunct="1"/>
            <a:r>
              <a:rPr lang="en-US" altLang="en-US" dirty="0"/>
              <a:t>usually contain two </a:t>
            </a:r>
            <a:r>
              <a:rPr lang="en-US" altLang="en-US" b="1" dirty="0"/>
              <a:t>nonmetals</a:t>
            </a:r>
            <a:r>
              <a:rPr lang="en-US" altLang="en-US" dirty="0"/>
              <a:t>; or a metalloid and a nonmetal</a:t>
            </a:r>
          </a:p>
        </p:txBody>
      </p:sp>
    </p:spTree>
    <p:extLst>
      <p:ext uri="{BB962C8B-B14F-4D97-AF65-F5344CB8AC3E}">
        <p14:creationId xmlns:p14="http://schemas.microsoft.com/office/powerpoint/2010/main" val="3906412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616825" cy="9175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5400" b="1" dirty="0"/>
              <a:t>NOMENCLATURE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7313613" cy="4724400"/>
          </a:xfrm>
        </p:spPr>
        <p:txBody>
          <a:bodyPr/>
          <a:lstStyle/>
          <a:p>
            <a:pPr marL="552450" indent="-552450"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COVALENT/MOLECULAR:</a:t>
            </a:r>
            <a:r>
              <a:rPr lang="en-US" altLang="en-US" dirty="0"/>
              <a:t>	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Use </a:t>
            </a:r>
            <a:r>
              <a:rPr lang="en-US" altLang="en-US" b="1" dirty="0"/>
              <a:t>prefixes</a:t>
            </a:r>
            <a:r>
              <a:rPr lang="en-US" altLang="en-US" dirty="0"/>
              <a:t> to identify the number of atoms present.  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If only one of the first atom (nonmetal), then </a:t>
            </a:r>
            <a:r>
              <a:rPr lang="en-US" altLang="en-US" b="1" u="sng" dirty="0"/>
              <a:t>NO</a:t>
            </a:r>
            <a:r>
              <a:rPr lang="en-US" altLang="en-US" dirty="0"/>
              <a:t> prefix is used.  </a:t>
            </a:r>
          </a:p>
          <a:p>
            <a:pPr marL="552450" indent="-55245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Last element ends in </a:t>
            </a:r>
            <a:r>
              <a:rPr lang="en-US" altLang="en-US" b="1" dirty="0"/>
              <a:t>“ide”.</a:t>
            </a:r>
          </a:p>
          <a:p>
            <a:pPr marL="231775" indent="-231775" eaLnBrk="1" hangingPunct="1">
              <a:buNone/>
            </a:pPr>
            <a:r>
              <a:rPr lang="en-US" altLang="en-US" dirty="0"/>
              <a:t>* Can combine in different ratios so MUST use prefixes.</a:t>
            </a:r>
          </a:p>
        </p:txBody>
      </p:sp>
    </p:spTree>
    <p:extLst>
      <p:ext uri="{BB962C8B-B14F-4D97-AF65-F5344CB8AC3E}">
        <p14:creationId xmlns:p14="http://schemas.microsoft.com/office/powerpoint/2010/main" val="288404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464425" cy="917575"/>
          </a:xfrm>
        </p:spPr>
        <p:txBody>
          <a:bodyPr>
            <a:normAutofit/>
          </a:bodyPr>
          <a:lstStyle/>
          <a:p>
            <a:r>
              <a:rPr lang="en-US" altLang="en-US" sz="5400" b="1" dirty="0"/>
              <a:t>NOMENCLATURE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 dirty="0"/>
              <a:t>COVALENT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b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b="1" dirty="0"/>
              <a:t>Prefixes:</a:t>
            </a: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1 - </a:t>
            </a:r>
            <a:r>
              <a:rPr lang="en-US" altLang="en-US" b="1" dirty="0"/>
              <a:t>mono</a:t>
            </a:r>
            <a:r>
              <a:rPr lang="en-US" altLang="en-US" dirty="0"/>
              <a:t>		 6  -  </a:t>
            </a:r>
            <a:r>
              <a:rPr lang="en-US" altLang="en-US" b="1" dirty="0" err="1"/>
              <a:t>hexa</a:t>
            </a:r>
            <a:r>
              <a:rPr lang="en-US" altLang="en-US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2 - </a:t>
            </a:r>
            <a:r>
              <a:rPr lang="en-US" altLang="en-US" b="1" dirty="0"/>
              <a:t>di</a:t>
            </a:r>
            <a:r>
              <a:rPr lang="en-US" altLang="en-US" dirty="0"/>
              <a:t>			 7  -  </a:t>
            </a:r>
            <a:r>
              <a:rPr lang="en-US" altLang="en-US" b="1" dirty="0" err="1"/>
              <a:t>hepta</a:t>
            </a:r>
            <a:r>
              <a:rPr lang="en-US" altLang="en-US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3 - </a:t>
            </a:r>
            <a:r>
              <a:rPr lang="en-US" altLang="en-US" b="1" dirty="0"/>
              <a:t>tri</a:t>
            </a:r>
            <a:r>
              <a:rPr lang="en-US" altLang="en-US" dirty="0"/>
              <a:t>			 8  -  </a:t>
            </a:r>
            <a:r>
              <a:rPr lang="en-US" altLang="en-US" b="1" dirty="0" err="1"/>
              <a:t>octa</a:t>
            </a:r>
            <a:r>
              <a:rPr lang="en-US" altLang="en-US" dirty="0"/>
              <a:t> 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4 – </a:t>
            </a:r>
            <a:r>
              <a:rPr lang="en-US" altLang="en-US" b="1" dirty="0"/>
              <a:t>tetra</a:t>
            </a:r>
            <a:r>
              <a:rPr lang="en-US" altLang="en-US" dirty="0"/>
              <a:t>		 9  -  </a:t>
            </a:r>
            <a:r>
              <a:rPr lang="en-US" altLang="en-US" b="1" dirty="0" err="1"/>
              <a:t>nona</a:t>
            </a:r>
            <a:endParaRPr lang="en-US" altLang="en-US" b="1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5 - </a:t>
            </a:r>
            <a:r>
              <a:rPr lang="en-US" altLang="en-US" b="1" dirty="0" err="1"/>
              <a:t>penta</a:t>
            </a:r>
            <a:r>
              <a:rPr lang="en-US" altLang="en-US" dirty="0"/>
              <a:t> 		10  -  </a:t>
            </a:r>
            <a:r>
              <a:rPr lang="en-US" altLang="en-US" b="1" dirty="0" err="1"/>
              <a:t>deca</a:t>
            </a:r>
            <a:r>
              <a:rPr lang="en-US" altLang="en-US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01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313612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NOMENCLATURE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COVALENT</a:t>
            </a:r>
          </a:p>
          <a:p>
            <a:pPr marL="514350" lvl="0" indent="-514350">
              <a:buAutoNum type="arabicPeriod"/>
            </a:pPr>
            <a:r>
              <a:rPr lang="en-US" dirty="0"/>
              <a:t>Write the symbol of the </a:t>
            </a:r>
            <a:r>
              <a:rPr lang="en-US" b="1" dirty="0"/>
              <a:t>first</a:t>
            </a:r>
            <a:r>
              <a:rPr lang="en-US" dirty="0"/>
              <a:t> element adding a </a:t>
            </a:r>
            <a:r>
              <a:rPr lang="en-US" b="1" dirty="0"/>
              <a:t>subscript</a:t>
            </a:r>
            <a:r>
              <a:rPr lang="en-US" dirty="0"/>
              <a:t> of the number of atoms present.  If only one of the first atom (nonmetal), then </a:t>
            </a:r>
            <a:r>
              <a:rPr lang="en-US" b="1" u="sng" dirty="0"/>
              <a:t>NO</a:t>
            </a:r>
            <a:r>
              <a:rPr lang="en-US" dirty="0"/>
              <a:t> number is used.  </a:t>
            </a:r>
          </a:p>
          <a:p>
            <a:pPr marL="463550" lvl="0" indent="-463550">
              <a:buNone/>
            </a:pPr>
            <a:r>
              <a:rPr lang="en-US" dirty="0"/>
              <a:t>2. Write the symbol of the </a:t>
            </a:r>
            <a:r>
              <a:rPr lang="en-US" b="1" dirty="0"/>
              <a:t>second</a:t>
            </a:r>
            <a:r>
              <a:rPr lang="en-US" dirty="0"/>
              <a:t> element adding a </a:t>
            </a:r>
            <a:r>
              <a:rPr lang="en-US" b="1" dirty="0"/>
              <a:t>subscript</a:t>
            </a:r>
            <a:r>
              <a:rPr lang="en-US" dirty="0"/>
              <a:t> of the number of atoms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338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536744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764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382000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507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F34AF4-834B-482D-A874-8B67DCD7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E4F4B1-E1F4-4421-BEBA-CE9EA3B98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SPS3. Obtain, evaluate, and communicate information to support the Law of Conservation of Matter.</a:t>
            </a:r>
            <a:endParaRPr lang="en-US" dirty="0"/>
          </a:p>
          <a:p>
            <a:pPr marL="514350" lvl="0" indent="-514350">
              <a:buAutoNum type="alphaLcPeriod"/>
            </a:pPr>
            <a:r>
              <a:rPr lang="en-US" dirty="0"/>
              <a:t>Plan and carry out investigations to generate evidence supporting the claim that mass is conserved during a chemical reaction. (Limited to synthesis, decomposition, single replacement, and double replacement reactions.)</a:t>
            </a:r>
          </a:p>
          <a:p>
            <a:pPr marL="514350" lvl="0" indent="-514350">
              <a:buAutoNum type="alphaLcPeriod"/>
            </a:pPr>
            <a:r>
              <a:rPr lang="en-US" dirty="0"/>
              <a:t>Develop and use a model of a chemical equation to illustrate how the total number of atoms is conserved during a chemical reaction.  (Limited to chemical equations that include binary ionic and covalent compounds and will not include equations containing polyatomic ions.)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72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CHEMICAL REACTIONS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 sz="3600" b="1" dirty="0"/>
              <a:t>Conservation of Mass</a:t>
            </a:r>
            <a:endParaRPr lang="en-US" altLang="en-US" sz="3600" dirty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Atoms (matter) cannot be </a:t>
            </a:r>
            <a:r>
              <a:rPr lang="en-US" altLang="en-US" b="1" dirty="0"/>
              <a:t>created or destroyed</a:t>
            </a:r>
            <a:r>
              <a:rPr lang="en-US" altLang="en-US" dirty="0"/>
              <a:t>.  The number of reactant atoms must </a:t>
            </a:r>
            <a:r>
              <a:rPr lang="en-US" altLang="en-US" b="1" dirty="0">
                <a:solidFill>
                  <a:srgbClr val="FF0000"/>
                </a:solidFill>
              </a:rPr>
              <a:t>equal</a:t>
            </a:r>
            <a:r>
              <a:rPr lang="en-US" altLang="en-US" dirty="0"/>
              <a:t> the number of product atoms. 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 dirty="0"/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dirty="0"/>
              <a:t>H</a:t>
            </a:r>
            <a:r>
              <a:rPr lang="en-US" altLang="en-US" baseline="-25000" dirty="0"/>
              <a:t>2</a:t>
            </a:r>
            <a:r>
              <a:rPr lang="en-US" altLang="en-US" dirty="0"/>
              <a:t>  +  I</a:t>
            </a:r>
            <a:r>
              <a:rPr lang="en-US" altLang="en-US" baseline="-25000" dirty="0"/>
              <a:t>2</a:t>
            </a:r>
            <a:r>
              <a:rPr lang="en-US" altLang="en-US" dirty="0"/>
              <a:t>  </a:t>
            </a:r>
            <a:r>
              <a:rPr lang="en-US" altLang="en-US" dirty="0">
                <a:sym typeface="Wingdings" panose="05000000000000000000" pitchFamily="2" charset="2"/>
              </a:rPr>
              <a:t>  2HI</a:t>
            </a:r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dirty="0">
                <a:sym typeface="Wingdings" panose="05000000000000000000" pitchFamily="2" charset="2"/>
              </a:rPr>
              <a:t>H = 2		H = 2</a:t>
            </a:r>
          </a:p>
          <a:p>
            <a:pPr marL="114300" indent="0" algn="ctr" eaLnBrk="1" hangingPunct="1">
              <a:buFont typeface="Arial" panose="020B0604020202020204" pitchFamily="34" charset="0"/>
              <a:buNone/>
            </a:pPr>
            <a:r>
              <a:rPr lang="en-US" altLang="en-US" dirty="0">
                <a:sym typeface="Wingdings" panose="05000000000000000000" pitchFamily="2" charset="2"/>
              </a:rPr>
              <a:t>I = 2			I = 2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9677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CHEMICAL REACTIONS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/>
              <a:t>There are always two kinds of substances:</a:t>
            </a:r>
            <a:endParaRPr lang="en-US" dirty="0"/>
          </a:p>
          <a:p>
            <a:pPr marL="798513" indent="-3508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1.  </a:t>
            </a:r>
            <a:r>
              <a:rPr lang="en-US" b="1" dirty="0">
                <a:solidFill>
                  <a:srgbClr val="FF0000"/>
                </a:solidFill>
              </a:rPr>
              <a:t>Reactant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- substance that enters into a chemical reaction; substance that reacts.</a:t>
            </a:r>
          </a:p>
          <a:p>
            <a:pPr marL="798513" indent="-350838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2.  </a:t>
            </a:r>
            <a:r>
              <a:rPr lang="en-US" b="1" dirty="0">
                <a:solidFill>
                  <a:srgbClr val="FF0000"/>
                </a:solidFill>
              </a:rPr>
              <a:t>Product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- substance produced by a chemical reaction; the substance that is made or produced.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Reactants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  Products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06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8080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CHEMICAL REACTIONS</a:t>
            </a:r>
            <a:endParaRPr lang="en-US" sz="5400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4675" indent="-460375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1. 	</a:t>
            </a:r>
            <a:r>
              <a:rPr lang="en-US" altLang="en-US" sz="2800" b="1" dirty="0"/>
              <a:t>Count</a:t>
            </a:r>
            <a:r>
              <a:rPr lang="en-US" altLang="en-US" sz="2800" dirty="0"/>
              <a:t> the number of atoms of each element on both sides of the arrow.</a:t>
            </a:r>
            <a:endParaRPr lang="en-US" altLang="en-US" sz="2800" i="1" dirty="0"/>
          </a:p>
          <a:p>
            <a:pPr marL="628650" indent="-514350" eaLnBrk="1" hangingPunct="1">
              <a:lnSpc>
                <a:spcPct val="90000"/>
              </a:lnSpc>
              <a:buAutoNum type="arabicPeriod" startAt="2"/>
            </a:pPr>
            <a:r>
              <a:rPr lang="en-US" altLang="en-US" sz="2800" b="1" dirty="0"/>
              <a:t>Balance</a:t>
            </a:r>
            <a:r>
              <a:rPr lang="en-US" altLang="en-US" sz="2800" dirty="0"/>
              <a:t> the equation using coefficients.  A </a:t>
            </a:r>
            <a:r>
              <a:rPr lang="en-US" altLang="en-US" sz="2800" b="1" dirty="0"/>
              <a:t>coefficient</a:t>
            </a:r>
            <a:r>
              <a:rPr lang="en-US" altLang="en-US" sz="2800" dirty="0"/>
              <a:t> is a whole number placed in front of a chemical formula to indicate the number of molecules present. </a:t>
            </a:r>
            <a:r>
              <a:rPr lang="en-US" altLang="en-US" sz="2800" i="1" dirty="0"/>
              <a:t>Look for the </a:t>
            </a:r>
            <a:r>
              <a:rPr lang="en-US" altLang="en-US" sz="2800" b="1" i="1" dirty="0"/>
              <a:t>least common multiple </a:t>
            </a:r>
            <a:r>
              <a:rPr lang="en-US" altLang="en-US" sz="2800" i="1" dirty="0"/>
              <a:t>(LCM). </a:t>
            </a:r>
            <a:r>
              <a:rPr lang="en-US" altLang="en-US" sz="2800" b="1" dirty="0"/>
              <a:t>Balance metals, then nonmetals, then hydrogen, then oxygen.</a:t>
            </a:r>
          </a:p>
          <a:p>
            <a:pPr marL="574675" indent="-460375">
              <a:lnSpc>
                <a:spcPct val="90000"/>
              </a:lnSpc>
              <a:buNone/>
            </a:pPr>
            <a:r>
              <a:rPr lang="en-US" altLang="en-US" sz="2800" dirty="0"/>
              <a:t>3. </a:t>
            </a:r>
            <a:r>
              <a:rPr lang="en-US" altLang="en-US" sz="2800" b="1" dirty="0"/>
              <a:t>Check</a:t>
            </a:r>
            <a:r>
              <a:rPr lang="en-US" altLang="en-US" sz="2800" dirty="0"/>
              <a:t> your work by recounting the number of atoms on each side of the arrow.</a:t>
            </a:r>
          </a:p>
          <a:p>
            <a:pPr marL="574675" indent="-460375">
              <a:lnSpc>
                <a:spcPct val="90000"/>
              </a:lnSpc>
              <a:buNone/>
            </a:pPr>
            <a:r>
              <a:rPr lang="en-US" altLang="en-US" sz="2800" dirty="0"/>
              <a:t>4.  </a:t>
            </a:r>
            <a:r>
              <a:rPr lang="en-US" altLang="en-US" sz="2800" b="1" dirty="0"/>
              <a:t>Continue</a:t>
            </a:r>
            <a:r>
              <a:rPr lang="en-US" altLang="en-US" sz="2800" dirty="0"/>
              <a:t> </a:t>
            </a:r>
            <a:r>
              <a:rPr lang="en-US" sz="2800" dirty="0"/>
              <a:t>adding coefficients and counting atoms until the equation is balanced.</a:t>
            </a:r>
            <a:endParaRPr lang="en-US" altLang="en-US" sz="2800" dirty="0"/>
          </a:p>
          <a:p>
            <a:pPr marL="628650" indent="-514350" eaLnBrk="1" hangingPunct="1">
              <a:lnSpc>
                <a:spcPct val="90000"/>
              </a:lnSpc>
              <a:buAutoNum type="arabicPeriod" startAt="2"/>
            </a:pPr>
            <a:endParaRPr lang="en-US" altLang="en-US" sz="2800" b="1" dirty="0"/>
          </a:p>
          <a:p>
            <a:pPr eaLnBrk="1" hangingPunct="1">
              <a:lnSpc>
                <a:spcPct val="90000"/>
              </a:lnSpc>
              <a:buNone/>
            </a:pPr>
            <a:endParaRPr lang="en-US" altLang="en-US" sz="2800" dirty="0"/>
          </a:p>
          <a:p>
            <a:pPr marL="114300" indent="0" eaLnBrk="1">
              <a:lnSpc>
                <a:spcPct val="90000"/>
              </a:lnSpc>
              <a:buNone/>
            </a:pPr>
            <a:endParaRPr lang="en-US" altLang="en-US" sz="2800" dirty="0"/>
          </a:p>
          <a:p>
            <a:pPr marL="114300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33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CHEMICAL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marL="114300" lvl="0" indent="0">
              <a:buNone/>
            </a:pPr>
            <a:r>
              <a:rPr lang="en-US" sz="2400" dirty="0"/>
              <a:t>______Li  +  ______H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 ______</a:t>
            </a:r>
            <a:r>
              <a:rPr lang="en-US" sz="2400" dirty="0" err="1"/>
              <a:t>LiOH</a:t>
            </a:r>
            <a:r>
              <a:rPr lang="en-US" sz="2400" dirty="0"/>
              <a:t>  +  ______H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114300" indent="0">
              <a:buNone/>
            </a:pPr>
            <a:r>
              <a:rPr lang="en-US" sz="2400" dirty="0"/>
              <a:t>Li –					Li -		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H – 					H -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O - 					O –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 					H – </a:t>
            </a:r>
          </a:p>
          <a:p>
            <a:pPr marL="114300" indent="0">
              <a:buNone/>
            </a:pPr>
            <a:endParaRPr lang="en-US" sz="2400" b="1" dirty="0"/>
          </a:p>
          <a:p>
            <a:pPr marL="114300" lvl="0" indent="0">
              <a:buNone/>
            </a:pPr>
            <a:r>
              <a:rPr lang="en-US" sz="2400" b="1" dirty="0"/>
              <a:t>______</a:t>
            </a: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 </a:t>
            </a:r>
            <a:r>
              <a:rPr lang="en-US" sz="2400" b="1" dirty="0"/>
              <a:t>______</a:t>
            </a: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  +  </a:t>
            </a:r>
            <a:r>
              <a:rPr lang="en-US" sz="2400" b="1" dirty="0"/>
              <a:t>______</a:t>
            </a:r>
            <a:r>
              <a:rPr lang="en-US" sz="2400" dirty="0"/>
              <a:t>O</a:t>
            </a:r>
            <a:r>
              <a:rPr lang="en-US" sz="2400" baseline="-25000" dirty="0"/>
              <a:t>2</a:t>
            </a:r>
            <a:endParaRPr lang="en-US" sz="2400" b="1" dirty="0"/>
          </a:p>
          <a:p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H – 			H - </a:t>
            </a:r>
            <a:endParaRPr lang="en-US" sz="2400" b="1" dirty="0"/>
          </a:p>
          <a:p>
            <a:pPr marL="114300" indent="0">
              <a:buNone/>
            </a:pPr>
            <a:r>
              <a:rPr lang="en-US" sz="2400" dirty="0"/>
              <a:t>O - 			O - </a:t>
            </a:r>
          </a:p>
        </p:txBody>
      </p:sp>
    </p:spTree>
    <p:extLst>
      <p:ext uri="{BB962C8B-B14F-4D97-AF65-F5344CB8AC3E}">
        <p14:creationId xmlns:p14="http://schemas.microsoft.com/office/powerpoint/2010/main" val="76194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CHEMICAL REACTIONS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SYNTHESIS Reaction 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dirty="0"/>
              <a:t>Two or more substances combine to form a different substance.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u="sng" dirty="0"/>
              <a:t>What to look for:</a:t>
            </a: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one product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EX.	2 Mg</a:t>
            </a:r>
            <a:r>
              <a:rPr lang="en-US" sz="2800" baseline="-25000" dirty="0"/>
              <a:t> (s)</a:t>
            </a:r>
            <a:r>
              <a:rPr lang="fr-FR" sz="2800" dirty="0"/>
              <a:t>   +   O</a:t>
            </a:r>
            <a:r>
              <a:rPr lang="fr-FR" sz="2800" baseline="-25000" dirty="0"/>
              <a:t>2</a:t>
            </a:r>
            <a:r>
              <a:rPr lang="en-US" sz="2800" baseline="-25000" dirty="0"/>
              <a:t> (g)</a:t>
            </a:r>
            <a:r>
              <a:rPr lang="fr-FR" sz="2800" dirty="0"/>
              <a:t>   </a:t>
            </a:r>
            <a:r>
              <a:rPr lang="en-US" sz="2800" dirty="0">
                <a:sym typeface="Wingdings"/>
              </a:rPr>
              <a:t></a:t>
            </a:r>
            <a:r>
              <a:rPr lang="fr-FR" sz="2800" dirty="0"/>
              <a:t>    2 </a:t>
            </a:r>
            <a:r>
              <a:rPr lang="fr-FR" sz="2800" dirty="0" err="1"/>
              <a:t>MgO</a:t>
            </a:r>
            <a:r>
              <a:rPr lang="en-US" sz="2800" baseline="-25000" dirty="0"/>
              <a:t> (s)</a:t>
            </a:r>
            <a:r>
              <a:rPr lang="en-US" sz="2800" dirty="0"/>
              <a:t> </a:t>
            </a:r>
            <a:endParaRPr lang="fr-FR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fr-FR" sz="28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4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CHEMICAL REACTIONS</a:t>
            </a:r>
            <a:endParaRPr lang="en-US" sz="5400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DECOMPOSITION  Reaction</a:t>
            </a:r>
          </a:p>
          <a:p>
            <a:r>
              <a:rPr lang="en-US" altLang="en-US" dirty="0"/>
              <a:t>one substance breaks down into two or more substances.</a:t>
            </a:r>
          </a:p>
          <a:p>
            <a:pPr eaLnBrk="1" hangingPunct="1"/>
            <a:r>
              <a:rPr lang="en-US" altLang="en-US" u="sng" dirty="0"/>
              <a:t>What to look for:</a:t>
            </a:r>
            <a:r>
              <a:rPr lang="en-US" altLang="en-US" dirty="0"/>
              <a:t>	</a:t>
            </a:r>
            <a:r>
              <a:rPr lang="en-US" altLang="en-US" b="1" dirty="0">
                <a:solidFill>
                  <a:srgbClr val="FF0000"/>
                </a:solidFill>
              </a:rPr>
              <a:t>one reactant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			            </a:t>
            </a: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SO</a:t>
            </a:r>
            <a:r>
              <a:rPr lang="en-US" altLang="en-US" sz="2000" baseline="-25000" dirty="0"/>
              <a:t>4</a:t>
            </a: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Ex.    C</a:t>
            </a:r>
            <a:r>
              <a:rPr lang="en-US" altLang="en-US" baseline="-25000" dirty="0"/>
              <a:t>12</a:t>
            </a:r>
            <a:r>
              <a:rPr lang="en-US" altLang="en-US" dirty="0"/>
              <a:t>H</a:t>
            </a:r>
            <a:r>
              <a:rPr lang="en-US" altLang="en-US" baseline="-25000" dirty="0"/>
              <a:t>22</a:t>
            </a:r>
            <a:r>
              <a:rPr lang="en-US" altLang="en-US" dirty="0"/>
              <a:t>O</a:t>
            </a:r>
            <a:r>
              <a:rPr lang="en-US" altLang="en-US" baseline="-25000" dirty="0"/>
              <a:t>11(s)</a:t>
            </a:r>
            <a:r>
              <a:rPr lang="en-US" altLang="en-US" dirty="0"/>
              <a:t>   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US" altLang="en-US" dirty="0"/>
              <a:t>         11 H</a:t>
            </a:r>
            <a:r>
              <a:rPr lang="en-US" altLang="en-US" baseline="-25000" dirty="0"/>
              <a:t>2</a:t>
            </a:r>
            <a:r>
              <a:rPr lang="en-US" altLang="en-US" dirty="0"/>
              <a:t>O</a:t>
            </a:r>
            <a:r>
              <a:rPr lang="en-US" altLang="en-US" baseline="-25000" dirty="0"/>
              <a:t>(g)</a:t>
            </a:r>
            <a:r>
              <a:rPr lang="en-US" altLang="en-US" dirty="0"/>
              <a:t>   +    12 C</a:t>
            </a:r>
            <a:r>
              <a:rPr lang="en-US" altLang="en-US" baseline="-25000" dirty="0"/>
              <a:t>(s)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i="1" dirty="0"/>
              <a:t>		sucrose 	</a:t>
            </a:r>
            <a:r>
              <a:rPr lang="en-US" altLang="en-US" i="1" dirty="0">
                <a:sym typeface="Wingdings" panose="05000000000000000000" pitchFamily="2" charset="2"/>
              </a:rPr>
              <a:t></a:t>
            </a:r>
            <a:r>
              <a:rPr lang="en-US" altLang="en-US" i="1" dirty="0"/>
              <a:t>    	water   and   carbon</a:t>
            </a:r>
          </a:p>
        </p:txBody>
      </p:sp>
    </p:spTree>
    <p:extLst>
      <p:ext uri="{BB962C8B-B14F-4D97-AF65-F5344CB8AC3E}">
        <p14:creationId xmlns:p14="http://schemas.microsoft.com/office/powerpoint/2010/main" val="244303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CHEMICAL REACTIONS</a:t>
            </a:r>
            <a:endParaRPr lang="en-US" sz="5400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SINGLE REPLACEMENT </a:t>
            </a:r>
            <a:r>
              <a:rPr lang="en-US" b="1" dirty="0" err="1"/>
              <a:t>Rxn</a:t>
            </a:r>
            <a:r>
              <a:rPr lang="en-US" b="1" dirty="0"/>
              <a:t> </a:t>
            </a:r>
          </a:p>
          <a:p>
            <a:r>
              <a:rPr lang="en-US" altLang="en-US" sz="2800" b="1" dirty="0"/>
              <a:t>Also called single </a:t>
            </a:r>
            <a:r>
              <a:rPr lang="en-US" altLang="en-US" sz="2800" b="1" i="1" dirty="0"/>
              <a:t>dis</a:t>
            </a:r>
            <a:r>
              <a:rPr lang="en-US" altLang="en-US" sz="2800" b="1" dirty="0"/>
              <a:t>placement reaction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one element replaces another element in a compound.  </a:t>
            </a:r>
          </a:p>
          <a:p>
            <a:pPr eaLnBrk="1" hangingPunct="1"/>
            <a:r>
              <a:rPr lang="en-US" altLang="en-US" sz="2800" u="sng" dirty="0"/>
              <a:t>What to look for:</a:t>
            </a:r>
            <a:r>
              <a:rPr lang="en-US" altLang="en-US" sz="2800" dirty="0"/>
              <a:t>	</a:t>
            </a:r>
            <a:r>
              <a:rPr lang="en-US" altLang="en-US" sz="2800" b="1" dirty="0">
                <a:solidFill>
                  <a:srgbClr val="FF0000"/>
                </a:solidFill>
              </a:rPr>
              <a:t>uncombined elements on </a:t>
            </a:r>
          </a:p>
          <a:p>
            <a:pPr marL="114300" indent="0" eaLnBrk="1" hangingPunct="1"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				both sides of the arrow</a:t>
            </a:r>
          </a:p>
          <a:p>
            <a:pPr eaLnBrk="1" hangingPunct="1"/>
            <a:endParaRPr lang="en-US" sz="2800" dirty="0"/>
          </a:p>
          <a:p>
            <a:pPr marL="114300" indent="0" algn="ctr" eaLnBrk="1" hangingPunct="1">
              <a:buNone/>
            </a:pPr>
            <a:r>
              <a:rPr lang="en-US" sz="2800" dirty="0"/>
              <a:t>Cu</a:t>
            </a:r>
            <a:r>
              <a:rPr lang="en-US" sz="2800" baseline="-25000" dirty="0"/>
              <a:t> (s)</a:t>
            </a:r>
            <a:r>
              <a:rPr lang="en-US" sz="2800" dirty="0"/>
              <a:t>   +   AgNO</a:t>
            </a:r>
            <a:r>
              <a:rPr lang="en-US" sz="2800" baseline="-25000" dirty="0"/>
              <a:t>3 (</a:t>
            </a:r>
            <a:r>
              <a:rPr lang="en-US" sz="2800" baseline="-25000" dirty="0" err="1"/>
              <a:t>aq</a:t>
            </a:r>
            <a:r>
              <a:rPr lang="en-US" sz="2800" baseline="-25000" dirty="0"/>
              <a:t>)</a:t>
            </a:r>
            <a:r>
              <a:rPr lang="en-US" sz="2800" dirty="0"/>
              <a:t>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Cu(NO</a:t>
            </a:r>
            <a:r>
              <a:rPr lang="en-US" sz="2800" baseline="-25000" dirty="0"/>
              <a:t>3</a:t>
            </a:r>
            <a:r>
              <a:rPr lang="en-US" sz="2800" dirty="0"/>
              <a:t>) </a:t>
            </a:r>
            <a:r>
              <a:rPr lang="en-US" sz="2800" baseline="-25000" dirty="0"/>
              <a:t>2 (</a:t>
            </a:r>
            <a:r>
              <a:rPr lang="en-US" sz="2800" baseline="-25000" dirty="0" err="1"/>
              <a:t>aq</a:t>
            </a:r>
            <a:r>
              <a:rPr lang="en-US" sz="2800" baseline="-25000" dirty="0"/>
              <a:t>)</a:t>
            </a:r>
            <a:r>
              <a:rPr lang="en-US" sz="2800" dirty="0"/>
              <a:t>  +  Ag</a:t>
            </a:r>
            <a:r>
              <a:rPr lang="en-US" sz="2800" baseline="-25000" dirty="0"/>
              <a:t> (s)</a:t>
            </a:r>
            <a:r>
              <a:rPr lang="en-US" sz="2800" dirty="0"/>
              <a:t> </a:t>
            </a:r>
            <a:endParaRPr lang="en-US" altLang="en-US" sz="2800" dirty="0"/>
          </a:p>
          <a:p>
            <a:pPr eaLnBrk="1" hangingPunct="1"/>
            <a:endParaRPr lang="en-US" sz="2000" baseline="-25000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053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5400" b="1" dirty="0"/>
              <a:t>CHEMICAL REACTIONS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/>
              <a:t>DOUBLE REPLACEMENT </a:t>
            </a:r>
            <a:r>
              <a:rPr lang="en-US" b="1" dirty="0" err="1"/>
              <a:t>Rxn</a:t>
            </a:r>
            <a:endParaRPr lang="en-US" b="1" dirty="0"/>
          </a:p>
          <a:p>
            <a:pPr>
              <a:buFont typeface="Arial" charset="0"/>
              <a:buChar char="•"/>
              <a:defRPr/>
            </a:pPr>
            <a:r>
              <a:rPr lang="en-US" sz="2800" b="1" dirty="0"/>
              <a:t>Also called double </a:t>
            </a:r>
            <a:r>
              <a:rPr lang="en-US" sz="2800" b="1" i="1" dirty="0"/>
              <a:t>dis</a:t>
            </a:r>
            <a:r>
              <a:rPr lang="en-US" sz="2800" b="1" dirty="0"/>
              <a:t>placement reaction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dirty="0"/>
              <a:t>Produces a precipitate, water, or a gas when to ionic compounds in a solution are combined.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800" u="sng" dirty="0"/>
              <a:t>What to look for:</a:t>
            </a:r>
            <a:r>
              <a:rPr lang="en-US" sz="2800" dirty="0"/>
              <a:t>	</a:t>
            </a:r>
            <a:r>
              <a:rPr lang="en-US" sz="2800" b="1" dirty="0">
                <a:solidFill>
                  <a:srgbClr val="FF0000"/>
                </a:solidFill>
              </a:rPr>
              <a:t>two compounds on each side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800" dirty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800" dirty="0"/>
              <a:t>Ex.	</a:t>
            </a:r>
            <a:r>
              <a:rPr lang="en-US" sz="2800" dirty="0" err="1"/>
              <a:t>HCl</a:t>
            </a:r>
            <a:r>
              <a:rPr lang="en-US" sz="2800" baseline="-25000" dirty="0"/>
              <a:t> (</a:t>
            </a:r>
            <a:r>
              <a:rPr lang="en-US" sz="2800" baseline="-25000" dirty="0" err="1"/>
              <a:t>aq</a:t>
            </a:r>
            <a:r>
              <a:rPr lang="en-US" sz="2800" baseline="-25000" dirty="0"/>
              <a:t>)</a:t>
            </a:r>
            <a:r>
              <a:rPr lang="en-US" sz="2800" dirty="0"/>
              <a:t>   +   </a:t>
            </a:r>
            <a:r>
              <a:rPr lang="en-US" sz="2800" dirty="0" err="1"/>
              <a:t>NaOH</a:t>
            </a:r>
            <a:r>
              <a:rPr lang="en-US" sz="2800" baseline="-25000" dirty="0"/>
              <a:t> (</a:t>
            </a:r>
            <a:r>
              <a:rPr lang="en-US" sz="2800" baseline="-25000" dirty="0" err="1"/>
              <a:t>aq</a:t>
            </a:r>
            <a:r>
              <a:rPr lang="en-US" sz="2800" baseline="-25000" dirty="0"/>
              <a:t>)</a:t>
            </a:r>
            <a:r>
              <a:rPr lang="en-US" sz="2800" dirty="0"/>
              <a:t>  </a:t>
            </a:r>
            <a:r>
              <a:rPr lang="en-US" sz="2800" dirty="0">
                <a:sym typeface="Wingdings"/>
              </a:rPr>
              <a:t></a:t>
            </a:r>
            <a:r>
              <a:rPr lang="en-US" sz="2800" dirty="0"/>
              <a:t>   </a:t>
            </a:r>
            <a:r>
              <a:rPr lang="en-US" sz="2800" dirty="0" err="1"/>
              <a:t>NaCl</a:t>
            </a:r>
            <a:r>
              <a:rPr lang="en-US" sz="2800" baseline="-25000" dirty="0"/>
              <a:t> (</a:t>
            </a:r>
            <a:r>
              <a:rPr lang="en-US" sz="2800" baseline="-25000" dirty="0" err="1"/>
              <a:t>aq</a:t>
            </a:r>
            <a:r>
              <a:rPr lang="en-US" sz="2800" baseline="-25000" dirty="0"/>
              <a:t>)</a:t>
            </a:r>
            <a:r>
              <a:rPr lang="en-US" sz="2800" dirty="0"/>
              <a:t>   +   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  <a:r>
              <a:rPr lang="en-US" sz="2800" baseline="-25000" dirty="0"/>
              <a:t> (l)</a:t>
            </a:r>
            <a:r>
              <a:rPr lang="en-US" sz="2800" dirty="0"/>
              <a:t> 	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en-US" sz="2400" dirty="0"/>
              <a:t>		</a:t>
            </a:r>
            <a:endParaRPr lang="en-US" sz="2800" dirty="0"/>
          </a:p>
          <a:p>
            <a:pPr eaLnBrk="1" hangingPunct="1"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915</Words>
  <Application>Microsoft Office PowerPoint</Application>
  <PresentationFormat>On-screen Show (4:3)</PresentationFormat>
  <Paragraphs>145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BONDING, NOMENCLATURE, AND CHEMICAL REACTIONS</vt:lpstr>
      <vt:lpstr>STANDARDS</vt:lpstr>
      <vt:lpstr>CHEMICAL BONDING</vt:lpstr>
      <vt:lpstr>IONIC BONDS</vt:lpstr>
      <vt:lpstr>COVALENT BONDS</vt:lpstr>
      <vt:lpstr>NOMENCLATURE</vt:lpstr>
      <vt:lpstr>NOMENCLATURE</vt:lpstr>
      <vt:lpstr>NOMENCLATURE</vt:lpstr>
      <vt:lpstr>NOMENCLATURE</vt:lpstr>
      <vt:lpstr>NOMENCLATURE</vt:lpstr>
      <vt:lpstr>NOMENCLATURE</vt:lpstr>
      <vt:lpstr>NOMENCLATURE</vt:lpstr>
      <vt:lpstr>NOMENCLATURE</vt:lpstr>
      <vt:lpstr>PowerPoint Presentation</vt:lpstr>
      <vt:lpstr>PowerPoint Presentation</vt:lpstr>
      <vt:lpstr>STANDARDS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  <vt:lpstr>CHEMICAL REACTIONS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BONDING, NOMENCLATURE, AND CHEMICAL REACTIONS</dc:title>
  <dc:creator>JCBOE</dc:creator>
  <cp:lastModifiedBy>nbrim</cp:lastModifiedBy>
  <cp:revision>15</cp:revision>
  <dcterms:created xsi:type="dcterms:W3CDTF">2016-04-28T15:20:44Z</dcterms:created>
  <dcterms:modified xsi:type="dcterms:W3CDTF">2018-04-20T15:23:39Z</dcterms:modified>
</cp:coreProperties>
</file>