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85" r:id="rId4"/>
    <p:sldId id="263" r:id="rId5"/>
    <p:sldId id="262" r:id="rId6"/>
    <p:sldId id="265" r:id="rId7"/>
    <p:sldId id="258" r:id="rId8"/>
    <p:sldId id="259" r:id="rId9"/>
    <p:sldId id="261" r:id="rId10"/>
    <p:sldId id="417" r:id="rId11"/>
    <p:sldId id="418" r:id="rId12"/>
    <p:sldId id="419" r:id="rId13"/>
    <p:sldId id="420" r:id="rId14"/>
    <p:sldId id="421" r:id="rId15"/>
    <p:sldId id="422" r:id="rId16"/>
    <p:sldId id="425" r:id="rId17"/>
    <p:sldId id="424" r:id="rId18"/>
    <p:sldId id="426" r:id="rId19"/>
    <p:sldId id="290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91" r:id="rId31"/>
    <p:sldId id="279" r:id="rId32"/>
    <p:sldId id="280" r:id="rId33"/>
    <p:sldId id="281" r:id="rId34"/>
    <p:sldId id="283" r:id="rId35"/>
    <p:sldId id="28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51743E-D85A-4F80-A5B6-D6660A6E7A30}">
          <p14:sldIdLst>
            <p14:sldId id="286"/>
            <p14:sldId id="257"/>
            <p14:sldId id="285"/>
            <p14:sldId id="263"/>
            <p14:sldId id="262"/>
            <p14:sldId id="265"/>
            <p14:sldId id="258"/>
            <p14:sldId id="259"/>
            <p14:sldId id="261"/>
            <p14:sldId id="417"/>
            <p14:sldId id="418"/>
            <p14:sldId id="419"/>
            <p14:sldId id="420"/>
            <p14:sldId id="421"/>
            <p14:sldId id="422"/>
            <p14:sldId id="425"/>
            <p14:sldId id="424"/>
            <p14:sldId id="426"/>
            <p14:sldId id="290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Untitled Section" id="{4A4B8FF1-AFE3-43F3-8041-8D56EA61CA5C}">
          <p14:sldIdLst>
            <p14:sldId id="291"/>
            <p14:sldId id="279"/>
            <p14:sldId id="280"/>
            <p14:sldId id="281"/>
            <p14:sldId id="283"/>
            <p14:sldId id="28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96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4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0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9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5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4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32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7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7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64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759FF-B450-436F-B6E3-9EB40F3B61EB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D6BC-0B78-436B-9401-6280EC3C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5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7ECAE2-F6F2-49EF-8151-6834CA7545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MATTER, SOLUTIONS, and ACIDS AND BASES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1C39D85-53DF-4970-8446-220E5F617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9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/>
              <a:t>MATTER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8001000" cy="38862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SPS5. Obtain, evaluate, and communicate information to compare and contrast the phases of matter as they relate to atomic and molecular motion. </a:t>
            </a:r>
          </a:p>
          <a:p>
            <a:pPr marL="514350" indent="-514350" algn="l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Ask questions to compare and contrast models depicting the particle arrangement and motion in solids, liquids, gases, and plasmas. </a:t>
            </a:r>
          </a:p>
          <a:p>
            <a:pPr marL="514350" indent="-514350" algn="l"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Plan and carry out investigations to identify the relationships among temperature, pressure, volume, and density of gases in closed systems. (</a:t>
            </a:r>
            <a:r>
              <a:rPr lang="en-US" i="1" dirty="0">
                <a:solidFill>
                  <a:schemeClr val="tx1"/>
                </a:solidFill>
              </a:rPr>
              <a:t>Clarification statement: </a:t>
            </a:r>
            <a:r>
              <a:rPr lang="en-US" dirty="0">
                <a:solidFill>
                  <a:schemeClr val="tx1"/>
                </a:solidFill>
              </a:rPr>
              <a:t>Using specific Gas laws to perform calculations is beyond the scope of this standard; emphasis should focus on the conceptual understanding of the behavior of gases rather than calculations.)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SPS7.  Obtain, evaluate, and communicate information to explain transformations and flow of energy within a system.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l"/>
            <a:r>
              <a:rPr lang="en-US" dirty="0">
                <a:solidFill>
                  <a:schemeClr val="tx1"/>
                </a:solidFill>
              </a:rPr>
              <a:t>d. 	Analyze and interpret data to explain the flow of energy during phase changes using heating/cooling curves.</a:t>
            </a:r>
          </a:p>
          <a:p>
            <a:pPr algn="l"/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8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Density </a:t>
            </a:r>
            <a:r>
              <a:rPr lang="en-US" dirty="0"/>
              <a:t>is a measure of the amount of mass in a certain volume. </a:t>
            </a:r>
          </a:p>
          <a:p>
            <a:r>
              <a:rPr lang="en-US" dirty="0"/>
              <a:t>The heavier an object, the more dense it is.</a:t>
            </a:r>
          </a:p>
          <a:p>
            <a:r>
              <a:rPr lang="en-US" dirty="0"/>
              <a:t>This </a:t>
            </a:r>
            <a:r>
              <a:rPr lang="en-US" b="1" u="sng" dirty="0">
                <a:solidFill>
                  <a:srgbClr val="FF0000"/>
                </a:solidFill>
              </a:rPr>
              <a:t>physical property </a:t>
            </a:r>
            <a:r>
              <a:rPr lang="en-US" dirty="0"/>
              <a:t>is often used to identify and classify substances. </a:t>
            </a:r>
          </a:p>
          <a:p>
            <a:r>
              <a:rPr lang="en-US" dirty="0"/>
              <a:t>It is usually measured in g/cm</a:t>
            </a:r>
            <a:r>
              <a:rPr lang="en-US" baseline="30000" dirty="0"/>
              <a:t>3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SAMPLE PROBLEM: </a:t>
            </a:r>
            <a:r>
              <a:rPr lang="en-US" dirty="0"/>
              <a:t>What is the density of a billiard ball that has a volume of 100 cm</a:t>
            </a:r>
            <a:r>
              <a:rPr lang="en-US" baseline="30000" dirty="0"/>
              <a:t>3</a:t>
            </a:r>
            <a:r>
              <a:rPr lang="en-US" dirty="0"/>
              <a:t> and a mass of 250 g?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04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STATES OF MATTER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133600"/>
            <a:ext cx="7607057" cy="430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MATTER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153393"/>
              </p:ext>
            </p:extLst>
          </p:nvPr>
        </p:nvGraphicFramePr>
        <p:xfrm>
          <a:off x="457200" y="1600200"/>
          <a:ext cx="8382000" cy="48650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46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9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09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390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3188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Common States of Matter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Volume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Shape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Molecular  Attraction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How the</a:t>
                      </a:r>
                      <a:r>
                        <a:rPr lang="en-US" sz="2500" baseline="0" dirty="0">
                          <a:effectLst/>
                        </a:rPr>
                        <a:t> molecules move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92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Solids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yes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yes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strong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Vibrate around a fixed spot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54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Liquids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yes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no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medium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Can</a:t>
                      </a:r>
                      <a:r>
                        <a:rPr lang="en-US" sz="2500" baseline="0" dirty="0">
                          <a:effectLst/>
                        </a:rPr>
                        <a:t> flow past each other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54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Gases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no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no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weak</a:t>
                      </a:r>
                      <a:endParaRPr lang="en-US" sz="2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+mn-lt"/>
                          <a:ea typeface="+mn-ea"/>
                        </a:rPr>
                        <a:t>Behave</a:t>
                      </a:r>
                      <a:r>
                        <a:rPr lang="en-US" sz="2500" baseline="0" dirty="0">
                          <a:effectLst/>
                          <a:latin typeface="+mn-lt"/>
                          <a:ea typeface="+mn-ea"/>
                        </a:rPr>
                        <a:t> independently</a:t>
                      </a:r>
                      <a:endParaRPr lang="en-US" sz="2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54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+mn-lt"/>
                          <a:ea typeface="Times New Roman"/>
                        </a:rPr>
                        <a:t>Plasma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effectLst/>
                          <a:latin typeface="+mn-lt"/>
                          <a:ea typeface="Times New Roman"/>
                        </a:rPr>
                        <a:t>No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effectLst/>
                          <a:latin typeface="+mn-lt"/>
                          <a:ea typeface="Times New Roman"/>
                        </a:rPr>
                        <a:t>No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effectLst/>
                          <a:latin typeface="+mn-lt"/>
                          <a:ea typeface="Times New Roman"/>
                        </a:rPr>
                        <a:t>Weak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+mn-lt"/>
                          <a:ea typeface="Times New Roman"/>
                        </a:rPr>
                        <a:t>Electrons are stopped off atoms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4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GASES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7620000" cy="395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Factors that affect Gas Pressure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TEMPERATUE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sz="2400" b="1" dirty="0"/>
              <a:t>Increase in temperature increases volume.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sz="2400" b="1" dirty="0"/>
              <a:t>DIRECTLY Proportional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VOLUME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sz="2400" b="1" dirty="0"/>
              <a:t>Decrease in volume increases pressure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sz="2400" b="1" dirty="0"/>
              <a:t>INDIRECTLY/INVERSELY Proportional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32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44" y="609600"/>
            <a:ext cx="8164256" cy="59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96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07082162"/>
              </p:ext>
            </p:extLst>
          </p:nvPr>
        </p:nvGraphicFramePr>
        <p:xfrm>
          <a:off x="609600" y="914400"/>
          <a:ext cx="7696200" cy="54864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771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90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5596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latin typeface="Comic Sans MS"/>
                          <a:ea typeface="Times New Roman"/>
                        </a:rPr>
                        <a:t>PHYSICAL PROPERTIES AND CHANGES</a:t>
                      </a:r>
                      <a:endParaRPr lang="en-US" sz="25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586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omic Sans MS"/>
                          <a:ea typeface="Times New Roman"/>
                        </a:rPr>
                        <a:t>Physical Property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Characteristic that can be observed or measured using the 5 senses.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Physical Change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Change in the form of matter but not in identity.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17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effectLst/>
                          <a:latin typeface="Comic Sans MS"/>
                          <a:ea typeface="Times New Roman"/>
                        </a:rPr>
                        <a:t>Density</a:t>
                      </a:r>
                      <a:endParaRPr lang="en-US" sz="2000" b="1" u="sng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Shape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Color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Odor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Texture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Viscosity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Conductivity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Malleability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Hardness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Melting and Boiling Points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Phase changes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(melting, freezing)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Beating an egg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Stirring milk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Bending wire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Folding a paper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Crushing sugar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Dissolving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Slicing a tomato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Boiling water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59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96848"/>
              </p:ext>
            </p:extLst>
          </p:nvPr>
        </p:nvGraphicFramePr>
        <p:xfrm>
          <a:off x="381000" y="533400"/>
          <a:ext cx="8077200" cy="601812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790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981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1722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latin typeface="Comic Sans MS"/>
                          <a:ea typeface="Times New Roman"/>
                        </a:rPr>
                        <a:t>CHEMICAL PROPERTIES AND CHANGES</a:t>
                      </a:r>
                      <a:endParaRPr lang="en-US" sz="25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18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omic Sans MS"/>
                          <a:ea typeface="Times New Roman"/>
                        </a:rPr>
                        <a:t>Chemical Property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Way a substance reacts with another substance to produce a new substance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Chemical Change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Occurs when a substance reacts and forms one or more new substances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314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Reactivity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Flammability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Combustion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Fermentation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Oxidation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/>
                          <a:ea typeface="Times New Roman"/>
                        </a:rPr>
                        <a:t>Corrosion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Baking a cake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Mixing baking soda and vinegar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Burning a candle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Iron rusting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Making wine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Milk souring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Banana ripening/rotting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Digestion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Breathing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 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Evidence of chemical change: 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change in color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production of a gas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marR="0" lvl="0" indent="-34290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Comic Sans MS"/>
                          <a:ea typeface="Times New Roman"/>
                        </a:rPr>
                        <a:t>formation of precipitate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639050" cy="484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-669161" y="4174361"/>
            <a:ext cx="3231654" cy="36933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23098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pPr marL="514350" lvl="0" indent="-514350"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As heat is supplied, the heat increases the </a:t>
            </a:r>
            <a:r>
              <a:rPr lang="en-US" sz="2800" b="1" dirty="0">
                <a:solidFill>
                  <a:srgbClr val="FF0000"/>
                </a:solidFill>
              </a:rPr>
              <a:t>kinetic energy </a:t>
            </a:r>
            <a:r>
              <a:rPr lang="en-US" sz="2800" dirty="0">
                <a:solidFill>
                  <a:schemeClr val="accent2"/>
                </a:solidFill>
              </a:rPr>
              <a:t>of the molecules.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38893"/>
            <a:ext cx="5486400" cy="347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874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/>
              <a:t>B</a:t>
            </a:r>
            <a:r>
              <a:rPr lang="en-US" sz="2800" dirty="0">
                <a:solidFill>
                  <a:schemeClr val="accent2"/>
                </a:solidFill>
              </a:rPr>
              <a:t>. When the substance reaches the </a:t>
            </a:r>
            <a:r>
              <a:rPr lang="en-US" sz="2800" b="1" dirty="0">
                <a:solidFill>
                  <a:srgbClr val="FF0000"/>
                </a:solidFill>
              </a:rPr>
              <a:t>melting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point, all heat being supplied is used to change the phase (potential energy change).  Temperature will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change until the phase is complete.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206" y="3429000"/>
            <a:ext cx="5038994" cy="319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>
                <a:solidFill>
                  <a:schemeClr val="accent2"/>
                </a:solidFill>
              </a:rPr>
              <a:t>C. When the phase change is complete,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again raises the KE of the molecules, temperature </a:t>
            </a:r>
            <a:r>
              <a:rPr lang="en-US" sz="2800" b="1" dirty="0">
                <a:solidFill>
                  <a:srgbClr val="FF0000"/>
                </a:solidFill>
              </a:rPr>
              <a:t>changes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2"/>
                </a:solidFill>
              </a:rPr>
              <a:t>and increases to the boiling point.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760206"/>
            <a:ext cx="4648200" cy="294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475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8463" lvl="0" indent="-398463">
              <a:buNone/>
            </a:pPr>
            <a:r>
              <a:rPr lang="en-US" sz="2800" dirty="0">
                <a:solidFill>
                  <a:schemeClr val="accent2"/>
                </a:solidFill>
              </a:rPr>
              <a:t>D. All heat is used the change the </a:t>
            </a:r>
            <a:r>
              <a:rPr lang="en-US" sz="2800" b="1" dirty="0">
                <a:solidFill>
                  <a:srgbClr val="FF0000"/>
                </a:solidFill>
              </a:rPr>
              <a:t>phase</a:t>
            </a:r>
            <a:r>
              <a:rPr lang="en-US" sz="2800" dirty="0">
                <a:solidFill>
                  <a:schemeClr val="accent2"/>
                </a:solidFill>
              </a:rPr>
              <a:t>.  Same as “B”.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53164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266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>
                <a:solidFill>
                  <a:schemeClr val="accent2"/>
                </a:solidFill>
              </a:rPr>
              <a:t>E. When the phase change is complete, heat again </a:t>
            </a:r>
            <a:r>
              <a:rPr lang="en-US" sz="2800" b="1" dirty="0">
                <a:solidFill>
                  <a:srgbClr val="FF0000"/>
                </a:solidFill>
              </a:rPr>
              <a:t>raises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the KE of the molecules, temperature changes, and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53164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89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PHASE DIAGRAM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504751" cy="4535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066800" y="5851096"/>
            <a:ext cx="7529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 lines are the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equilibrium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lines between phases.  On these lines, both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53200" y="3733800"/>
            <a:ext cx="25908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Triple Point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three phases are at equilibrium</a:t>
            </a:r>
          </a:p>
        </p:txBody>
      </p:sp>
    </p:spTree>
    <p:extLst>
      <p:ext uri="{BB962C8B-B14F-4D97-AF65-F5344CB8AC3E}">
        <p14:creationId xmlns:p14="http://schemas.microsoft.com/office/powerpoint/2010/main" val="2718381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PHASE DIAGRAM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REMEMBER</a:t>
            </a:r>
            <a:endParaRPr lang="en-US" dirty="0">
              <a:solidFill>
                <a:schemeClr val="accent2"/>
              </a:solidFill>
            </a:endParaRPr>
          </a:p>
          <a:p>
            <a:pPr lvl="0"/>
            <a:r>
              <a:rPr lang="en-US" dirty="0">
                <a:solidFill>
                  <a:schemeClr val="accent2"/>
                </a:solidFill>
              </a:rPr>
              <a:t>Energy is </a:t>
            </a:r>
            <a:r>
              <a:rPr lang="en-US" b="1" dirty="0">
                <a:solidFill>
                  <a:srgbClr val="FF0000"/>
                </a:solidFill>
              </a:rPr>
              <a:t>conserved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– it can be converted from one form to another, but it cannot be destroyed.</a:t>
            </a:r>
          </a:p>
          <a:p>
            <a:r>
              <a:rPr lang="en-US" dirty="0">
                <a:solidFill>
                  <a:schemeClr val="accent2"/>
                </a:solidFill>
              </a:rPr>
              <a:t>The energy stored in a substance because of its composition is </a:t>
            </a:r>
            <a:r>
              <a:rPr lang="en-US" b="1" dirty="0">
                <a:solidFill>
                  <a:srgbClr val="FF0000"/>
                </a:solidFill>
              </a:rPr>
              <a:t>CHEMICAL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POTENTIAL ENERGY</a:t>
            </a:r>
            <a:r>
              <a:rPr lang="en-US" b="1" dirty="0">
                <a:solidFill>
                  <a:schemeClr val="accent2"/>
                </a:solidFill>
              </a:rPr>
              <a:t>.  </a:t>
            </a:r>
            <a:r>
              <a:rPr lang="en-US" dirty="0">
                <a:solidFill>
                  <a:schemeClr val="accent2"/>
                </a:solidFill>
              </a:rPr>
              <a:t>Chemical potential energy plays an important role in chemical reactions.  </a:t>
            </a:r>
          </a:p>
          <a:p>
            <a:pPr lvl="0"/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57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800" b="1" dirty="0"/>
              <a:t>PHASE DIAGRAM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In a chemical reaction, the potential energy can be released as </a:t>
            </a:r>
            <a:r>
              <a:rPr lang="en-US" b="1" dirty="0">
                <a:solidFill>
                  <a:srgbClr val="FF0000"/>
                </a:solidFill>
              </a:rPr>
              <a:t>heat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Heat is the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that flows from a warmer object to a colder object.  Heat is measured using the SI unit </a:t>
            </a:r>
            <a:r>
              <a:rPr lang="en-US" b="1" dirty="0">
                <a:solidFill>
                  <a:srgbClr val="FF0000"/>
                </a:solidFill>
              </a:rPr>
              <a:t>Joule, J.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0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E1EF99-0B48-44EC-80D0-A15B44A9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77F9C7-EB54-486D-9A73-BDF1A1D51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SPS6. Obtain, evaluate, and communicate information to explain the properties of solutions.</a:t>
            </a:r>
            <a:endParaRPr lang="en-US" dirty="0"/>
          </a:p>
          <a:p>
            <a:pPr marL="514350" lvl="0" indent="-514350">
              <a:buAutoNum type="alphaLcPeriod"/>
            </a:pPr>
            <a:r>
              <a:rPr lang="en-US" dirty="0"/>
              <a:t>Develop and use models to explain the properties (solute/solvent, conductivity, and concentration) of solutions.</a:t>
            </a:r>
          </a:p>
          <a:p>
            <a:pPr marL="514350" lvl="0" indent="-514350">
              <a:buAutoNum type="alphaLcPeriod"/>
            </a:pPr>
            <a:r>
              <a:rPr lang="en-US" dirty="0"/>
              <a:t>Plan and carry out investigations to determine how temperature, surface area, and agitation affect the rate solutes dissolve in a specific solvent.</a:t>
            </a:r>
          </a:p>
          <a:p>
            <a:pPr marL="514350" lvl="0" indent="-514350">
              <a:buAutoNum type="alphaLcPeriod"/>
            </a:pPr>
            <a:r>
              <a:rPr lang="en-US" dirty="0"/>
              <a:t>Analyze and interpret data from a solubility curve to determine the effect of temperature on solubility.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23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04008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40400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955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286912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2286000"/>
            <a:ext cx="7616167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579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26911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009" y="2289429"/>
            <a:ext cx="4691678" cy="338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05600" y="35814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ELECTROLYTE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096000" y="3872403"/>
            <a:ext cx="1669026" cy="6995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" y="398151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NONELECTROLYTE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058812" y="4593568"/>
            <a:ext cx="153198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620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6512511" cy="1143000"/>
          </a:xfrm>
        </p:spPr>
        <p:txBody>
          <a:bodyPr/>
          <a:lstStyle/>
          <a:p>
            <a:r>
              <a:rPr lang="en-US" sz="5400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81000" y="1447800"/>
            <a:ext cx="8153400" cy="34747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/>
              <a:t>6. Be able to distinguish between a concentrated solution and a dilute solution.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CONCENTRATED</a:t>
            </a:r>
            <a:r>
              <a:rPr lang="en-US" sz="2800" dirty="0"/>
              <a:t>:  lots of solute in some solvent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DILUTE</a:t>
            </a:r>
            <a:r>
              <a:rPr lang="en-US" sz="2800" dirty="0"/>
              <a:t>: little solute in some solvent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79596"/>
            <a:ext cx="6019800" cy="181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4343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Most Dilute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158733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Most Concentrated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3400" y="4989730"/>
            <a:ext cx="952500" cy="5728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010400" y="4805065"/>
            <a:ext cx="674739" cy="5728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164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579311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76400"/>
            <a:ext cx="79248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/>
              <a:t>Differentiate between saturated, unsaturated, and supersaturated.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0"/>
            <a:ext cx="49149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425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655511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1905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Unsaturated</a:t>
            </a:r>
            <a:r>
              <a:rPr lang="en-US" sz="2000" dirty="0"/>
              <a:t>		</a:t>
            </a:r>
          </a:p>
          <a:p>
            <a:pPr algn="ctr"/>
            <a:r>
              <a:rPr lang="en-US" sz="2000" dirty="0"/>
              <a:t>There is more available space for solute to dissolve in the solvent.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85534" y="2743201"/>
            <a:ext cx="19246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Saturated</a:t>
            </a:r>
            <a:r>
              <a:rPr lang="en-US" sz="2000" dirty="0"/>
              <a:t>		</a:t>
            </a:r>
          </a:p>
          <a:p>
            <a:pPr algn="ctr"/>
            <a:r>
              <a:rPr lang="en-US" sz="2000" dirty="0"/>
              <a:t>When there is enough solute in the solvent and you begin to see some crystals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800" y="2743200"/>
            <a:ext cx="2438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Supersaturated</a:t>
            </a:r>
            <a:r>
              <a:rPr lang="en-US" sz="2000" dirty="0"/>
              <a:t>		</a:t>
            </a:r>
          </a:p>
          <a:p>
            <a:pPr algn="ctr"/>
            <a:r>
              <a:rPr lang="en-US" sz="2000" dirty="0"/>
              <a:t>When there is an excess of solute in the solvent. The solution is unstable and the excess solute with crystallize out if given the chance.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667000"/>
            <a:ext cx="1905000" cy="3000077"/>
          </a:xfrm>
          <a:prstGeom prst="round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505200" y="2666999"/>
            <a:ext cx="1905000" cy="3000077"/>
          </a:xfrm>
          <a:prstGeom prst="round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095998" y="2666999"/>
            <a:ext cx="2362201" cy="3000077"/>
          </a:xfrm>
          <a:prstGeom prst="round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94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7467600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600200"/>
            <a:ext cx="7467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/>
              <a:t>The factors affecting the rate of solubility. </a:t>
            </a:r>
          </a:p>
          <a:p>
            <a:pPr marL="501650" lvl="0" indent="-4572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Agitation</a:t>
            </a:r>
            <a:r>
              <a:rPr lang="en-US" sz="2800" b="1" dirty="0"/>
              <a:t> – </a:t>
            </a:r>
            <a:r>
              <a:rPr lang="en-US" sz="2800" dirty="0"/>
              <a:t>stirring or shaking puts the solute in contact with the solvent more often.</a:t>
            </a:r>
            <a:endParaRPr lang="en-US" sz="2800" b="1" dirty="0"/>
          </a:p>
          <a:p>
            <a:pPr marL="501650" indent="-4572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b="1" dirty="0"/>
              <a:t> – </a:t>
            </a:r>
            <a:r>
              <a:rPr lang="en-US" sz="2800" dirty="0"/>
              <a:t>raising the temperature makes the particles move faster which puts the solute in contact with the solvent more often.</a:t>
            </a:r>
            <a:endParaRPr lang="en-US" sz="2800" b="1" dirty="0"/>
          </a:p>
          <a:p>
            <a:pPr marL="501650" indent="-4572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Particle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Size</a:t>
            </a:r>
            <a:r>
              <a:rPr lang="en-US" sz="2800" b="1" dirty="0"/>
              <a:t> – </a:t>
            </a:r>
            <a:r>
              <a:rPr lang="en-US" sz="2800" dirty="0"/>
              <a:t>smaller particles means more surface area which puts the solute in contact with the solvent more often.</a:t>
            </a:r>
            <a:endParaRPr lang="en-US" sz="2800" b="1" dirty="0"/>
          </a:p>
          <a:p>
            <a:pPr marL="457200" lvl="0" indent="-412750">
              <a:buNone/>
            </a:pP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284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655511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85800" y="1676400"/>
            <a:ext cx="8153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93738" lvl="0" indent="-649288">
              <a:buNone/>
            </a:pPr>
            <a:r>
              <a:rPr lang="en-US" sz="2800" b="1" dirty="0"/>
              <a:t>The factors that affect solubility.</a:t>
            </a:r>
          </a:p>
          <a:p>
            <a:pPr marL="855663" lvl="0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Nature of the solvent and solute</a:t>
            </a:r>
            <a:r>
              <a:rPr lang="en-US" sz="2800" b="1" dirty="0">
                <a:solidFill>
                  <a:schemeClr val="tx1"/>
                </a:solidFill>
              </a:rPr>
              <a:t>  </a:t>
            </a:r>
            <a:r>
              <a:rPr lang="en-US" sz="2800" dirty="0">
                <a:solidFill>
                  <a:schemeClr val="tx1"/>
                </a:solidFill>
              </a:rPr>
              <a:t>-  “like dissolves like”.</a:t>
            </a:r>
          </a:p>
          <a:p>
            <a:pPr marL="855663" lvl="0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  </a:t>
            </a:r>
            <a:r>
              <a:rPr lang="en-US" sz="2800" dirty="0">
                <a:solidFill>
                  <a:schemeClr val="tx1"/>
                </a:solidFill>
              </a:rPr>
              <a:t>- increase the temperature and solubility increases.</a:t>
            </a:r>
            <a:endParaRPr lang="en-US" sz="2800" b="1" dirty="0">
              <a:solidFill>
                <a:schemeClr val="tx1"/>
              </a:solidFill>
            </a:endParaRPr>
          </a:p>
          <a:p>
            <a:pPr marL="855663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Pressure</a:t>
            </a:r>
            <a:r>
              <a:rPr lang="en-US" sz="2800" dirty="0"/>
              <a:t>  </a:t>
            </a:r>
            <a:r>
              <a:rPr lang="en-US" sz="2800" dirty="0">
                <a:solidFill>
                  <a:schemeClr val="tx1"/>
                </a:solidFill>
              </a:rPr>
              <a:t>-  increase the pressure and you increase solubility.  (only gases)</a:t>
            </a:r>
          </a:p>
          <a:p>
            <a:pPr marL="855663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How much </a:t>
            </a:r>
            <a:r>
              <a:rPr lang="en-US" sz="2800" dirty="0">
                <a:solidFill>
                  <a:schemeClr val="tx1"/>
                </a:solidFill>
              </a:rPr>
              <a:t>is already dissolved? 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80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025458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pic>
        <p:nvPicPr>
          <p:cNvPr id="4" name="Picture 3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98" y="1676400"/>
            <a:ext cx="3680460" cy="4552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33400" y="1981200"/>
            <a:ext cx="381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/>
              <a:t>Solubility curve graph.</a:t>
            </a:r>
          </a:p>
          <a:p>
            <a:pPr lvl="0"/>
            <a:endParaRPr lang="en-US" sz="2800" b="1" dirty="0"/>
          </a:p>
          <a:p>
            <a:pPr marL="285750" indent="-285750">
              <a:buFontTx/>
              <a:buChar char="-"/>
            </a:pPr>
            <a:r>
              <a:rPr lang="en-US" sz="2800" dirty="0"/>
              <a:t>How much is dissolved.</a:t>
            </a:r>
          </a:p>
          <a:p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At what temperature it dissolved</a:t>
            </a:r>
          </a:p>
        </p:txBody>
      </p:sp>
    </p:spTree>
    <p:extLst>
      <p:ext uri="{BB962C8B-B14F-4D97-AF65-F5344CB8AC3E}">
        <p14:creationId xmlns:p14="http://schemas.microsoft.com/office/powerpoint/2010/main" val="3903553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52" y="457200"/>
            <a:ext cx="7746459" cy="1143000"/>
          </a:xfrm>
        </p:spPr>
        <p:txBody>
          <a:bodyPr/>
          <a:lstStyle/>
          <a:p>
            <a:r>
              <a:rPr lang="en-US" sz="5400" b="1" dirty="0"/>
              <a:t>SOLUTIONS</a:t>
            </a:r>
            <a:endParaRPr lang="en-US" sz="5400" dirty="0"/>
          </a:p>
        </p:txBody>
      </p:sp>
      <p:pic>
        <p:nvPicPr>
          <p:cNvPr id="4" name="Picture 3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26" y="1981200"/>
            <a:ext cx="3528060" cy="4359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71052" y="1981200"/>
            <a:ext cx="381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Saturated, unsaturated, and supersaturated.</a:t>
            </a:r>
          </a:p>
          <a:p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Gases show a decrease in solubility when temperature rises.</a:t>
            </a:r>
          </a:p>
        </p:txBody>
      </p:sp>
    </p:spTree>
    <p:extLst>
      <p:ext uri="{BB962C8B-B14F-4D97-AF65-F5344CB8AC3E}">
        <p14:creationId xmlns:p14="http://schemas.microsoft.com/office/powerpoint/2010/main" val="1263804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42F8D8-706E-45CA-8BB4-B6751574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ACIDS AND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168E0A-1A74-46DF-BC2F-75F288CF0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SPS6. Obtain, evaluate, and communicate information to explain the properties of solutions.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d. 	Obtain and communicate information to explain the relationship between the structure and properties (e.g., pH, and color change in the presence of an indicator) of acids and bases.  (Clarification statement: Limited to only the structure of simple acids and bases (e.g., HCl and NaOH) that demonstrates the presence of an H+ or OH-.</a:t>
            </a:r>
          </a:p>
          <a:p>
            <a:pPr marL="457200" indent="-457200">
              <a:buNone/>
            </a:pPr>
            <a:r>
              <a:rPr lang="en-US" dirty="0"/>
              <a:t>e. 	Plan and carry out investigations to detect patterns in order to classify common household substances as acidic, basic, or neutral.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791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93" y="144970"/>
            <a:ext cx="8079581" cy="1658198"/>
          </a:xfrm>
        </p:spPr>
        <p:txBody>
          <a:bodyPr>
            <a:normAutofit/>
          </a:bodyPr>
          <a:lstStyle/>
          <a:p>
            <a:r>
              <a:rPr lang="en-US" sz="5400" b="1" dirty="0"/>
              <a:t>ACIDS AND 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1507827"/>
            <a:ext cx="8065294" cy="114206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/>
              <a:t>Acid and Base Characteristics.</a:t>
            </a:r>
          </a:p>
          <a:p>
            <a:pPr marL="0" lvl="0" indent="0" algn="ctr">
              <a:buNone/>
            </a:pPr>
            <a:r>
              <a:rPr lang="en-US" sz="2600" b="1" dirty="0"/>
              <a:t>Acid and Base Properties (when dissolve in water):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2514600"/>
            <a:ext cx="3962400" cy="4124206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ACIDS</a:t>
            </a:r>
          </a:p>
          <a:p>
            <a:pPr marL="342900" indent="-342900">
              <a:buAutoNum type="arabicPeriod"/>
            </a:pPr>
            <a:r>
              <a:rPr lang="en-US" sz="2400" dirty="0"/>
              <a:t>Give off H</a:t>
            </a:r>
            <a:r>
              <a:rPr lang="en-US" sz="2400" baseline="30000" dirty="0"/>
              <a:t>+</a:t>
            </a:r>
            <a:r>
              <a:rPr lang="en-US" sz="2400" dirty="0"/>
              <a:t> ions</a:t>
            </a:r>
          </a:p>
          <a:p>
            <a:pPr marL="342900" indent="-342900">
              <a:buAutoNum type="arabicPeriod"/>
            </a:pPr>
            <a:r>
              <a:rPr lang="en-US" sz="2400" dirty="0"/>
              <a:t>Taste sour</a:t>
            </a:r>
          </a:p>
          <a:p>
            <a:pPr marL="342900" indent="-342900">
              <a:buAutoNum type="arabicPeriod"/>
            </a:pPr>
            <a:r>
              <a:rPr lang="en-US" sz="2400" dirty="0"/>
              <a:t>Change blue litmus to red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bases to neutralize their properties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active metals and carbonates to produce gases.</a:t>
            </a:r>
          </a:p>
          <a:p>
            <a:pPr marL="342900" indent="-342900">
              <a:buAutoNum type="arabicPeriod"/>
            </a:pPr>
            <a:r>
              <a:rPr lang="en-US" sz="2400" dirty="0"/>
              <a:t>Conduct electricity.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2514600"/>
            <a:ext cx="3962400" cy="3754874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BASES</a:t>
            </a:r>
          </a:p>
          <a:p>
            <a:pPr marL="342900" indent="-342900">
              <a:buAutoNum type="arabicPeriod"/>
            </a:pPr>
            <a:r>
              <a:rPr lang="en-US" sz="2400" dirty="0"/>
              <a:t>Give off OH</a:t>
            </a:r>
            <a:r>
              <a:rPr lang="en-US" sz="2400" baseline="30000" dirty="0"/>
              <a:t>-</a:t>
            </a:r>
            <a:r>
              <a:rPr lang="en-US" sz="2400" dirty="0"/>
              <a:t> ions</a:t>
            </a:r>
          </a:p>
          <a:p>
            <a:pPr marL="342900" indent="-342900">
              <a:buAutoNum type="arabicPeriod"/>
            </a:pPr>
            <a:r>
              <a:rPr lang="en-US" sz="2400" dirty="0"/>
              <a:t>Taste bitter</a:t>
            </a:r>
          </a:p>
          <a:p>
            <a:pPr marL="342900" indent="-342900">
              <a:buAutoNum type="arabicPeriod"/>
            </a:pPr>
            <a:r>
              <a:rPr lang="en-US" sz="2400" dirty="0"/>
              <a:t>Feels slippery and smooth</a:t>
            </a:r>
          </a:p>
          <a:p>
            <a:pPr marL="342900" indent="-342900">
              <a:buAutoNum type="arabicPeriod"/>
            </a:pPr>
            <a:r>
              <a:rPr lang="en-US" sz="2400" dirty="0"/>
              <a:t>Change red litmus to blue</a:t>
            </a:r>
          </a:p>
          <a:p>
            <a:pPr marL="342900" indent="-342900">
              <a:buAutoNum type="arabicPeriod"/>
            </a:pPr>
            <a:r>
              <a:rPr lang="en-US" sz="2400" dirty="0"/>
              <a:t>React with acids to neutralize their properties.</a:t>
            </a:r>
          </a:p>
          <a:p>
            <a:pPr marL="342900" indent="-342900">
              <a:buAutoNum type="arabicPeriod"/>
            </a:pPr>
            <a:r>
              <a:rPr lang="en-US" sz="2400" dirty="0"/>
              <a:t>Conduct electricity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326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ACIDS AND 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97474"/>
            <a:ext cx="8382000" cy="145052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sz="4000" b="1" dirty="0"/>
              <a:t>pH = a measure of the concentration of hydronium ions in a solution using a scale ranging from 0 to 14 with 0 being the most acidic and 14 begin the most basic.</a:t>
            </a:r>
            <a:endParaRPr lang="en-US" sz="40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971800"/>
            <a:ext cx="6477000" cy="36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43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ACIDS AND BASES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828800"/>
            <a:ext cx="7541808" cy="47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7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ACIDS AND 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When you put an acid and base together, you get a SALT and WATER.</a:t>
            </a:r>
          </a:p>
          <a:p>
            <a:endParaRPr lang="en-US" b="1" dirty="0"/>
          </a:p>
          <a:p>
            <a:pPr marL="0" indent="0" algn="ctr">
              <a:buNone/>
            </a:pPr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SO</a:t>
            </a:r>
            <a:r>
              <a:rPr lang="en-US" b="1" baseline="-25000" dirty="0"/>
              <a:t>4</a:t>
            </a:r>
            <a:r>
              <a:rPr lang="en-US" b="1" dirty="0"/>
              <a:t>  +  2NaOH  </a:t>
            </a:r>
            <a:r>
              <a:rPr lang="en-US" b="1" dirty="0">
                <a:sym typeface="Wingdings" panose="05000000000000000000" pitchFamily="2" charset="2"/>
              </a:rPr>
              <a:t>  2H</a:t>
            </a:r>
            <a:r>
              <a:rPr lang="en-US" b="1" baseline="-25000" dirty="0">
                <a:sym typeface="Wingdings" panose="05000000000000000000" pitchFamily="2" charset="2"/>
              </a:rPr>
              <a:t>2</a:t>
            </a:r>
            <a:r>
              <a:rPr lang="en-US" b="1" dirty="0">
                <a:sym typeface="Wingdings" panose="05000000000000000000" pitchFamily="2" charset="2"/>
              </a:rPr>
              <a:t>O  +  Na</a:t>
            </a:r>
            <a:r>
              <a:rPr lang="en-US" b="1" baseline="-25000" dirty="0">
                <a:sym typeface="Wingdings" panose="05000000000000000000" pitchFamily="2" charset="2"/>
              </a:rPr>
              <a:t>2</a:t>
            </a:r>
            <a:r>
              <a:rPr lang="en-US" b="1" dirty="0">
                <a:sym typeface="Wingdings" panose="05000000000000000000" pitchFamily="2" charset="2"/>
              </a:rPr>
              <a:t>SO</a:t>
            </a:r>
            <a:r>
              <a:rPr lang="en-US" b="1" baseline="-25000" dirty="0">
                <a:sym typeface="Wingdings" panose="05000000000000000000" pitchFamily="2" charset="2"/>
              </a:rPr>
              <a:t>4</a:t>
            </a:r>
          </a:p>
          <a:p>
            <a:pPr marL="0" indent="0" algn="ctr">
              <a:buNone/>
            </a:pPr>
            <a:endParaRPr lang="en-US" b="1" dirty="0"/>
          </a:p>
          <a:p>
            <a:r>
              <a:rPr lang="en-US" dirty="0"/>
              <a:t>This is called a </a:t>
            </a:r>
            <a:r>
              <a:rPr lang="en-US" b="1" dirty="0">
                <a:solidFill>
                  <a:srgbClr val="0070C0"/>
                </a:solidFill>
              </a:rPr>
              <a:t>NEUTRALIZATION</a:t>
            </a:r>
            <a:r>
              <a:rPr lang="en-US" dirty="0"/>
              <a:t> reaction.</a:t>
            </a:r>
          </a:p>
        </p:txBody>
      </p:sp>
    </p:spTree>
    <p:extLst>
      <p:ext uri="{BB962C8B-B14F-4D97-AF65-F5344CB8AC3E}">
        <p14:creationId xmlns:p14="http://schemas.microsoft.com/office/powerpoint/2010/main" val="3793974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ACIDS AND 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493" y="2011680"/>
            <a:ext cx="3607307" cy="4454434"/>
          </a:xfrm>
        </p:spPr>
        <p:txBody>
          <a:bodyPr>
            <a:normAutofit/>
          </a:bodyPr>
          <a:lstStyle/>
          <a:p>
            <a:pPr marL="344488" lvl="0" indent="-344488">
              <a:buNone/>
            </a:pPr>
            <a:r>
              <a:rPr lang="en-US" b="1" dirty="0"/>
              <a:t>Common household acids and bases.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199" y="2043730"/>
            <a:ext cx="4570703" cy="429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75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1128</Words>
  <Application>Microsoft Office PowerPoint</Application>
  <PresentationFormat>On-screen Show (4:3)</PresentationFormat>
  <Paragraphs>207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MATTER, SOLUTIONS, and ACIDS AND BASES</vt:lpstr>
      <vt:lpstr>MATTER</vt:lpstr>
      <vt:lpstr>DENSITY</vt:lpstr>
      <vt:lpstr>STATES OF MATTER</vt:lpstr>
      <vt:lpstr>MATTER </vt:lpstr>
      <vt:lpstr>GASES</vt:lpstr>
      <vt:lpstr>PowerPoint Presentation</vt:lpstr>
      <vt:lpstr>PowerPoint Presentation</vt:lpstr>
      <vt:lpstr>PowerPoint Presentation</vt:lpstr>
      <vt:lpstr>HEATING CURVE</vt:lpstr>
      <vt:lpstr>HEATING CURVE</vt:lpstr>
      <vt:lpstr>HEATING CURVE</vt:lpstr>
      <vt:lpstr>HEATING CURVE</vt:lpstr>
      <vt:lpstr>HEATING CURVE</vt:lpstr>
      <vt:lpstr>HEATING CURVE</vt:lpstr>
      <vt:lpstr>PHASE DIAGRAM</vt:lpstr>
      <vt:lpstr>PHASE DIAGRAM</vt:lpstr>
      <vt:lpstr>PHASE DIAGRAM</vt:lpstr>
      <vt:lpstr>SOLUTIONS</vt:lpstr>
      <vt:lpstr>SOLUTIONS</vt:lpstr>
      <vt:lpstr>SOLUTIONS</vt:lpstr>
      <vt:lpstr>SOLUTIONS</vt:lpstr>
      <vt:lpstr>REVIEW</vt:lpstr>
      <vt:lpstr>SOLUTIONS</vt:lpstr>
      <vt:lpstr>SOLUTIONS</vt:lpstr>
      <vt:lpstr>SOLUTIONS</vt:lpstr>
      <vt:lpstr>SOLUTIONS</vt:lpstr>
      <vt:lpstr>SOLUTIONS</vt:lpstr>
      <vt:lpstr>SOLUTIONS</vt:lpstr>
      <vt:lpstr>ACIDS AND BASES</vt:lpstr>
      <vt:lpstr>ACIDS AND BASES</vt:lpstr>
      <vt:lpstr>ACIDS AND BASES</vt:lpstr>
      <vt:lpstr>ACIDS AND BASES</vt:lpstr>
      <vt:lpstr>ACIDS AND BASES</vt:lpstr>
      <vt:lpstr>ACIDS AND BASES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JCBOE</dc:creator>
  <cp:lastModifiedBy>nbrim</cp:lastModifiedBy>
  <cp:revision>15</cp:revision>
  <dcterms:created xsi:type="dcterms:W3CDTF">2016-04-28T11:48:02Z</dcterms:created>
  <dcterms:modified xsi:type="dcterms:W3CDTF">2018-04-20T15:23:59Z</dcterms:modified>
</cp:coreProperties>
</file>