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516" r:id="rId3"/>
    <p:sldId id="263" r:id="rId4"/>
    <p:sldId id="276" r:id="rId5"/>
    <p:sldId id="283" r:id="rId6"/>
    <p:sldId id="517" r:id="rId7"/>
    <p:sldId id="302" r:id="rId8"/>
    <p:sldId id="303" r:id="rId9"/>
    <p:sldId id="304" r:id="rId10"/>
    <p:sldId id="305" r:id="rId11"/>
    <p:sldId id="306" r:id="rId12"/>
    <p:sldId id="308" r:id="rId13"/>
    <p:sldId id="307" r:id="rId14"/>
    <p:sldId id="310" r:id="rId15"/>
    <p:sldId id="298" r:id="rId16"/>
    <p:sldId id="309" r:id="rId17"/>
    <p:sldId id="29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6305" autoAdjust="0"/>
  </p:normalViewPr>
  <p:slideViewPr>
    <p:cSldViewPr snapToGrid="0">
      <p:cViewPr varScale="1">
        <p:scale>
          <a:sx n="67" d="100"/>
          <a:sy n="67" d="100"/>
        </p:scale>
        <p:origin x="-65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29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64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8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2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5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D78490-91DE-44B9-9FD8-6F1627F697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91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1C420EF-F9EE-4B27-8982-9BAF80A865A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5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932" y="758952"/>
            <a:ext cx="11185742" cy="3566160"/>
          </a:xfrm>
        </p:spPr>
        <p:txBody>
          <a:bodyPr/>
          <a:lstStyle/>
          <a:p>
            <a:r>
              <a:rPr lang="en-US" b="1" dirty="0"/>
              <a:t>MOTION, FORCE, GRAVITY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EOC REVIEW</a:t>
            </a:r>
          </a:p>
        </p:txBody>
      </p:sp>
      <p:pic>
        <p:nvPicPr>
          <p:cNvPr id="4" name="Picture 5" descr="im30-gravity between balls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6015" y="278455"/>
            <a:ext cx="3627805" cy="249109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64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FCDF43-CF49-4BF9-BCB1-D1AD3F927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9D35A8-EBE8-4441-A51B-D66EAC83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SPS8. Obtain, evaluate, and communicate information to explain the relationships among force, mass, and motion. </a:t>
            </a:r>
            <a:endParaRPr lang="en-US" sz="2400" dirty="0"/>
          </a:p>
          <a:p>
            <a:pPr marL="461963" lvl="0" indent="-461963">
              <a:buNone/>
            </a:pPr>
            <a:r>
              <a:rPr lang="en-US" sz="2400" dirty="0"/>
              <a:t>A. 	Plan and carry out an investigation to analyze the motion of an object using mathematical and graphical models.  (</a:t>
            </a:r>
            <a:r>
              <a:rPr lang="en-US" sz="2400" i="1" dirty="0"/>
              <a:t>Clarification statement: </a:t>
            </a:r>
            <a:r>
              <a:rPr lang="en-US" sz="2400" dirty="0"/>
              <a:t>Mathematical and graphical models could include distance, displacement, speed, velocity, time and acceleration.)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5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altLang="en-US" sz="4000" dirty="0">
                <a:solidFill>
                  <a:schemeClr val="tx1"/>
                </a:solidFill>
              </a:rPr>
              <a:t>How fast something moves is </a:t>
            </a:r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SPEED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altLang="en-US" sz="4000" dirty="0">
                <a:solidFill>
                  <a:schemeClr val="tx1"/>
                </a:solidFill>
              </a:rPr>
              <a:t>Speed is the distance an object travels in a certain period of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4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4595"/>
          </a:xfrm>
        </p:spPr>
        <p:txBody>
          <a:bodyPr>
            <a:normAutofit/>
          </a:bodyPr>
          <a:lstStyle/>
          <a:p>
            <a:pPr marL="539750" indent="-457200">
              <a:buFont typeface="Wingdings" panose="05000000000000000000" pitchFamily="2" charset="2"/>
              <a:buChar char="q"/>
            </a:pPr>
            <a:r>
              <a:rPr lang="en-US" sz="3200" dirty="0"/>
              <a:t>Hurricanes, pilots, and boat captains need this.</a:t>
            </a:r>
          </a:p>
          <a:p>
            <a:pPr marL="173038" indent="-90488"/>
            <a:endParaRPr lang="en-US" sz="2800" dirty="0"/>
          </a:p>
          <a:p>
            <a:pPr marL="463550" indent="-463550">
              <a:buFont typeface="Wingdings" panose="05000000000000000000" pitchFamily="2" charset="2"/>
              <a:buChar char="q"/>
            </a:pPr>
            <a:r>
              <a:rPr lang="en-US" altLang="en-US" sz="3200" dirty="0"/>
              <a:t>In order to completely describe the motion of an object, we need to include not only the speed of the object, but also </a:t>
            </a:r>
            <a:r>
              <a:rPr lang="en-US" altLang="en-US" sz="3200" b="1" i="1" dirty="0">
                <a:solidFill>
                  <a:srgbClr val="C80433"/>
                </a:solidFill>
              </a:rPr>
              <a:t>the direction!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6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4800" dirty="0">
                <a:latin typeface="Hand Me Down S (BRK)" pitchFamily="2" charset="0"/>
              </a:rPr>
              <a:t>Changing Speed</a:t>
            </a:r>
          </a:p>
          <a:p>
            <a:pPr marL="571500" lvl="1" indent="-371475"/>
            <a:r>
              <a:rPr lang="en-US" altLang="en-US" sz="4400" dirty="0">
                <a:latin typeface="Hand Me Down S (BRK)" pitchFamily="2" charset="0"/>
              </a:rPr>
              <a:t>How fast the speed is changing.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15" y="3735627"/>
            <a:ext cx="3124781" cy="1400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941" y="3843206"/>
            <a:ext cx="1000125" cy="933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3172" y="3440352"/>
            <a:ext cx="5147936" cy="24622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4800" dirty="0">
                <a:solidFill>
                  <a:srgbClr val="CA1002"/>
                </a:solidFill>
                <a:latin typeface="Hand Me Down S (BRK)" pitchFamily="2" charset="0"/>
              </a:rPr>
              <a:t>Units: m/s</a:t>
            </a:r>
            <a:r>
              <a:rPr lang="en-US" altLang="en-US" sz="4800" baseline="30000" dirty="0">
                <a:solidFill>
                  <a:srgbClr val="CA1002"/>
                </a:solidFill>
                <a:latin typeface="Hand Me Down S (BRK)" pitchFamily="2" charset="0"/>
              </a:rPr>
              <a:t>2</a:t>
            </a:r>
          </a:p>
          <a:p>
            <a:pPr marL="571500" lvl="1" indent="-371475"/>
            <a:r>
              <a:rPr lang="en-US" altLang="en-US" sz="4400" dirty="0">
                <a:solidFill>
                  <a:srgbClr val="CA1002"/>
                </a:solidFill>
                <a:latin typeface="Hand Me Down S (BRK)" pitchFamily="2" charset="0"/>
              </a:rPr>
              <a:t>Velocity per second</a:t>
            </a:r>
          </a:p>
          <a:p>
            <a:pPr marL="571500" lvl="1" indent="-371475"/>
            <a:r>
              <a:rPr lang="en-US" altLang="en-US" sz="4400" dirty="0">
                <a:solidFill>
                  <a:srgbClr val="CA1002"/>
                </a:solidFill>
                <a:latin typeface="Hand Me Down S (BRK)" pitchFamily="2" charset="0"/>
              </a:rPr>
              <a:t>meters/second per second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BD3905-5963-4CDB-A04D-FABC95FE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577681-497C-464B-9628-0CC83F957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SPS8.  Obtain, evaluate, and communicate information to explain the relationships among force, mass, and motion</a:t>
            </a:r>
            <a:endParaRPr lang="en-US" sz="2400" dirty="0"/>
          </a:p>
          <a:p>
            <a:pPr marL="461963" indent="-461963">
              <a:buNone/>
            </a:pPr>
            <a:r>
              <a:rPr lang="en-US" sz="2400" dirty="0"/>
              <a:t>b.  	Construct an explanation based on experimental evidence to support the claims presented in Newton’s three laws of motion (demonstrate relationships among force, mass, velocity, and acceleration).</a:t>
            </a:r>
          </a:p>
          <a:p>
            <a:pPr marL="461963" indent="-461963">
              <a:buNone/>
            </a:pPr>
            <a:r>
              <a:rPr lang="en-US" sz="2400" dirty="0"/>
              <a:t>c. 	Analyze and interpret data to identify the relationship between mass and gravitational force for falling objects.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43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85850" y="600075"/>
            <a:ext cx="11058525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WHAT CAUSES THINGS TO MOVE?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981200"/>
            <a:ext cx="5257800" cy="4114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4000" b="1" dirty="0">
                <a:latin typeface="Comic Sans MS" panose="030F0702030302020204" pitchFamily="66" charset="0"/>
              </a:rPr>
              <a:t>FORCES!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4000" b="1" u="sng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b="1" u="sng" dirty="0">
                <a:solidFill>
                  <a:schemeClr val="accent2"/>
                </a:solidFill>
                <a:latin typeface="Comic Sans MS" panose="030F0702030302020204" pitchFamily="66" charset="0"/>
              </a:rPr>
              <a:t>What is a force?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 b="1" dirty="0">
                <a:latin typeface="Comic Sans MS" panose="030F0702030302020204" pitchFamily="66" charset="0"/>
              </a:rPr>
              <a:t>A push or a pull that one body exerts on another.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110921"/>
            <a:ext cx="5233988" cy="36136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26" y="0"/>
            <a:ext cx="10018713" cy="1752599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rgbClr val="0070C0"/>
                </a:solidFill>
              </a:rPr>
              <a:t>BALANCED FORCES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431" y="2070969"/>
            <a:ext cx="3859214" cy="3990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Balanced forces are</a:t>
            </a:r>
          </a:p>
          <a:p>
            <a:pPr marL="225425" indent="-225425">
              <a:buFontTx/>
              <a:buChar char="-"/>
            </a:pPr>
            <a:r>
              <a:rPr lang="en-US" sz="2800" dirty="0"/>
              <a:t>opposite and equal</a:t>
            </a:r>
          </a:p>
          <a:p>
            <a:pPr marL="225425" indent="-225425">
              <a:buFontTx/>
              <a:buChar char="-"/>
            </a:pPr>
            <a:r>
              <a:rPr lang="en-US" sz="2800" dirty="0"/>
              <a:t>act in opposite directions  and cancel each other out</a:t>
            </a:r>
          </a:p>
          <a:p>
            <a:pPr marL="225425" indent="-225425">
              <a:buFontTx/>
              <a:buChar char="-"/>
            </a:pPr>
            <a:r>
              <a:rPr lang="en-US" sz="2800" dirty="0"/>
              <a:t>no motion occurs for the cart.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637" y="2666999"/>
            <a:ext cx="631507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FIRST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62150"/>
            <a:ext cx="5475288" cy="2828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LAW OF INERTIA</a:t>
            </a:r>
          </a:p>
          <a:p>
            <a:r>
              <a:rPr lang="en-US" sz="2800" dirty="0"/>
              <a:t>An object at rest stays at rest and an object in motion stays in motion until acted on by a </a:t>
            </a:r>
            <a:r>
              <a:rPr lang="en-US" sz="2800" u="sng" dirty="0"/>
              <a:t>net external for</a:t>
            </a:r>
            <a:r>
              <a:rPr lang="en-US" sz="2800" dirty="0"/>
              <a:t>ce.</a:t>
            </a:r>
          </a:p>
          <a:p>
            <a:endParaRPr lang="en-US" altLang="en-US" sz="2800" dirty="0">
              <a:latin typeface="Corbel" panose="020B0503020204020204" pitchFamily="34" charset="0"/>
            </a:endParaRP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862" y="1752599"/>
            <a:ext cx="4543425" cy="4705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362" y="3705225"/>
            <a:ext cx="33051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64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580312" cy="1377863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SECOND LAW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038601"/>
          </a:xfrm>
        </p:spPr>
        <p:txBody>
          <a:bodyPr>
            <a:noAutofit/>
          </a:bodyPr>
          <a:lstStyle/>
          <a:p>
            <a:r>
              <a:rPr lang="en-US" sz="3200" dirty="0"/>
              <a:t>The force on an object equals the mass of the object times the acceleration of the object.</a:t>
            </a:r>
          </a:p>
          <a:p>
            <a:r>
              <a:rPr lang="en-US" sz="3200" dirty="0"/>
              <a:t>In other words, a force causes a mass to accelerate.</a:t>
            </a:r>
          </a:p>
          <a:p>
            <a:r>
              <a:rPr lang="en-US" sz="3200" b="1" dirty="0">
                <a:solidFill>
                  <a:schemeClr val="accent2"/>
                </a:solidFill>
              </a:rPr>
              <a:t>EQUATION:  Force = mass x acceleration</a:t>
            </a:r>
          </a:p>
          <a:p>
            <a:r>
              <a:rPr lang="en-US" sz="3200" b="1" dirty="0">
                <a:solidFill>
                  <a:schemeClr val="accent2"/>
                </a:solidFill>
              </a:rPr>
              <a:t>EQUATION: F = ma</a:t>
            </a:r>
          </a:p>
          <a:p>
            <a:r>
              <a:rPr lang="en-US" sz="3200" dirty="0"/>
              <a:t>UNITS:  kilogram x meter/second</a:t>
            </a:r>
            <a:r>
              <a:rPr lang="en-US" sz="3200" baseline="30000" dirty="0"/>
              <a:t>2</a:t>
            </a:r>
            <a:r>
              <a:rPr lang="en-US" sz="3200" dirty="0"/>
              <a:t> = Newton, N</a:t>
            </a:r>
          </a:p>
        </p:txBody>
      </p:sp>
    </p:spTree>
    <p:extLst>
      <p:ext uri="{BB962C8B-B14F-4D97-AF65-F5344CB8AC3E}">
        <p14:creationId xmlns:p14="http://schemas.microsoft.com/office/powerpoint/2010/main" val="28759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593960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SECOND LAW</a:t>
            </a:r>
          </a:p>
        </p:txBody>
      </p:sp>
      <p:pic>
        <p:nvPicPr>
          <p:cNvPr id="4" name="Picture 3" descr="02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564" y="2051373"/>
            <a:ext cx="5924495" cy="444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97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"/>
            <a:ext cx="7772400" cy="10525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6000" b="1" dirty="0">
                <a:solidFill>
                  <a:srgbClr val="0070C0"/>
                </a:solidFill>
              </a:rPr>
              <a:t>FORCE PROBLEMS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2603" y="1720955"/>
            <a:ext cx="9569885" cy="182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000" dirty="0"/>
              <a:t>What force is needed to give an object with a mass of 25.0 kg an acceleration of 15.0 m/s</a:t>
            </a:r>
            <a:r>
              <a:rPr lang="en-US" altLang="en-US" sz="4000" baseline="30000" dirty="0"/>
              <a:t>2</a:t>
            </a:r>
            <a:r>
              <a:rPr lang="en-US" altLang="en-US" sz="4000" dirty="0"/>
              <a:t> 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4000" dirty="0">
              <a:latin typeface="Kristen ITC" panose="03050502040202030202" pitchFamily="66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828800" y="3183837"/>
            <a:ext cx="1600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Given: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828800" y="5105401"/>
            <a:ext cx="1981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Unknown: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828800" y="3687763"/>
            <a:ext cx="2971800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chemeClr val="accent2"/>
                </a:solidFill>
                <a:latin typeface="Tahoma" panose="020B0604030504040204" pitchFamily="34" charset="0"/>
              </a:rPr>
              <a:t>m = 25.0 kg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chemeClr val="accent2"/>
                </a:solidFill>
                <a:latin typeface="Tahoma" panose="020B0604030504040204" pitchFamily="34" charset="0"/>
              </a:rPr>
              <a:t>a = 15.0 m/sec²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828800" y="5722938"/>
            <a:ext cx="2209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rgbClr val="FF0000"/>
                </a:solidFill>
                <a:latin typeface="Tahoma" panose="020B0604030504040204" pitchFamily="34" charset="0"/>
              </a:rPr>
              <a:t>F = ?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525011" y="2987571"/>
            <a:ext cx="2209800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400" dirty="0">
                <a:solidFill>
                  <a:srgbClr val="FF0000"/>
                </a:solidFill>
                <a:latin typeface="Comic Sans MS" panose="030F0702030302020204" pitchFamily="66" charset="0"/>
              </a:rPr>
              <a:t>Formula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400" dirty="0">
                <a:solidFill>
                  <a:srgbClr val="FF0000"/>
                </a:solidFill>
                <a:latin typeface="Comic Sans MS" panose="030F0702030302020204" pitchFamily="66" charset="0"/>
              </a:rPr>
              <a:t>F = ma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6236917" y="4419601"/>
            <a:ext cx="5191125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F = (25 kg)(15 m/sec²)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F = 375 </a:t>
            </a:r>
            <a:r>
              <a:rPr lang="en-US" altLang="en-US" sz="3000" dirty="0" err="1">
                <a:latin typeface="Tahoma" panose="020B0604030504040204" pitchFamily="34" charset="0"/>
              </a:rPr>
              <a:t>kg•m</a:t>
            </a:r>
            <a:r>
              <a:rPr lang="en-US" altLang="en-US" sz="3000" dirty="0">
                <a:latin typeface="Tahoma" panose="020B0604030504040204" pitchFamily="34" charset="0"/>
              </a:rPr>
              <a:t>/sec² = 375 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55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40" grpId="0" autoUpdateAnimBg="0"/>
      <p:bldP spid="14341" grpId="0" autoUpdateAnimBg="0"/>
      <p:bldP spid="14342" grpId="0" autoUpdateAnimBg="0"/>
      <p:bldP spid="14343" grpId="0" autoUpdateAnimBg="0"/>
      <p:bldP spid="14344" grpId="0" autoUpdateAnimBg="0"/>
      <p:bldP spid="1434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625" y="112734"/>
            <a:ext cx="7166975" cy="169101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NEWTON’S THIRD LAW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596" y="2514599"/>
            <a:ext cx="5926140" cy="4343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LAW OF ACTION-REACTION</a:t>
            </a:r>
          </a:p>
          <a:p>
            <a:r>
              <a:rPr lang="en-US" sz="3200" dirty="0"/>
              <a:t>For every action force, there is an equal and opposite reaction force.</a:t>
            </a:r>
          </a:p>
          <a:p>
            <a:r>
              <a:rPr lang="en-US" sz="3200" dirty="0"/>
              <a:t>Every action has an equal and opposite reaction.</a:t>
            </a:r>
          </a:p>
        </p:txBody>
      </p:sp>
      <p:pic>
        <p:nvPicPr>
          <p:cNvPr id="4" name="Picture 8" descr="newpost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472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716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1139868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799121"/>
          </a:xfrm>
        </p:spPr>
        <p:txBody>
          <a:bodyPr>
            <a:normAutofit/>
          </a:bodyPr>
          <a:lstStyle/>
          <a:p>
            <a:pPr marL="338138" indent="-338138">
              <a:buFont typeface="Wingdings" panose="05000000000000000000" pitchFamily="2" charset="2"/>
              <a:buChar char="ü"/>
              <a:defRPr/>
            </a:pPr>
            <a:r>
              <a:rPr lang="en-US" sz="32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Gravitational Force </a:t>
            </a:r>
            <a:r>
              <a:rPr lang="en-US" sz="3200" b="1" dirty="0">
                <a:latin typeface="Comic Sans MS" pitchFamily="66" charset="0"/>
                <a:cs typeface="Times New Roman" pitchFamily="18" charset="0"/>
              </a:rPr>
              <a:t>is an attractive force between all objects in the universe.</a:t>
            </a:r>
            <a:r>
              <a:rPr lang="en-US" sz="3200" b="1" dirty="0">
                <a:latin typeface="Comic Sans MS" pitchFamily="66" charset="0"/>
              </a:rPr>
              <a:t> </a:t>
            </a:r>
          </a:p>
          <a:p>
            <a:pPr marL="338138" indent="-338138">
              <a:buFont typeface="Wingdings" panose="05000000000000000000" pitchFamily="2" charset="2"/>
              <a:buChar char="ü"/>
              <a:defRPr/>
            </a:pPr>
            <a:r>
              <a:rPr lang="en-US" sz="3200" b="1" dirty="0">
                <a:latin typeface="Comic Sans MS" pitchFamily="66" charset="0"/>
                <a:cs typeface="Times New Roman" pitchFamily="18" charset="0"/>
              </a:rPr>
              <a:t>The amount of </a:t>
            </a:r>
            <a:r>
              <a:rPr lang="en-US" sz="3200" b="1" i="1" u="sng" dirty="0">
                <a:latin typeface="Comic Sans MS" pitchFamily="66" charset="0"/>
                <a:cs typeface="Times New Roman" pitchFamily="18" charset="0"/>
              </a:rPr>
              <a:t>GRAVITATIONAL FORCE</a:t>
            </a:r>
            <a:r>
              <a:rPr lang="en-US" sz="3200" b="1" dirty="0">
                <a:latin typeface="Comic Sans MS" pitchFamily="66" charset="0"/>
                <a:cs typeface="Times New Roman" pitchFamily="18" charset="0"/>
              </a:rPr>
              <a:t> between objects depends upon their:</a:t>
            </a:r>
          </a:p>
          <a:p>
            <a:pPr marL="509588" lvl="1" indent="-182563">
              <a:defRPr/>
            </a:pPr>
            <a:r>
              <a:rPr lang="en-US" sz="3200" b="1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Masses</a:t>
            </a:r>
            <a:r>
              <a:rPr lang="en-US" sz="3200" b="1" dirty="0">
                <a:latin typeface="Comic Sans MS" pitchFamily="66" charset="0"/>
                <a:cs typeface="Times New Roman" pitchFamily="18" charset="0"/>
              </a:rPr>
              <a:t> (greater mass means more gravity)</a:t>
            </a:r>
          </a:p>
          <a:p>
            <a:pPr marL="509588" lvl="1" indent="-182563">
              <a:defRPr/>
            </a:pPr>
            <a:r>
              <a:rPr lang="en-US" sz="3200" b="1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Distance</a:t>
            </a:r>
            <a:r>
              <a:rPr lang="en-US" sz="3200" b="1" dirty="0">
                <a:latin typeface="Comic Sans MS" pitchFamily="66" charset="0"/>
                <a:cs typeface="Times New Roman" pitchFamily="18" charset="0"/>
              </a:rPr>
              <a:t> apart (greater distance means less gravity) </a:t>
            </a:r>
            <a:endParaRPr lang="en-US" sz="3200" b="1" dirty="0">
              <a:latin typeface="Comic Sans MS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69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STRONG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649" y="1858260"/>
            <a:ext cx="4226283" cy="4023360"/>
          </a:xfrm>
        </p:spPr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v"/>
            </a:pPr>
            <a:r>
              <a:rPr lang="en-US" sz="3200" dirty="0"/>
              <a:t>Holds the protons and neurons together in the nucleus.</a:t>
            </a:r>
          </a:p>
          <a:p>
            <a:pPr marL="463550" indent="-463550">
              <a:buFont typeface="Wingdings" panose="05000000000000000000" pitchFamily="2" charset="2"/>
              <a:buChar char="v"/>
            </a:pPr>
            <a:r>
              <a:rPr lang="en-US" sz="3200" dirty="0"/>
              <a:t>Remember that protons want to repel each other.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032" y="2273082"/>
            <a:ext cx="55340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738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7280" y="286604"/>
            <a:ext cx="10058400" cy="1166416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rgbClr val="0070C0"/>
                </a:solidFill>
              </a:rPr>
              <a:t>THREE TYPES OF FRICTION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Static Friction</a:t>
            </a:r>
            <a:r>
              <a:rPr lang="en-US" altLang="en-US" sz="3200" dirty="0"/>
              <a:t>:  The frictional force that prevents two surfaces from sliding past each other.</a:t>
            </a:r>
            <a:r>
              <a:rPr lang="en-US" altLang="en-US" sz="3200" b="1" dirty="0"/>
              <a:t> </a:t>
            </a: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Sliding Friction</a:t>
            </a:r>
            <a:r>
              <a:rPr lang="en-US" altLang="en-US" sz="3200" dirty="0"/>
              <a:t>:  The force that opposes the motion of two surfaces sliding past each other.</a:t>
            </a:r>
            <a:r>
              <a:rPr lang="en-US" altLang="en-US" sz="3200" b="1" dirty="0"/>
              <a:t> </a:t>
            </a: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Rolling Friction</a:t>
            </a:r>
            <a:r>
              <a:rPr lang="en-US" altLang="en-US" sz="3200" dirty="0"/>
              <a:t>:  The frictional force between a rolling object and the surface it rolls on. </a:t>
            </a:r>
          </a:p>
        </p:txBody>
      </p:sp>
    </p:spTree>
    <p:extLst>
      <p:ext uri="{BB962C8B-B14F-4D97-AF65-F5344CB8AC3E}">
        <p14:creationId xmlns:p14="http://schemas.microsoft.com/office/powerpoint/2010/main" val="285753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rgbClr val="0070C0"/>
                </a:solidFill>
              </a:rPr>
              <a:t>WEIGHT AND MASS</a:t>
            </a:r>
            <a:r>
              <a:rPr lang="en-US" altLang="en-US" sz="5400" b="1" dirty="0">
                <a:solidFill>
                  <a:srgbClr val="0070C0"/>
                </a:solidFill>
              </a:rPr>
              <a:t>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altLang="en-US" sz="2800" dirty="0"/>
              <a:t>Weight and mass are not the same.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altLang="en-US" sz="2800" dirty="0"/>
              <a:t>Weight is a force and mass is a measure of the amount of matter an object contains. 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altLang="en-US" sz="2800" b="1" dirty="0">
                <a:solidFill>
                  <a:srgbClr val="0070C0"/>
                </a:solidFill>
              </a:rPr>
              <a:t>Weight and mass are related</a:t>
            </a:r>
            <a:r>
              <a:rPr lang="en-US" altLang="en-US" sz="2800" dirty="0"/>
              <a:t>.  Weight increases as mass increases.</a:t>
            </a:r>
            <a:r>
              <a:rPr lang="en-US" altLang="en-US" sz="2800" b="1" dirty="0"/>
              <a:t> 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2800" dirty="0"/>
              <a:t>Force (weight) = mass x </a:t>
            </a:r>
            <a:r>
              <a:rPr lang="en-US" sz="2800" dirty="0" err="1"/>
              <a:t>accel</a:t>
            </a:r>
            <a:r>
              <a:rPr lang="en-US" sz="2800" dirty="0"/>
              <a:t>. due to gravity (9.8m/s</a:t>
            </a:r>
            <a:r>
              <a:rPr lang="en-US" sz="2800" baseline="30000" dirty="0"/>
              <a:t>2</a:t>
            </a:r>
            <a:r>
              <a:rPr lang="en-US" sz="2800" dirty="0"/>
              <a:t>)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2800" dirty="0"/>
              <a:t>Unit: Newton, 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5189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1064</TotalTime>
  <Words>535</Words>
  <Application>Microsoft Office PowerPoint</Application>
  <PresentationFormat>Custom</PresentationFormat>
  <Paragraphs>75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Retrospect</vt:lpstr>
      <vt:lpstr>MOTION, FORCE, GRAVITY</vt:lpstr>
      <vt:lpstr>MOTION</vt:lpstr>
      <vt:lpstr>SPEED</vt:lpstr>
      <vt:lpstr>VELOCITY</vt:lpstr>
      <vt:lpstr>ACCELERATION</vt:lpstr>
      <vt:lpstr>FORCES</vt:lpstr>
      <vt:lpstr>WHAT CAUSES THINGS TO MOVE?</vt:lpstr>
      <vt:lpstr>BALANCED FORCES</vt:lpstr>
      <vt:lpstr>NEWTON’S FIRST LAW</vt:lpstr>
      <vt:lpstr>NEWTON’S SECOND LAW</vt:lpstr>
      <vt:lpstr>NEWTON’S SECOND LAW</vt:lpstr>
      <vt:lpstr>FORCE PROBLEMS</vt:lpstr>
      <vt:lpstr>NEWTON’S THIRD LAW OF MOTION</vt:lpstr>
      <vt:lpstr>GRAVITY</vt:lpstr>
      <vt:lpstr>STRONG FORCE</vt:lpstr>
      <vt:lpstr>THREE TYPES OF FRICTION </vt:lpstr>
      <vt:lpstr>WEIGHT AND MASS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AND SPEED</dc:title>
  <dc:creator>Nancy Brim</dc:creator>
  <cp:lastModifiedBy>nbrim</cp:lastModifiedBy>
  <cp:revision>36</cp:revision>
  <dcterms:created xsi:type="dcterms:W3CDTF">2015-08-21T00:26:11Z</dcterms:created>
  <dcterms:modified xsi:type="dcterms:W3CDTF">2018-04-20T15:24:11Z</dcterms:modified>
</cp:coreProperties>
</file>