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7" r:id="rId3"/>
    <p:sldId id="268" r:id="rId4"/>
    <p:sldId id="258" r:id="rId5"/>
    <p:sldId id="296" r:id="rId6"/>
    <p:sldId id="269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84" r:id="rId16"/>
    <p:sldId id="285" r:id="rId17"/>
    <p:sldId id="286" r:id="rId18"/>
    <p:sldId id="287" r:id="rId19"/>
    <p:sldId id="289" r:id="rId20"/>
    <p:sldId id="290" r:id="rId21"/>
    <p:sldId id="292" r:id="rId22"/>
    <p:sldId id="293" r:id="rId23"/>
    <p:sldId id="314" r:id="rId24"/>
    <p:sldId id="294" r:id="rId25"/>
    <p:sldId id="295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39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-87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E2F9CB7-B7A4-4E55-BD52-C305E4DD4932}" type="datetimeFigureOut">
              <a:rPr lang="en-US" smtClean="0"/>
              <a:t>4/23/2018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CAE4895-78C3-488F-ABD3-2EF1ADDBF92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53344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F9CB7-B7A4-4E55-BD52-C305E4DD4932}" type="datetimeFigureOut">
              <a:rPr lang="en-US" smtClean="0"/>
              <a:t>4/23/2018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E4895-78C3-488F-ABD3-2EF1ADDBF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82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E2F9CB7-B7A4-4E55-BD52-C305E4DD4932}" type="datetimeFigureOut">
              <a:rPr lang="en-US" smtClean="0"/>
              <a:t>4/23/2018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CAE4895-78C3-488F-ABD3-2EF1ADDBF923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5396378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F9CB7-B7A4-4E55-BD52-C305E4DD4932}" type="datetimeFigureOut">
              <a:rPr lang="en-US" smtClean="0"/>
              <a:t>4/23/2018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E4895-78C3-488F-ABD3-2EF1ADDBF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604574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F9CB7-B7A4-4E55-BD52-C305E4DD4932}" type="datetimeFigureOut">
              <a:rPr lang="en-US" smtClean="0"/>
              <a:t>4/23/2018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E4895-78C3-488F-ABD3-2EF1ADDBF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027404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F9CB7-B7A4-4E55-BD52-C305E4DD4932}" type="datetimeFigureOut">
              <a:rPr lang="en-US" smtClean="0"/>
              <a:t>4/23/2018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E4895-78C3-488F-ABD3-2EF1ADDBF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311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F9CB7-B7A4-4E55-BD52-C305E4DD4932}" type="datetimeFigureOut">
              <a:rPr lang="en-US" smtClean="0"/>
              <a:t>4/23/2018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E4895-78C3-488F-ABD3-2EF1ADDBF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9682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E2F9CB7-B7A4-4E55-BD52-C305E4DD4932}" type="datetimeFigureOut">
              <a:rPr lang="en-US" smtClean="0"/>
              <a:t>4/23/2018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CCAE4895-78C3-488F-ABD3-2EF1ADDBF92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1000510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E2F9CB7-B7A4-4E55-BD52-C305E4DD4932}" type="datetimeFigureOut">
              <a:rPr lang="en-US" smtClean="0"/>
              <a:t>4/23/2018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CCAE4895-78C3-488F-ABD3-2EF1ADDBF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005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F9CB7-B7A4-4E55-BD52-C305E4DD4932}" type="datetimeFigureOut">
              <a:rPr lang="en-US" smtClean="0"/>
              <a:t>4/23/2018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E4895-78C3-488F-ABD3-2EF1ADDBF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597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F9CB7-B7A4-4E55-BD52-C305E4DD4932}" type="datetimeFigureOut">
              <a:rPr lang="en-US" smtClean="0"/>
              <a:t>4/23/2018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E4895-78C3-488F-ABD3-2EF1ADDBF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268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E2F9CB7-B7A4-4E55-BD52-C305E4DD4932}" type="datetimeFigureOut">
              <a:rPr lang="en-US" smtClean="0"/>
              <a:t>4/23/2018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CCAE4895-78C3-488F-ABD3-2EF1ADDBF92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49920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e.uh.edu/archive/science/science_lessons/scienceles1/pulley.htm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e.uh.edu/archive/science/science_lessons/scienceles1/wheel.htm" TargetMode="External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WORK AND MACHINES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EOC REVIEW</a:t>
            </a:r>
          </a:p>
        </p:txBody>
      </p:sp>
    </p:spTree>
    <p:extLst>
      <p:ext uri="{BB962C8B-B14F-4D97-AF65-F5344CB8AC3E}">
        <p14:creationId xmlns:p14="http://schemas.microsoft.com/office/powerpoint/2010/main" val="41229697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2658533" y="1894114"/>
            <a:ext cx="8229600" cy="3126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85800" indent="-685800">
              <a:buFontTx/>
              <a:buChar char="-"/>
            </a:pPr>
            <a:r>
              <a:rPr lang="en-US" altLang="en-US" sz="3600" dirty="0">
                <a:latin typeface="CreativeBlock BB" pitchFamily="34" charset="0"/>
              </a:rPr>
              <a:t>For there to be work on an object, there must be a </a:t>
            </a:r>
            <a:r>
              <a:rPr lang="en-US" altLang="en-US" sz="3600" b="1" dirty="0">
                <a:solidFill>
                  <a:srgbClr val="FF0000"/>
                </a:solidFill>
                <a:latin typeface="CreativeBlock BB" pitchFamily="34" charset="0"/>
              </a:rPr>
              <a:t>DISPLACEMENT</a:t>
            </a:r>
            <a:r>
              <a:rPr lang="en-US" altLang="en-US" sz="3600" dirty="0">
                <a:solidFill>
                  <a:schemeClr val="bg1"/>
                </a:solidFill>
                <a:latin typeface="CreativeBlock BB" pitchFamily="34" charset="0"/>
              </a:rPr>
              <a:t> </a:t>
            </a:r>
            <a:r>
              <a:rPr lang="en-US" altLang="en-US" sz="3600" dirty="0">
                <a:latin typeface="CreativeBlock BB" pitchFamily="34" charset="0"/>
              </a:rPr>
              <a:t>and the force must cause that displacement.</a:t>
            </a:r>
          </a:p>
          <a:p>
            <a:pPr marL="685800" indent="-685800">
              <a:buFontTx/>
              <a:buChar char="-"/>
            </a:pPr>
            <a:r>
              <a:rPr lang="en-US" altLang="en-US" sz="3600" dirty="0">
                <a:latin typeface="CreativeBlock BB" pitchFamily="34" charset="0"/>
              </a:rPr>
              <a:t>Must move in the </a:t>
            </a:r>
            <a:r>
              <a:rPr lang="en-US" altLang="en-US" sz="3600" b="1" dirty="0">
                <a:solidFill>
                  <a:srgbClr val="FF0000"/>
                </a:solidFill>
                <a:latin typeface="CreativeBlock BB" pitchFamily="34" charset="0"/>
              </a:rPr>
              <a:t>SAME</a:t>
            </a:r>
            <a:r>
              <a:rPr lang="en-US" altLang="en-US" sz="3600" dirty="0">
                <a:latin typeface="CreativeBlock BB" pitchFamily="34" charset="0"/>
              </a:rPr>
              <a:t> direction of the force.</a:t>
            </a: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 rot="-1015650">
            <a:off x="400049" y="588326"/>
            <a:ext cx="4191000" cy="1006475"/>
          </a:xfrm>
          <a:prstGeom prst="rect">
            <a:avLst/>
          </a:prstGeom>
          <a:solidFill>
            <a:srgbClr val="FF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6000" b="1" dirty="0">
                <a:latin typeface="Porky's" pitchFamily="2" charset="0"/>
              </a:rPr>
              <a:t>WORK</a:t>
            </a:r>
          </a:p>
        </p:txBody>
      </p:sp>
      <p:pic>
        <p:nvPicPr>
          <p:cNvPr id="12293" name="Picture 5" descr="Dancing energy fig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657600"/>
            <a:ext cx="1943100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2484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3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1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300"/>
                            </p:stCondLst>
                            <p:childTnLst>
                              <p:par>
                                <p:cTn id="29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21600000">
                                      <p:cBhvr>
                                        <p:cTn id="30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300"/>
                            </p:stCondLst>
                            <p:childTnLst>
                              <p:par>
                                <p:cTn id="32" presetID="36" presetClass="emph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3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3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3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4600"/>
                            </p:stCondLst>
                            <p:childTnLst>
                              <p:par>
                                <p:cTn id="38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04167E-6 -3.7037E-6 L 1.04167E-6 -0.07222 " pathEditMode="relative" rAng="0" ptsTypes="AA">
                                      <p:cBhvr>
                                        <p:cTn id="3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4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12292" grpId="0" animBg="1"/>
      <p:bldP spid="12292" grpId="1" animBg="1"/>
      <p:bldP spid="12292" grpId="2"/>
      <p:bldP spid="12292" grpId="3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2630541" y="2183127"/>
            <a:ext cx="8229600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85800" indent="-685800">
              <a:buFontTx/>
              <a:buChar char="-"/>
            </a:pPr>
            <a:r>
              <a:rPr lang="en-US" altLang="en-US" sz="3600" b="1" dirty="0">
                <a:solidFill>
                  <a:srgbClr val="FF0000"/>
                </a:solidFill>
                <a:latin typeface="CreativeBlock BB" pitchFamily="34" charset="0"/>
              </a:rPr>
              <a:t>Work = Force x Distance</a:t>
            </a:r>
          </a:p>
          <a:p>
            <a:pPr marL="685800" indent="-685800">
              <a:buFontTx/>
              <a:buChar char="-"/>
            </a:pPr>
            <a:r>
              <a:rPr lang="en-US" altLang="en-US" sz="3600" dirty="0">
                <a:latin typeface="CreativeBlock BB" pitchFamily="34" charset="0"/>
              </a:rPr>
              <a:t>W = </a:t>
            </a:r>
            <a:r>
              <a:rPr lang="en-US" altLang="en-US" sz="3600" dirty="0" err="1">
                <a:latin typeface="CreativeBlock BB" pitchFamily="34" charset="0"/>
              </a:rPr>
              <a:t>fd</a:t>
            </a:r>
            <a:endParaRPr lang="en-US" altLang="en-US" sz="3600" dirty="0">
              <a:latin typeface="CreativeBlock BB" pitchFamily="34" charset="0"/>
            </a:endParaRPr>
          </a:p>
          <a:p>
            <a:pPr marL="685800" indent="-685800">
              <a:buFontTx/>
              <a:buChar char="-"/>
            </a:pPr>
            <a:r>
              <a:rPr lang="en-US" altLang="en-US" sz="3600" dirty="0">
                <a:latin typeface="CreativeBlock BB" pitchFamily="34" charset="0"/>
              </a:rPr>
              <a:t>The unit used to express work is Joule, J which is a Newton-meter.</a:t>
            </a:r>
          </a:p>
          <a:p>
            <a:pPr marL="685800" indent="-685800">
              <a:buFontTx/>
              <a:buChar char="-"/>
            </a:pPr>
            <a:r>
              <a:rPr lang="en-US" altLang="en-US" sz="3600" dirty="0">
                <a:latin typeface="CreativeBlock BB" pitchFamily="34" charset="0"/>
              </a:rPr>
              <a:t>Formula is on your reference sheet</a:t>
            </a: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 rot="-1015650">
            <a:off x="400049" y="588326"/>
            <a:ext cx="4191000" cy="1006475"/>
          </a:xfrm>
          <a:prstGeom prst="rect">
            <a:avLst/>
          </a:prstGeom>
          <a:solidFill>
            <a:srgbClr val="FF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6000" b="1" dirty="0">
                <a:latin typeface="Porky's" pitchFamily="2" charset="0"/>
              </a:rPr>
              <a:t>WORK</a:t>
            </a:r>
          </a:p>
        </p:txBody>
      </p:sp>
      <p:pic>
        <p:nvPicPr>
          <p:cNvPr id="12293" name="Picture 5" descr="Dancing energy fig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657600"/>
            <a:ext cx="1943100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9832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3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1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300"/>
                            </p:stCondLst>
                            <p:childTnLst>
                              <p:par>
                                <p:cTn id="29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21600000">
                                      <p:cBhvr>
                                        <p:cTn id="30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300"/>
                            </p:stCondLst>
                            <p:childTnLst>
                              <p:par>
                                <p:cTn id="32" presetID="36" presetClass="emph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3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3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3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4600"/>
                            </p:stCondLst>
                            <p:childTnLst>
                              <p:par>
                                <p:cTn id="38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04167E-6 -3.7037E-6 L 1.04167E-6 -0.07222 " pathEditMode="relative" rAng="0" ptsTypes="AA">
                                      <p:cBhvr>
                                        <p:cTn id="3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4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12292" grpId="0" animBg="1"/>
      <p:bldP spid="12292" grpId="1" animBg="1"/>
      <p:bldP spid="12292" grpId="2"/>
      <p:bldP spid="12292" grpId="3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machines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sz="3200" dirty="0">
                <a:solidFill>
                  <a:schemeClr val="tx1"/>
                </a:solidFill>
                <a:cs typeface="Times New Roman" panose="02020603050405020304" pitchFamily="18" charset="0"/>
              </a:rPr>
              <a:t>Simple machines are useful because they can make a physical job easier by:</a:t>
            </a:r>
          </a:p>
          <a:p>
            <a:r>
              <a:rPr lang="en-US" altLang="en-US" sz="3200" dirty="0">
                <a:solidFill>
                  <a:schemeClr val="tx1"/>
                </a:solidFill>
                <a:cs typeface="Times New Roman" panose="02020603050405020304" pitchFamily="18" charset="0"/>
              </a:rPr>
              <a:t>changing the </a:t>
            </a:r>
            <a:r>
              <a:rPr lang="en-US" altLang="en-US" sz="3200" dirty="0">
                <a:solidFill>
                  <a:srgbClr val="FF0000"/>
                </a:solidFill>
                <a:cs typeface="Times New Roman" panose="02020603050405020304" pitchFamily="18" charset="0"/>
              </a:rPr>
              <a:t>amount</a:t>
            </a:r>
            <a:r>
              <a:rPr lang="en-US" altLang="en-US" sz="3200" dirty="0">
                <a:cs typeface="Times New Roman" panose="02020603050405020304" pitchFamily="18" charset="0"/>
              </a:rPr>
              <a:t> </a:t>
            </a:r>
            <a:r>
              <a:rPr lang="en-US" altLang="en-US" sz="3200" dirty="0">
                <a:solidFill>
                  <a:schemeClr val="tx1"/>
                </a:solidFill>
                <a:cs typeface="Times New Roman" panose="02020603050405020304" pitchFamily="18" charset="0"/>
              </a:rPr>
              <a:t>of the force exerted to do work. </a:t>
            </a:r>
          </a:p>
          <a:p>
            <a:pPr marL="0" indent="0">
              <a:buNone/>
            </a:pPr>
            <a:r>
              <a:rPr lang="en-US" altLang="en-US" sz="3200" dirty="0">
                <a:solidFill>
                  <a:schemeClr val="tx1"/>
                </a:solidFill>
                <a:cs typeface="Times New Roman" panose="02020603050405020304" pitchFamily="18" charset="0"/>
              </a:rPr>
              <a:t>			OR</a:t>
            </a:r>
          </a:p>
          <a:p>
            <a:r>
              <a:rPr lang="en-US" altLang="en-US" sz="3200" dirty="0">
                <a:solidFill>
                  <a:schemeClr val="tx1"/>
                </a:solidFill>
                <a:cs typeface="Times New Roman" panose="02020603050405020304" pitchFamily="18" charset="0"/>
              </a:rPr>
              <a:t>changing the </a:t>
            </a:r>
            <a:r>
              <a:rPr lang="en-US" altLang="en-US" sz="3200" dirty="0">
                <a:solidFill>
                  <a:srgbClr val="FF0000"/>
                </a:solidFill>
                <a:cs typeface="Times New Roman" panose="02020603050405020304" pitchFamily="18" charset="0"/>
              </a:rPr>
              <a:t>direction</a:t>
            </a:r>
            <a:r>
              <a:rPr lang="en-US" altLang="en-US" sz="3200" dirty="0">
                <a:cs typeface="Times New Roman" panose="02020603050405020304" pitchFamily="18" charset="0"/>
              </a:rPr>
              <a:t> </a:t>
            </a:r>
            <a:r>
              <a:rPr lang="en-US" altLang="en-US" sz="3200" dirty="0">
                <a:solidFill>
                  <a:schemeClr val="tx1"/>
                </a:solidFill>
                <a:cs typeface="Times New Roman" panose="02020603050405020304" pitchFamily="18" charset="0"/>
              </a:rPr>
              <a:t>of the force exerted to do work.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5977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MECHANICAL ADVANTAGE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solidFill>
                  <a:schemeClr val="tx1"/>
                </a:solidFill>
              </a:rPr>
              <a:t>Two ways to calculate this (on your reference sheet)</a:t>
            </a:r>
            <a:r>
              <a:rPr lang="en-US" dirty="0">
                <a:solidFill>
                  <a:schemeClr val="tx1"/>
                </a:solidFill>
              </a:rPr>
              <a:t>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				</a:t>
            </a:r>
            <a:r>
              <a:rPr lang="en-US" b="1" dirty="0"/>
              <a:t>OR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2001417" y="3054221"/>
                <a:ext cx="7391400" cy="83471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3200" b="1" dirty="0"/>
                  <a:t>MA  =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>
                            <a:latin typeface="Cambria Math" panose="02040503050406030204" pitchFamily="18" charset="0"/>
                          </a:rPr>
                          <m:t>𝒆𝒇𝒇𝒐𝒓𝒕</m:t>
                        </m:r>
                        <m:r>
                          <a:rPr lang="en-US" sz="3200" b="1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200" b="1" i="1">
                            <a:latin typeface="Cambria Math" panose="02040503050406030204" pitchFamily="18" charset="0"/>
                          </a:rPr>
                          <m:t>𝒅𝒊𝒔𝒕𝒂𝒏𝒄𝒆</m:t>
                        </m:r>
                      </m:num>
                      <m:den>
                        <m:r>
                          <a:rPr lang="en-US" sz="3200" b="1" i="1">
                            <a:latin typeface="Cambria Math" panose="02040503050406030204" pitchFamily="18" charset="0"/>
                          </a:rPr>
                          <m:t>𝒓𝒆𝒔𝒊𝒔𝒕𝒂𝒏𝒄𝒆</m:t>
                        </m:r>
                        <m:r>
                          <a:rPr lang="en-US" sz="3200" b="1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200" b="1" i="1">
                            <a:latin typeface="Cambria Math" panose="02040503050406030204" pitchFamily="18" charset="0"/>
                          </a:rPr>
                          <m:t>𝒅𝒊𝒔𝒕𝒂𝒏𝒄𝒆</m:t>
                        </m:r>
                      </m:den>
                    </m:f>
                    <m:r>
                      <a:rPr lang="en-US" sz="3200" b="1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sz="32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𝑫𝒆</m:t>
                        </m:r>
                      </m:num>
                      <m:den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𝑫𝒓</m:t>
                        </m:r>
                      </m:den>
                    </m:f>
                  </m:oMath>
                </a14:m>
                <a:endParaRPr lang="en-US" b="1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1417" y="3054221"/>
                <a:ext cx="7391400" cy="834716"/>
              </a:xfrm>
              <a:prstGeom prst="rect">
                <a:avLst/>
              </a:prstGeom>
              <a:blipFill>
                <a:blip r:embed="rId2"/>
                <a:stretch>
                  <a:fillRect b="-72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796144" y="4876800"/>
                <a:ext cx="7391400" cy="89774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3200" b="1" dirty="0"/>
                  <a:t>MA  =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𝒓𝒆𝒔𝒊𝒔𝒕𝒂𝒏𝒄𝒆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𝒇𝒐𝒓𝒄𝒆</m:t>
                        </m:r>
                      </m:num>
                      <m:den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𝒆𝒇𝒇𝒐𝒓𝒕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𝒇𝒐𝒓𝒄𝒆</m:t>
                        </m:r>
                      </m:den>
                    </m:f>
                    <m:r>
                      <a:rPr lang="en-US" sz="3200" b="1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sz="32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𝑭𝒓</m:t>
                        </m:r>
                      </m:num>
                      <m:den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𝑭𝒆</m:t>
                        </m:r>
                      </m:den>
                    </m:f>
                  </m:oMath>
                </a14:m>
                <a:endParaRPr lang="en-US" b="1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6144" y="4876800"/>
                <a:ext cx="7391400" cy="89774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57744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4938713" y="2552701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4100" name="Picture 4" descr="Inclined Pla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8115" y="3014366"/>
            <a:ext cx="3485196" cy="231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INCLINE PLANE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251678" y="2286001"/>
            <a:ext cx="6184820" cy="414279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chemeClr val="tx1"/>
                </a:solidFill>
              </a:rPr>
              <a:t>A sloping surface, like a ramp, that reduces the amount of force needed to lift something by increasing the distance over which the force is applied.</a:t>
            </a:r>
          </a:p>
          <a:p>
            <a:r>
              <a:rPr lang="en-US" sz="3200" dirty="0">
                <a:solidFill>
                  <a:schemeClr val="tx1"/>
                </a:solidFill>
              </a:rPr>
              <a:t>In other words, it reduces the amount of force needed.</a:t>
            </a:r>
          </a:p>
        </p:txBody>
      </p:sp>
    </p:spTree>
    <p:extLst>
      <p:ext uri="{BB962C8B-B14F-4D97-AF65-F5344CB8AC3E}">
        <p14:creationId xmlns:p14="http://schemas.microsoft.com/office/powerpoint/2010/main" val="251342657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EXAMPLES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1" y="1943636"/>
            <a:ext cx="8305799" cy="4380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59586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609600"/>
            <a:ext cx="8001000" cy="1143000"/>
          </a:xfrm>
        </p:spPr>
        <p:txBody>
          <a:bodyPr/>
          <a:lstStyle/>
          <a:p>
            <a:r>
              <a:rPr lang="en-US" b="1" dirty="0"/>
              <a:t>MECHANICAL  ADVANTAGE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9800" y="1752600"/>
            <a:ext cx="7772400" cy="1981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FF0000"/>
                </a:solidFill>
              </a:rPr>
              <a:t>THE INCLINED PLANE </a:t>
            </a:r>
          </a:p>
          <a:p>
            <a:pPr marL="457200" lvl="1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Reduces the amount of force by:</a:t>
            </a:r>
          </a:p>
          <a:p>
            <a:pPr lvl="1"/>
            <a:r>
              <a:rPr lang="en-US" sz="2800" dirty="0">
                <a:solidFill>
                  <a:schemeClr val="tx1"/>
                </a:solidFill>
              </a:rPr>
              <a:t>Increasing the distance over which the force is applied.</a:t>
            </a:r>
          </a:p>
          <a:p>
            <a:pPr lvl="1"/>
            <a:endParaRPr lang="en-US" sz="2800" dirty="0"/>
          </a:p>
          <a:p>
            <a:pPr lvl="1"/>
            <a:endParaRPr lang="en-US" sz="2800" dirty="0"/>
          </a:p>
          <a:p>
            <a:pPr lvl="1"/>
            <a:endParaRPr lang="en-US" sz="2800" dirty="0"/>
          </a:p>
          <a:p>
            <a:pPr lvl="1"/>
            <a:r>
              <a:rPr lang="en-US" sz="2800" dirty="0">
                <a:solidFill>
                  <a:schemeClr val="tx1"/>
                </a:solidFill>
              </a:rPr>
              <a:t>As the ramp is made longer and less steep, less force is required.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2514600" y="4659087"/>
                <a:ext cx="7391400" cy="87472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3200" b="1" dirty="0"/>
                  <a:t>MA  =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>
                            <a:latin typeface="Cambria Math" panose="02040503050406030204" pitchFamily="18" charset="0"/>
                          </a:rPr>
                          <m:t>𝒆𝒇𝒇𝒐𝒓𝒕</m:t>
                        </m:r>
                        <m:r>
                          <a:rPr lang="en-US" sz="3200" b="1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200" b="1" i="1">
                            <a:latin typeface="Cambria Math" panose="02040503050406030204" pitchFamily="18" charset="0"/>
                          </a:rPr>
                          <m:t>𝒅𝒊𝒔𝒕𝒂𝒏𝒄𝒆</m:t>
                        </m:r>
                      </m:num>
                      <m:den>
                        <m:r>
                          <a:rPr lang="en-US" sz="3200" b="1" i="1">
                            <a:latin typeface="Cambria Math" panose="02040503050406030204" pitchFamily="18" charset="0"/>
                          </a:rPr>
                          <m:t>𝒓𝒆𝒔𝒊𝒔𝒕𝒂𝒏𝒄𝒆</m:t>
                        </m:r>
                        <m:r>
                          <a:rPr lang="en-US" sz="3200" b="1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200" b="1" i="1">
                            <a:latin typeface="Cambria Math" panose="02040503050406030204" pitchFamily="18" charset="0"/>
                          </a:rPr>
                          <m:t>𝒅𝒊𝒔𝒕𝒂𝒏𝒄𝒆</m:t>
                        </m:r>
                      </m:den>
                    </m:f>
                  </m:oMath>
                </a14:m>
                <a:r>
                  <a:rPr lang="en-US" sz="3200" b="1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>
                            <a:latin typeface="Cambria Math"/>
                          </a:rPr>
                          <m:t>𝒍𝒆𝒏𝒈𝒕𝒉</m:t>
                        </m:r>
                        <m:r>
                          <a:rPr lang="en-US" sz="3200" b="1" i="1">
                            <a:latin typeface="Cambria Math"/>
                          </a:rPr>
                          <m:t> </m:t>
                        </m:r>
                        <m:r>
                          <a:rPr lang="en-US" sz="3200" b="1" i="1">
                            <a:latin typeface="Cambria Math"/>
                          </a:rPr>
                          <m:t>𝒐𝒇</m:t>
                        </m:r>
                        <m:r>
                          <a:rPr lang="en-US" sz="3200" b="1" i="1">
                            <a:latin typeface="Cambria Math"/>
                          </a:rPr>
                          <m:t> </m:t>
                        </m:r>
                        <m:r>
                          <a:rPr lang="en-US" sz="3200" b="1" i="1">
                            <a:latin typeface="Cambria Math"/>
                          </a:rPr>
                          <m:t>𝒔𝒍𝒐𝒑𝒆</m:t>
                        </m:r>
                      </m:num>
                      <m:den>
                        <m:r>
                          <a:rPr lang="en-US" sz="3200" b="1" i="1">
                            <a:latin typeface="Cambria Math"/>
                          </a:rPr>
                          <m:t>𝒉𝒆𝒊𝒈𝒉𝒕</m:t>
                        </m:r>
                        <m:r>
                          <a:rPr lang="en-US" sz="3200" b="1" i="1">
                            <a:latin typeface="Cambria Math"/>
                          </a:rPr>
                          <m:t> </m:t>
                        </m:r>
                        <m:r>
                          <a:rPr lang="en-US" sz="3200" b="1" i="1">
                            <a:latin typeface="Cambria Math"/>
                          </a:rPr>
                          <m:t>𝒐𝒇</m:t>
                        </m:r>
                        <m:r>
                          <a:rPr lang="en-US" sz="3200" b="1" i="1">
                            <a:latin typeface="Cambria Math"/>
                          </a:rPr>
                          <m:t> </m:t>
                        </m:r>
                        <m:r>
                          <a:rPr lang="en-US" sz="3200" b="1" i="1">
                            <a:latin typeface="Cambria Math"/>
                          </a:rPr>
                          <m:t>𝒔𝒍𝒐𝒑𝒆</m:t>
                        </m:r>
                      </m:den>
                    </m:f>
                  </m:oMath>
                </a14:m>
                <a:endParaRPr lang="en-US" b="1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4600" y="4659087"/>
                <a:ext cx="7391400" cy="874727"/>
              </a:xfrm>
              <a:prstGeom prst="rect">
                <a:avLst/>
              </a:prstGeom>
              <a:blipFill>
                <a:blip r:embed="rId2"/>
                <a:stretch>
                  <a:fillRect l="-1073" b="-20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147831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4938713" y="2552701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5124" name="Picture 4" descr="Scre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532" y="3692550"/>
            <a:ext cx="4027488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6" name="Line 16"/>
          <p:cNvSpPr>
            <a:spLocks noChangeShapeType="1"/>
          </p:cNvSpPr>
          <p:nvPr/>
        </p:nvSpPr>
        <p:spPr bwMode="auto">
          <a:xfrm>
            <a:off x="6419532" y="3074988"/>
            <a:ext cx="1505268" cy="21066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SCREW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251678" y="1421671"/>
            <a:ext cx="9714884" cy="2163634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An inclined plane wrapped in a spiral around a cylindrical post.</a:t>
            </a:r>
          </a:p>
          <a:p>
            <a:r>
              <a:rPr lang="en-US" sz="3200" dirty="0">
                <a:solidFill>
                  <a:schemeClr val="tx1"/>
                </a:solidFill>
              </a:rPr>
              <a:t>As you turn the screw, the threads pull the screw into the wood.</a:t>
            </a:r>
          </a:p>
          <a:p>
            <a:r>
              <a:rPr lang="en-US" sz="3200" dirty="0">
                <a:solidFill>
                  <a:schemeClr val="tx1"/>
                </a:solidFill>
              </a:rPr>
              <a:t>The inclined plane slides 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    through the wood.</a:t>
            </a:r>
          </a:p>
        </p:txBody>
      </p:sp>
    </p:spTree>
    <p:extLst>
      <p:ext uri="{BB962C8B-B14F-4D97-AF65-F5344CB8AC3E}">
        <p14:creationId xmlns:p14="http://schemas.microsoft.com/office/powerpoint/2010/main" val="183281939"/>
      </p:ext>
    </p:extLst>
  </p:cSld>
  <p:clrMapOvr>
    <a:masterClrMapping/>
  </p:clrMapOvr>
  <p:transition spd="med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4127" y="228600"/>
            <a:ext cx="8242833" cy="1143000"/>
          </a:xfrm>
        </p:spPr>
        <p:txBody>
          <a:bodyPr/>
          <a:lstStyle/>
          <a:p>
            <a:r>
              <a:rPr lang="en-US" sz="5400" b="1" dirty="0"/>
              <a:t>EXAMPLES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127" y="1295401"/>
            <a:ext cx="2748710" cy="267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0601" y="2102169"/>
            <a:ext cx="2295525" cy="136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5944" y="4166448"/>
            <a:ext cx="3633787" cy="2661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1" y="3967164"/>
            <a:ext cx="2447925" cy="275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401" y="1664019"/>
            <a:ext cx="149542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13660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4938713" y="2552701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6148" name="Picture 4" descr="Wed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4288632"/>
            <a:ext cx="3467100" cy="2305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7" name="Text Box 13"/>
          <p:cNvSpPr txBox="1">
            <a:spLocks noChangeArrowheads="1"/>
          </p:cNvSpPr>
          <p:nvPr/>
        </p:nvSpPr>
        <p:spPr bwMode="auto">
          <a:xfrm>
            <a:off x="1778942" y="2240842"/>
            <a:ext cx="8857956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sz="3200" b="1" dirty="0">
                <a:solidFill>
                  <a:schemeClr val="tx2"/>
                </a:solidFill>
              </a:rPr>
              <a:t>An inclined plane with one or two sloping sides.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sz="3200" b="1" dirty="0">
                <a:solidFill>
                  <a:schemeClr val="tx2"/>
                </a:solidFill>
              </a:rPr>
              <a:t>Two inclined planes make a wedge.</a:t>
            </a:r>
          </a:p>
        </p:txBody>
      </p:sp>
      <p:sp>
        <p:nvSpPr>
          <p:cNvPr id="6158" name="Line 14"/>
          <p:cNvSpPr>
            <a:spLocks noChangeShapeType="1"/>
          </p:cNvSpPr>
          <p:nvPr/>
        </p:nvSpPr>
        <p:spPr bwMode="auto">
          <a:xfrm flipH="1">
            <a:off x="8667750" y="4273392"/>
            <a:ext cx="152400" cy="1143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9" name="Line 15"/>
          <p:cNvSpPr>
            <a:spLocks noChangeShapeType="1"/>
          </p:cNvSpPr>
          <p:nvPr/>
        </p:nvSpPr>
        <p:spPr bwMode="auto">
          <a:xfrm flipH="1">
            <a:off x="8286750" y="4288632"/>
            <a:ext cx="533400" cy="1676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778942" y="4423049"/>
            <a:ext cx="4114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Wedges change the direction of the force.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/>
              <a:t>WEDGE</a:t>
            </a:r>
          </a:p>
        </p:txBody>
      </p:sp>
    </p:spTree>
    <p:extLst>
      <p:ext uri="{BB962C8B-B14F-4D97-AF65-F5344CB8AC3E}">
        <p14:creationId xmlns:p14="http://schemas.microsoft.com/office/powerpoint/2010/main" val="560591673"/>
      </p:ext>
    </p:extLst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7" grpId="0" autoUpdateAnimBg="0"/>
      <p:bldP spid="6158" grpId="0" animBg="1"/>
      <p:bldP spid="615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EXAMPLES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4247972"/>
            <a:ext cx="1752600" cy="2476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1" y="1950720"/>
            <a:ext cx="4611847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1" y="4029076"/>
            <a:ext cx="2466975" cy="260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1" y="1630680"/>
            <a:ext cx="2549001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06627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7" name="Picture 15" descr="Lev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3733801"/>
            <a:ext cx="4637088" cy="308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4938713" y="2552701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85" name="Rectangle 13"/>
          <p:cNvSpPr>
            <a:spLocks noChangeArrowheads="1"/>
          </p:cNvSpPr>
          <p:nvPr/>
        </p:nvSpPr>
        <p:spPr bwMode="auto">
          <a:xfrm>
            <a:off x="4938713" y="2552701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94" name="Text Box 22"/>
          <p:cNvSpPr txBox="1">
            <a:spLocks noChangeArrowheads="1"/>
          </p:cNvSpPr>
          <p:nvPr/>
        </p:nvSpPr>
        <p:spPr bwMode="auto">
          <a:xfrm>
            <a:off x="7010400" y="6359526"/>
            <a:ext cx="33528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b="1" dirty="0"/>
              <a:t>Fulcrum – fixed point</a:t>
            </a:r>
          </a:p>
        </p:txBody>
      </p:sp>
      <p:sp>
        <p:nvSpPr>
          <p:cNvPr id="3095" name="Text Box 23"/>
          <p:cNvSpPr txBox="1">
            <a:spLocks noChangeArrowheads="1"/>
          </p:cNvSpPr>
          <p:nvPr/>
        </p:nvSpPr>
        <p:spPr bwMode="auto">
          <a:xfrm>
            <a:off x="7543800" y="4069080"/>
            <a:ext cx="9906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b="1"/>
              <a:t>Lever</a:t>
            </a:r>
          </a:p>
        </p:txBody>
      </p:sp>
      <p:sp>
        <p:nvSpPr>
          <p:cNvPr id="3096" name="Line 24"/>
          <p:cNvSpPr>
            <a:spLocks noChangeShapeType="1"/>
          </p:cNvSpPr>
          <p:nvPr/>
        </p:nvSpPr>
        <p:spPr bwMode="auto">
          <a:xfrm flipV="1">
            <a:off x="2979420" y="4983480"/>
            <a:ext cx="10668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97" name="Text Box 25"/>
          <p:cNvSpPr txBox="1">
            <a:spLocks noChangeArrowheads="1"/>
          </p:cNvSpPr>
          <p:nvPr/>
        </p:nvSpPr>
        <p:spPr bwMode="auto">
          <a:xfrm>
            <a:off x="1905000" y="4863782"/>
            <a:ext cx="121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b="1" dirty="0"/>
              <a:t>Load</a:t>
            </a:r>
          </a:p>
        </p:txBody>
      </p:sp>
      <p:sp>
        <p:nvSpPr>
          <p:cNvPr id="3102" name="Line 30"/>
          <p:cNvSpPr>
            <a:spLocks noChangeShapeType="1"/>
          </p:cNvSpPr>
          <p:nvPr/>
        </p:nvSpPr>
        <p:spPr bwMode="auto">
          <a:xfrm flipH="1" flipV="1">
            <a:off x="5486400" y="6054725"/>
            <a:ext cx="14478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057400" y="2552700"/>
            <a:ext cx="8001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/>
              <a:t>A bar that is free to pivot or turn around a fixed point</a:t>
            </a:r>
            <a:r>
              <a:rPr lang="en-US" dirty="0"/>
              <a:t>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/>
              <a:t>LEVERS</a:t>
            </a:r>
          </a:p>
        </p:txBody>
      </p:sp>
    </p:spTree>
    <p:extLst>
      <p:ext uri="{BB962C8B-B14F-4D97-AF65-F5344CB8AC3E}">
        <p14:creationId xmlns:p14="http://schemas.microsoft.com/office/powerpoint/2010/main" val="1980375740"/>
      </p:ext>
    </p:extLst>
  </p:cSld>
  <p:clrMapOvr>
    <a:masterClrMapping/>
  </p:clrMapOvr>
  <p:transition spd="med"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nimBg="1"/>
      <p:bldP spid="3085" grpId="0" animBg="1"/>
      <p:bldP spid="3094" grpId="0" autoUpdateAnimBg="0"/>
      <p:bldP spid="3095" grpId="0" animBg="1" autoUpdateAnimBg="0"/>
      <p:bldP spid="3096" grpId="0" animBg="1"/>
      <p:bldP spid="3097" grpId="0" autoUpdateAnimBg="0"/>
      <p:bldP spid="310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951252"/>
            <a:ext cx="8944842" cy="3916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b="1" dirty="0"/>
              <a:t>LEVERS</a:t>
            </a:r>
          </a:p>
        </p:txBody>
      </p:sp>
    </p:spTree>
    <p:extLst>
      <p:ext uri="{BB962C8B-B14F-4D97-AF65-F5344CB8AC3E}">
        <p14:creationId xmlns:p14="http://schemas.microsoft.com/office/powerpoint/2010/main" val="27805352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609600"/>
            <a:ext cx="8001000" cy="1143000"/>
          </a:xfrm>
        </p:spPr>
        <p:txBody>
          <a:bodyPr/>
          <a:lstStyle/>
          <a:p>
            <a:r>
              <a:rPr lang="en-US" b="1" dirty="0"/>
              <a:t>MECHANICAL  ADVANTAGE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9800" y="1981200"/>
            <a:ext cx="7772400" cy="2133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FF0000"/>
                </a:solidFill>
              </a:rPr>
              <a:t>LEVER</a:t>
            </a:r>
          </a:p>
          <a:p>
            <a:pPr lvl="1"/>
            <a:r>
              <a:rPr lang="en-US" sz="2800" dirty="0"/>
              <a:t>Makes work easier by:</a:t>
            </a:r>
          </a:p>
          <a:p>
            <a:pPr lvl="1"/>
            <a:r>
              <a:rPr lang="en-US" sz="2800" dirty="0"/>
              <a:t>Multiplying your effort force and changing the direction of your force</a:t>
            </a:r>
          </a:p>
          <a:p>
            <a:pPr lvl="1"/>
            <a:endParaRPr lang="en-US" sz="2800" dirty="0"/>
          </a:p>
          <a:p>
            <a:pPr lvl="1"/>
            <a:endParaRPr lang="en-US" sz="2800" dirty="0"/>
          </a:p>
          <a:p>
            <a:pPr marL="457200" lvl="1" indent="0">
              <a:buNone/>
            </a:pP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2209800" y="5218922"/>
                <a:ext cx="7391400" cy="89774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3200" b="1" dirty="0"/>
                  <a:t>MA 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>
                            <a:latin typeface="Cambria Math"/>
                          </a:rPr>
                          <m:t>𝒍𝒆𝒏𝒈𝒕𝒉</m:t>
                        </m:r>
                        <m:r>
                          <a:rPr lang="en-US" sz="3200" b="1" i="1">
                            <a:latin typeface="Cambria Math"/>
                          </a:rPr>
                          <m:t> </m:t>
                        </m:r>
                        <m:r>
                          <a:rPr lang="en-US" sz="3200" b="1" i="1">
                            <a:latin typeface="Cambria Math"/>
                          </a:rPr>
                          <m:t>𝒐𝒇</m:t>
                        </m:r>
                        <m:r>
                          <a:rPr lang="en-US" sz="3200" b="1" i="1">
                            <a:latin typeface="Cambria Math"/>
                          </a:rPr>
                          <m:t> </m:t>
                        </m:r>
                        <m:r>
                          <a:rPr lang="en-US" sz="3200" b="1" i="1">
                            <a:latin typeface="Cambria Math"/>
                          </a:rPr>
                          <m:t>𝒆𝒇𝒇𝒐𝒓𝒕</m:t>
                        </m:r>
                        <m:r>
                          <a:rPr lang="en-US" sz="3200" b="1" i="1">
                            <a:latin typeface="Cambria Math"/>
                          </a:rPr>
                          <m:t> </m:t>
                        </m:r>
                        <m:r>
                          <a:rPr lang="en-US" sz="3200" b="1" i="1">
                            <a:latin typeface="Cambria Math"/>
                          </a:rPr>
                          <m:t>𝒂𝒓𝒎</m:t>
                        </m:r>
                      </m:num>
                      <m:den>
                        <m:r>
                          <a:rPr lang="en-US" sz="3200" b="1" i="1">
                            <a:latin typeface="Cambria Math"/>
                          </a:rPr>
                          <m:t>𝒉𝒆𝒊𝒈𝒉𝒕</m:t>
                        </m:r>
                        <m:r>
                          <a:rPr lang="en-US" sz="3200" b="1" i="1">
                            <a:latin typeface="Cambria Math"/>
                          </a:rPr>
                          <m:t> </m:t>
                        </m:r>
                        <m:r>
                          <a:rPr lang="en-US" sz="3200" b="1" i="1">
                            <a:latin typeface="Cambria Math"/>
                          </a:rPr>
                          <m:t>𝒐𝒇</m:t>
                        </m:r>
                        <m:r>
                          <a:rPr lang="en-US" sz="3200" b="1" i="1">
                            <a:latin typeface="Cambria Math"/>
                          </a:rPr>
                          <m:t> </m:t>
                        </m:r>
                        <m:r>
                          <a:rPr lang="en-US" sz="3200" b="1" i="1">
                            <a:latin typeface="Cambria Math"/>
                          </a:rPr>
                          <m:t>𝒓𝒆𝒔𝒊𝒔𝒕𝒂𝒏𝒄𝒆</m:t>
                        </m:r>
                        <m:r>
                          <a:rPr lang="en-US" sz="3200" b="1" i="1">
                            <a:latin typeface="Cambria Math"/>
                          </a:rPr>
                          <m:t> </m:t>
                        </m:r>
                        <m:r>
                          <a:rPr lang="en-US" sz="3200" b="1" i="1">
                            <a:latin typeface="Cambria Math"/>
                          </a:rPr>
                          <m:t>𝒂𝒓𝒎</m:t>
                        </m:r>
                      </m:den>
                    </m:f>
                    <m:r>
                      <a:rPr lang="en-US" sz="3200" b="1" i="1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US" sz="32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>
                            <a:latin typeface="Cambria Math"/>
                          </a:rPr>
                          <m:t>𝑳𝒆</m:t>
                        </m:r>
                      </m:num>
                      <m:den>
                        <m:r>
                          <a:rPr lang="en-US" sz="3200" b="1" i="1">
                            <a:latin typeface="Cambria Math"/>
                          </a:rPr>
                          <m:t>𝑳𝒓</m:t>
                        </m:r>
                      </m:den>
                    </m:f>
                  </m:oMath>
                </a14:m>
                <a:endParaRPr lang="en-US" b="1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9800" y="5218922"/>
                <a:ext cx="7391400" cy="89774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061599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b="1" dirty="0"/>
              <a:t>LEVERS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622" y="1840372"/>
            <a:ext cx="8848979" cy="4789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65434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4938713" y="2552701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8196" name="Picture 4" descr="Pulle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505201"/>
            <a:ext cx="3359150" cy="248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8" name="Picture 16" descr="Click To Download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2819400"/>
            <a:ext cx="403860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9" name="Text Box 17"/>
          <p:cNvSpPr txBox="1">
            <a:spLocks noChangeArrowheads="1"/>
          </p:cNvSpPr>
          <p:nvPr/>
        </p:nvSpPr>
        <p:spPr bwMode="auto">
          <a:xfrm>
            <a:off x="4495800" y="3352800"/>
            <a:ext cx="1447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3200" b="1">
                <a:solidFill>
                  <a:schemeClr val="accent2"/>
                </a:solidFill>
              </a:rPr>
              <a:t>Wheel</a:t>
            </a:r>
          </a:p>
        </p:txBody>
      </p:sp>
      <p:sp>
        <p:nvSpPr>
          <p:cNvPr id="8210" name="Text Box 18"/>
          <p:cNvSpPr txBox="1">
            <a:spLocks noChangeArrowheads="1"/>
          </p:cNvSpPr>
          <p:nvPr/>
        </p:nvSpPr>
        <p:spPr bwMode="auto">
          <a:xfrm>
            <a:off x="4572000" y="4419600"/>
            <a:ext cx="108743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3200" b="1">
                <a:solidFill>
                  <a:schemeClr val="accent2"/>
                </a:solidFill>
              </a:rPr>
              <a:t>Rope</a:t>
            </a:r>
          </a:p>
        </p:txBody>
      </p:sp>
      <p:sp>
        <p:nvSpPr>
          <p:cNvPr id="8211" name="Line 19"/>
          <p:cNvSpPr>
            <a:spLocks noChangeShapeType="1"/>
          </p:cNvSpPr>
          <p:nvPr/>
        </p:nvSpPr>
        <p:spPr bwMode="auto">
          <a:xfrm flipH="1">
            <a:off x="3505200" y="3733800"/>
            <a:ext cx="9906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12" name="Line 20"/>
          <p:cNvSpPr>
            <a:spLocks noChangeShapeType="1"/>
          </p:cNvSpPr>
          <p:nvPr/>
        </p:nvSpPr>
        <p:spPr bwMode="auto">
          <a:xfrm>
            <a:off x="5791200" y="3657600"/>
            <a:ext cx="2209800" cy="76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13" name="Line 21"/>
          <p:cNvSpPr>
            <a:spLocks noChangeShapeType="1"/>
          </p:cNvSpPr>
          <p:nvPr/>
        </p:nvSpPr>
        <p:spPr bwMode="auto">
          <a:xfrm flipH="1">
            <a:off x="3505200" y="4724400"/>
            <a:ext cx="11430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14" name="Line 22"/>
          <p:cNvSpPr>
            <a:spLocks noChangeShapeType="1"/>
          </p:cNvSpPr>
          <p:nvPr/>
        </p:nvSpPr>
        <p:spPr bwMode="auto">
          <a:xfrm flipV="1">
            <a:off x="5638800" y="4038600"/>
            <a:ext cx="28956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09800" y="1828800"/>
            <a:ext cx="7848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</a:rPr>
              <a:t>A grooved wheel with a rope, chain, or cable running along the grove.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5992813"/>
            <a:ext cx="457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two sides of the pulley are the effort arm and the resistance arm.</a:t>
            </a: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/>
              <a:t>PULLEYS</a:t>
            </a:r>
          </a:p>
        </p:txBody>
      </p:sp>
    </p:spTree>
    <p:extLst>
      <p:ext uri="{BB962C8B-B14F-4D97-AF65-F5344CB8AC3E}">
        <p14:creationId xmlns:p14="http://schemas.microsoft.com/office/powerpoint/2010/main" val="415720351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9" grpId="0" autoUpdateAnimBg="0"/>
      <p:bldP spid="8210" grpId="0" autoUpdateAnimBg="0"/>
      <p:bldP spid="8211" grpId="0" animBg="1"/>
      <p:bldP spid="8212" grpId="0" animBg="1"/>
      <p:bldP spid="8213" grpId="0" animBg="1"/>
      <p:bldP spid="8214" grpId="0" animBg="1"/>
      <p:bldP spid="2" grpId="0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152400"/>
            <a:ext cx="7772400" cy="1143000"/>
          </a:xfrm>
        </p:spPr>
        <p:txBody>
          <a:bodyPr>
            <a:normAutofit/>
          </a:bodyPr>
          <a:lstStyle/>
          <a:p>
            <a:r>
              <a:rPr lang="en-US" sz="6600" b="1" dirty="0"/>
              <a:t>PULLEY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215218" y="1487521"/>
            <a:ext cx="10178322" cy="3593591"/>
          </a:xfrm>
        </p:spPr>
        <p:txBody>
          <a:bodyPr>
            <a:normAutofit/>
          </a:bodyPr>
          <a:lstStyle/>
          <a:p>
            <a:r>
              <a:rPr lang="en-US" sz="2800" dirty="0"/>
              <a:t>Cannot multiply the effort force, ONLY changes the direction of the effort force.</a:t>
            </a:r>
          </a:p>
          <a:p>
            <a:r>
              <a:rPr lang="en-US" sz="2800" dirty="0"/>
              <a:t>Count the number of ropes – that tells you the mechanical advantage.</a:t>
            </a:r>
          </a:p>
          <a:p>
            <a:r>
              <a:rPr lang="en-US" sz="2800" dirty="0"/>
              <a:t>Never count any rope that does                                     not directly support </a:t>
            </a:r>
            <a:r>
              <a:rPr lang="en-US" sz="2800"/>
              <a:t>the weight.</a:t>
            </a:r>
            <a:endParaRPr lang="en-US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3278976"/>
            <a:ext cx="4218389" cy="3487830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>
            <a:off x="6304379" y="3976749"/>
            <a:ext cx="1922106" cy="28924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5253135" y="3976749"/>
            <a:ext cx="4404049" cy="59991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84261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799" y="250031"/>
            <a:ext cx="7772400" cy="1143000"/>
          </a:xfrm>
        </p:spPr>
        <p:txBody>
          <a:bodyPr/>
          <a:lstStyle/>
          <a:p>
            <a:r>
              <a:rPr lang="en-US" sz="5400" b="1" dirty="0"/>
              <a:t>EXAMPLES</a:t>
            </a:r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1738" y="1408272"/>
            <a:ext cx="7248525" cy="534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1" y="1828800"/>
            <a:ext cx="1015789" cy="133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04267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4938713" y="2552701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7178" name="Picture 10" descr="http://www.yram.com/animated-gifs/freebie-clock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4419600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0" name="Picture 12" descr="http://www.yram.com/animated-gifs/freebie-windmill.gif">
            <a:hlinkClick r:id="rId3"/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3581400"/>
            <a:ext cx="17145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83" name="Line 15"/>
          <p:cNvSpPr>
            <a:spLocks noChangeShapeType="1"/>
          </p:cNvSpPr>
          <p:nvPr/>
        </p:nvSpPr>
        <p:spPr bwMode="auto">
          <a:xfrm flipH="1" flipV="1">
            <a:off x="3733800" y="5410200"/>
            <a:ext cx="121920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84" name="Line 16"/>
          <p:cNvSpPr>
            <a:spLocks noChangeShapeType="1"/>
          </p:cNvSpPr>
          <p:nvPr/>
        </p:nvSpPr>
        <p:spPr bwMode="auto">
          <a:xfrm flipH="1" flipV="1">
            <a:off x="3810000" y="4876800"/>
            <a:ext cx="11430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85" name="Text Box 17"/>
          <p:cNvSpPr txBox="1">
            <a:spLocks noChangeArrowheads="1"/>
          </p:cNvSpPr>
          <p:nvPr/>
        </p:nvSpPr>
        <p:spPr bwMode="auto">
          <a:xfrm>
            <a:off x="5105400" y="5562600"/>
            <a:ext cx="137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b="1"/>
              <a:t>Axle</a:t>
            </a:r>
          </a:p>
        </p:txBody>
      </p:sp>
      <p:sp>
        <p:nvSpPr>
          <p:cNvPr id="7186" name="Text Box 18"/>
          <p:cNvSpPr txBox="1">
            <a:spLocks noChangeArrowheads="1"/>
          </p:cNvSpPr>
          <p:nvPr/>
        </p:nvSpPr>
        <p:spPr bwMode="auto">
          <a:xfrm>
            <a:off x="5105400" y="4724400"/>
            <a:ext cx="152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b="1"/>
              <a:t>Wheel</a:t>
            </a:r>
          </a:p>
        </p:txBody>
      </p:sp>
      <p:sp>
        <p:nvSpPr>
          <p:cNvPr id="7187" name="Line 19"/>
          <p:cNvSpPr>
            <a:spLocks noChangeShapeType="1"/>
          </p:cNvSpPr>
          <p:nvPr/>
        </p:nvSpPr>
        <p:spPr bwMode="auto">
          <a:xfrm flipV="1">
            <a:off x="5943600" y="4572000"/>
            <a:ext cx="2438400" cy="1219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88" name="Line 20"/>
          <p:cNvSpPr>
            <a:spLocks noChangeShapeType="1"/>
          </p:cNvSpPr>
          <p:nvPr/>
        </p:nvSpPr>
        <p:spPr bwMode="auto">
          <a:xfrm flipV="1">
            <a:off x="6172200" y="4114800"/>
            <a:ext cx="1752600" cy="838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125894" y="2133601"/>
            <a:ext cx="4724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C00000"/>
                </a:solidFill>
              </a:rPr>
              <a:t>A machine consisting of two wheels of different sizes that rotate together.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83039" y="641469"/>
            <a:ext cx="10178322" cy="1492132"/>
          </a:xfrm>
        </p:spPr>
        <p:txBody>
          <a:bodyPr>
            <a:normAutofit/>
          </a:bodyPr>
          <a:lstStyle/>
          <a:p>
            <a:r>
              <a:rPr lang="en-US" sz="6600" dirty="0"/>
              <a:t>WHEEL AND AXLE</a:t>
            </a: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7051044" y="1301910"/>
            <a:ext cx="4610567" cy="135604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Usually the effort is exerted on the larger wheel.  Then the smaller wheel (axle) exerts the resistance force.</a:t>
            </a:r>
          </a:p>
          <a:p>
            <a:r>
              <a:rPr lang="en-US" sz="2400" dirty="0"/>
              <a:t>A modified lever.</a:t>
            </a:r>
          </a:p>
        </p:txBody>
      </p:sp>
    </p:spTree>
    <p:extLst>
      <p:ext uri="{BB962C8B-B14F-4D97-AF65-F5344CB8AC3E}">
        <p14:creationId xmlns:p14="http://schemas.microsoft.com/office/powerpoint/2010/main" val="1288082078"/>
      </p:ext>
    </p:extLst>
  </p:cSld>
  <p:clrMapOvr>
    <a:masterClrMapping/>
  </p:clrMapOvr>
  <p:transition spd="med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83" grpId="0" animBg="1"/>
      <p:bldP spid="7184" grpId="0" animBg="1"/>
      <p:bldP spid="7185" grpId="0" autoUpdateAnimBg="0"/>
      <p:bldP spid="7186" grpId="0" autoUpdateAnimBg="0"/>
      <p:bldP spid="7187" grpId="0" animBg="1"/>
      <p:bldP spid="7188" grpId="0" animBg="1"/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9320" y="362903"/>
            <a:ext cx="7772400" cy="1143000"/>
          </a:xfrm>
        </p:spPr>
        <p:txBody>
          <a:bodyPr/>
          <a:lstStyle/>
          <a:p>
            <a:r>
              <a:rPr lang="en-US" sz="5400" b="1" dirty="0"/>
              <a:t>EXAMPLES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9834" y="1536384"/>
            <a:ext cx="7191375" cy="530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828801"/>
            <a:ext cx="1192805" cy="132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86561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609600"/>
            <a:ext cx="8001000" cy="1143000"/>
          </a:xfrm>
        </p:spPr>
        <p:txBody>
          <a:bodyPr/>
          <a:lstStyle/>
          <a:p>
            <a:r>
              <a:rPr lang="en-US" b="1" dirty="0"/>
              <a:t>MECHANICAL  ADVANTAGE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9800" y="1981200"/>
            <a:ext cx="7772400" cy="427031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FF0000"/>
                </a:solidFill>
              </a:rPr>
              <a:t>WHEEL AND AXLE</a:t>
            </a:r>
          </a:p>
          <a:p>
            <a:pPr lvl="1"/>
            <a:r>
              <a:rPr lang="en-US" sz="2800" dirty="0"/>
              <a:t>The effort arm is the radius of the wheel</a:t>
            </a:r>
          </a:p>
          <a:p>
            <a:pPr lvl="1"/>
            <a:r>
              <a:rPr lang="en-US" sz="2800" dirty="0"/>
              <a:t>The resistance arm is the radius of the axle</a:t>
            </a:r>
          </a:p>
          <a:p>
            <a:pPr lvl="1"/>
            <a:endParaRPr lang="en-US" sz="2800" dirty="0"/>
          </a:p>
          <a:p>
            <a:pPr lvl="1"/>
            <a:endParaRPr lang="en-US" sz="2800" dirty="0"/>
          </a:p>
          <a:p>
            <a:pPr marL="457200" lvl="1" indent="0">
              <a:buNone/>
            </a:pPr>
            <a:endParaRPr lang="en-US" sz="2800" dirty="0"/>
          </a:p>
          <a:p>
            <a:pPr lvl="1"/>
            <a:r>
              <a:rPr lang="en-US" sz="2800" dirty="0"/>
              <a:t>The mechanical advantage of a wheel and axle can be increased by making the radius of the wheel larger.</a:t>
            </a:r>
          </a:p>
          <a:p>
            <a:pPr lvl="1"/>
            <a:endParaRPr lang="en-US" sz="2800" dirty="0"/>
          </a:p>
          <a:p>
            <a:pPr lvl="1"/>
            <a:endParaRPr lang="en-US" sz="2800" dirty="0"/>
          </a:p>
          <a:p>
            <a:pPr marL="457200" lvl="1" indent="0">
              <a:buNone/>
            </a:pP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2514600" y="3818327"/>
                <a:ext cx="7391400" cy="89774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3200" b="1" dirty="0"/>
                  <a:t>MA 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>
                            <a:latin typeface="Cambria Math"/>
                          </a:rPr>
                          <m:t>𝒓𝒂𝒅𝒊𝒖𝒔</m:t>
                        </m:r>
                        <m:r>
                          <a:rPr lang="en-US" sz="3200" b="1" i="1">
                            <a:latin typeface="Cambria Math"/>
                          </a:rPr>
                          <m:t> </m:t>
                        </m:r>
                        <m:r>
                          <a:rPr lang="en-US" sz="3200" b="1" i="1">
                            <a:latin typeface="Cambria Math"/>
                          </a:rPr>
                          <m:t>𝒐𝒇</m:t>
                        </m:r>
                        <m:r>
                          <a:rPr lang="en-US" sz="3200" b="1" i="1">
                            <a:latin typeface="Cambria Math"/>
                          </a:rPr>
                          <m:t> </m:t>
                        </m:r>
                        <m:r>
                          <a:rPr lang="en-US" sz="3200" b="1" i="1">
                            <a:latin typeface="Cambria Math"/>
                          </a:rPr>
                          <m:t>𝒘𝒉𝒆𝒆𝒍</m:t>
                        </m:r>
                      </m:num>
                      <m:den>
                        <m:r>
                          <a:rPr lang="en-US" sz="3200" b="1" i="1">
                            <a:latin typeface="Cambria Math"/>
                          </a:rPr>
                          <m:t>𝒓𝒂𝒅𝒊𝒖𝒔</m:t>
                        </m:r>
                        <m:r>
                          <a:rPr lang="en-US" sz="3200" b="1" i="1">
                            <a:latin typeface="Cambria Math"/>
                          </a:rPr>
                          <m:t> </m:t>
                        </m:r>
                        <m:r>
                          <a:rPr lang="en-US" sz="3200" b="1" i="1">
                            <a:latin typeface="Cambria Math"/>
                          </a:rPr>
                          <m:t>𝒐𝒇</m:t>
                        </m:r>
                        <m:r>
                          <a:rPr lang="en-US" sz="3200" b="1" i="1">
                            <a:latin typeface="Cambria Math"/>
                          </a:rPr>
                          <m:t> </m:t>
                        </m:r>
                        <m:r>
                          <a:rPr lang="en-US" sz="3200" b="1" i="1">
                            <a:latin typeface="Cambria Math"/>
                          </a:rPr>
                          <m:t>𝒂𝒙𝒍𝒆</m:t>
                        </m:r>
                      </m:den>
                    </m:f>
                    <m:r>
                      <a:rPr lang="en-US" sz="3200" b="1" i="1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US" sz="32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>
                            <a:latin typeface="Cambria Math"/>
                          </a:rPr>
                          <m:t>𝒓𝒘</m:t>
                        </m:r>
                      </m:num>
                      <m:den>
                        <m:r>
                          <a:rPr lang="en-US" sz="3200" b="1" i="1">
                            <a:latin typeface="Cambria Math"/>
                          </a:rPr>
                          <m:t>𝒓𝒂</m:t>
                        </m:r>
                      </m:den>
                    </m:f>
                  </m:oMath>
                </a14:m>
                <a:endParaRPr lang="en-US" b="1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4600" y="3818327"/>
                <a:ext cx="7391400" cy="89774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69376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MECHANICAL ADVANTAGE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				</a:t>
            </a:r>
            <a:endParaRPr lang="en-US" b="1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743C71A-076D-4C06-A5C7-46C31CF385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0178" y="1539935"/>
            <a:ext cx="7075053" cy="14921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0816787-C80E-491C-A5F4-2F81EE1A44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9841" y="4595363"/>
            <a:ext cx="3933825" cy="17907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22109C3-07D2-4F80-8150-6955D2D510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0262" y="3465715"/>
            <a:ext cx="5381625" cy="300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2620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/>
              <a:t>COMPOUND MACHINES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When two or more simple machines are used together.</a:t>
            </a:r>
          </a:p>
          <a:p>
            <a:r>
              <a:rPr lang="en-US" sz="2800" dirty="0"/>
              <a:t>The overall MA of the compound machine is related to the MA of all the machines involved.</a:t>
            </a:r>
          </a:p>
        </p:txBody>
      </p:sp>
    </p:spTree>
    <p:extLst>
      <p:ext uri="{BB962C8B-B14F-4D97-AF65-F5344CB8AC3E}">
        <p14:creationId xmlns:p14="http://schemas.microsoft.com/office/powerpoint/2010/main" val="2760067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143064" y="228600"/>
            <a:ext cx="7881967" cy="1143000"/>
          </a:xfrm>
        </p:spPr>
        <p:txBody>
          <a:bodyPr/>
          <a:lstStyle/>
          <a:p>
            <a:r>
              <a:rPr lang="en-US" sz="5400" b="1" dirty="0"/>
              <a:t>EXAMPLES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064" y="1752601"/>
            <a:ext cx="7991537" cy="4832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821537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228</TotalTime>
  <Words>518</Words>
  <Application>Microsoft Office PowerPoint</Application>
  <PresentationFormat>Widescreen</PresentationFormat>
  <Paragraphs>99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Arial</vt:lpstr>
      <vt:lpstr>Cambria Math</vt:lpstr>
      <vt:lpstr>CreativeBlock BB</vt:lpstr>
      <vt:lpstr>Gill Sans MT</vt:lpstr>
      <vt:lpstr>Impact</vt:lpstr>
      <vt:lpstr>Porky's</vt:lpstr>
      <vt:lpstr>Times New Roman</vt:lpstr>
      <vt:lpstr>Badge</vt:lpstr>
      <vt:lpstr>WORK AND MACHINES</vt:lpstr>
      <vt:lpstr>PowerPoint Presentation</vt:lpstr>
      <vt:lpstr>PowerPoint Presentation</vt:lpstr>
      <vt:lpstr>Simple machines</vt:lpstr>
      <vt:lpstr>MECHANICAL ADVANTAGE</vt:lpstr>
      <vt:lpstr>INCLINE PLANE</vt:lpstr>
      <vt:lpstr>EXAMPLES</vt:lpstr>
      <vt:lpstr>MECHANICAL  ADVANTAGE</vt:lpstr>
      <vt:lpstr>SCREW</vt:lpstr>
      <vt:lpstr>EXAMPLES</vt:lpstr>
      <vt:lpstr>WEDGE</vt:lpstr>
      <vt:lpstr>EXAMPLES</vt:lpstr>
      <vt:lpstr>LEVERS</vt:lpstr>
      <vt:lpstr>LEVERS</vt:lpstr>
      <vt:lpstr>MECHANICAL  ADVANTAGE</vt:lpstr>
      <vt:lpstr>LEVERS</vt:lpstr>
      <vt:lpstr>PULLEYS</vt:lpstr>
      <vt:lpstr>PULLEY</vt:lpstr>
      <vt:lpstr>EXAMPLES</vt:lpstr>
      <vt:lpstr>WHEEL AND AXLE</vt:lpstr>
      <vt:lpstr>EXAMPLES</vt:lpstr>
      <vt:lpstr>MECHANICAL  ADVANTAGE</vt:lpstr>
      <vt:lpstr>MECHANICAL ADVANTAGE</vt:lpstr>
      <vt:lpstr>COMPOUND MACHINES</vt:lpstr>
      <vt:lpstr>EXAMPLES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 AND MACHINES</dc:title>
  <dc:creator>Nancy</dc:creator>
  <cp:lastModifiedBy>Nancy Brim</cp:lastModifiedBy>
  <cp:revision>17</cp:revision>
  <dcterms:created xsi:type="dcterms:W3CDTF">2016-04-18T01:49:06Z</dcterms:created>
  <dcterms:modified xsi:type="dcterms:W3CDTF">2018-04-24T01:31:04Z</dcterms:modified>
</cp:coreProperties>
</file>