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4" r:id="rId5"/>
    <p:sldId id="273" r:id="rId6"/>
    <p:sldId id="261" r:id="rId7"/>
    <p:sldId id="272" r:id="rId8"/>
    <p:sldId id="274" r:id="rId9"/>
    <p:sldId id="262" r:id="rId10"/>
    <p:sldId id="263" r:id="rId11"/>
    <p:sldId id="270" r:id="rId12"/>
    <p:sldId id="265" r:id="rId13"/>
    <p:sldId id="266" r:id="rId14"/>
    <p:sldId id="267" r:id="rId15"/>
    <p:sldId id="260" r:id="rId16"/>
    <p:sldId id="275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70" d="100"/>
          <a:sy n="70" d="100"/>
        </p:scale>
        <p:origin x="-57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30305-7CCA-407D-A030-FCB5ED0BE676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0914-8102-4238-85D4-669BA2AD6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581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30305-7CCA-407D-A030-FCB5ED0BE676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0914-8102-4238-85D4-669BA2AD6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641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30305-7CCA-407D-A030-FCB5ED0BE676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0914-8102-4238-85D4-669BA2AD6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832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30305-7CCA-407D-A030-FCB5ED0BE676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0914-8102-4238-85D4-669BA2AD6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97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30305-7CCA-407D-A030-FCB5ED0BE676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0914-8102-4238-85D4-669BA2AD6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976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30305-7CCA-407D-A030-FCB5ED0BE676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0914-8102-4238-85D4-669BA2AD6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899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30305-7CCA-407D-A030-FCB5ED0BE676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0914-8102-4238-85D4-669BA2AD6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566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30305-7CCA-407D-A030-FCB5ED0BE676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0914-8102-4238-85D4-669BA2AD6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882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30305-7CCA-407D-A030-FCB5ED0BE676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0914-8102-4238-85D4-669BA2AD6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22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30305-7CCA-407D-A030-FCB5ED0BE676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0914-8102-4238-85D4-669BA2AD6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968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30305-7CCA-407D-A030-FCB5ED0BE676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0914-8102-4238-85D4-669BA2AD6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469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3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30305-7CCA-407D-A030-FCB5ED0BE676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90914-8102-4238-85D4-669BA2AD6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98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0602"/>
            <a:ext cx="9144000" cy="2117549"/>
          </a:xfrm>
        </p:spPr>
        <p:txBody>
          <a:bodyPr>
            <a:normAutofit/>
          </a:bodyPr>
          <a:lstStyle/>
          <a:p>
            <a:r>
              <a:rPr lang="en-US" b="1" dirty="0"/>
              <a:t>WAVES, SOUND, AND LIGHT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6044" y="2320119"/>
            <a:ext cx="11401778" cy="2937681"/>
          </a:xfrm>
        </p:spPr>
        <p:txBody>
          <a:bodyPr>
            <a:noAutofit/>
          </a:bodyPr>
          <a:lstStyle/>
          <a:p>
            <a:pPr algn="l"/>
            <a:r>
              <a:rPr lang="en-US" b="1" dirty="0"/>
              <a:t>SPS9. Obtain, evaluate, and communicate information to explain the properties of waves. </a:t>
            </a:r>
            <a:endParaRPr lang="en-US" dirty="0"/>
          </a:p>
          <a:p>
            <a:pPr marL="463550" indent="-463550" algn="l"/>
            <a:r>
              <a:rPr lang="en-US" sz="2000" dirty="0"/>
              <a:t>a. </a:t>
            </a:r>
            <a:r>
              <a:rPr lang="en-US" sz="2000" dirty="0" smtClean="0"/>
              <a:t>	Analyze </a:t>
            </a:r>
            <a:r>
              <a:rPr lang="en-US" sz="2000" dirty="0"/>
              <a:t>and interpret data to identify the relationships among wavelength, frequency, and energy in electromagnetic waves and amplitude and energy in mechanical waves. </a:t>
            </a:r>
          </a:p>
          <a:p>
            <a:pPr marL="463550" indent="-463550" algn="l"/>
            <a:r>
              <a:rPr lang="en-US" sz="2000" dirty="0"/>
              <a:t>b. </a:t>
            </a:r>
            <a:r>
              <a:rPr lang="en-US" sz="2000" dirty="0" smtClean="0"/>
              <a:t>	Ask </a:t>
            </a:r>
            <a:r>
              <a:rPr lang="en-US" sz="2000" dirty="0"/>
              <a:t>questions to compare and contrast the characteristics of electromagnetic and mechanical waves. </a:t>
            </a:r>
          </a:p>
          <a:p>
            <a:pPr marL="463550" indent="-463550" algn="l"/>
            <a:r>
              <a:rPr lang="en-US" sz="2000" dirty="0"/>
              <a:t>c. </a:t>
            </a:r>
            <a:r>
              <a:rPr lang="en-US" sz="2000" dirty="0" smtClean="0"/>
              <a:t>	Develop </a:t>
            </a:r>
            <a:r>
              <a:rPr lang="en-US" sz="2000" dirty="0"/>
              <a:t>models based on experimental evidence that illustrate the phenomena of reflection, refraction, interference, and diffraction. </a:t>
            </a:r>
          </a:p>
          <a:p>
            <a:pPr marL="463550" indent="-463550" algn="l"/>
            <a:r>
              <a:rPr lang="en-US" sz="2000" dirty="0"/>
              <a:t>d. </a:t>
            </a:r>
            <a:r>
              <a:rPr lang="en-US" sz="2000" dirty="0" smtClean="0"/>
              <a:t>	Analyze </a:t>
            </a:r>
            <a:r>
              <a:rPr lang="en-US" sz="2000" dirty="0"/>
              <a:t>and interpret data to explain how different media affect the speed of sound and light waves. </a:t>
            </a:r>
          </a:p>
          <a:p>
            <a:pPr marL="463550" indent="-463550" algn="l"/>
            <a:r>
              <a:rPr lang="en-US" sz="2000" dirty="0"/>
              <a:t>e. </a:t>
            </a:r>
            <a:r>
              <a:rPr lang="en-US" sz="2000" dirty="0" smtClean="0"/>
              <a:t>	Develop </a:t>
            </a:r>
            <a:r>
              <a:rPr lang="en-US" sz="2000" dirty="0"/>
              <a:t>and use models to explain the changes in sound waves associated with the Doppler Effect. </a:t>
            </a:r>
          </a:p>
          <a:p>
            <a:pPr marL="463550" indent="-463550" algn="l"/>
            <a:r>
              <a:rPr lang="en-US" sz="3500" dirty="0"/>
              <a:t/>
            </a:r>
            <a:br>
              <a:rPr lang="en-US" sz="3500" dirty="0"/>
            </a:br>
            <a:endParaRPr lang="en-US" sz="3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67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WAVES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470422" cy="4351338"/>
          </a:xfrm>
        </p:spPr>
        <p:txBody>
          <a:bodyPr>
            <a:normAutofit/>
          </a:bodyPr>
          <a:lstStyle/>
          <a:p>
            <a:r>
              <a:rPr lang="en-US" dirty="0"/>
              <a:t>A wave is </a:t>
            </a:r>
            <a:r>
              <a:rPr lang="en-US" u="sng" dirty="0"/>
              <a:t>a disturbance that </a:t>
            </a:r>
            <a:r>
              <a:rPr lang="en-US" b="1" u="sng" dirty="0"/>
              <a:t>transfers energy</a:t>
            </a:r>
            <a:r>
              <a:rPr lang="en-US" u="sng" dirty="0"/>
              <a:t> through matter or through space</a:t>
            </a:r>
            <a:r>
              <a:rPr lang="en-US" dirty="0"/>
              <a:t>.  </a:t>
            </a:r>
          </a:p>
          <a:p>
            <a:r>
              <a:rPr lang="en-US" dirty="0"/>
              <a:t>Some waves, like sound waves, must travel through matter, these waves are called </a:t>
            </a:r>
            <a:r>
              <a:rPr lang="en-US" b="1" u="sng" dirty="0">
                <a:solidFill>
                  <a:srgbClr val="FF0000"/>
                </a:solidFill>
              </a:rPr>
              <a:t>mechanical waves.</a:t>
            </a:r>
          </a:p>
          <a:p>
            <a:r>
              <a:rPr lang="en-US" dirty="0"/>
              <a:t> Other waves, like light do not require a medium and can travel through space. These waves are called </a:t>
            </a:r>
            <a:r>
              <a:rPr lang="en-US" b="1" u="sng" dirty="0">
                <a:solidFill>
                  <a:srgbClr val="FF0000"/>
                </a:solidFill>
              </a:rPr>
              <a:t>electromagnetic waves.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5571" y="123456"/>
            <a:ext cx="2750457" cy="18644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2285207"/>
            <a:ext cx="3200400" cy="3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98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178" y="0"/>
            <a:ext cx="10515600" cy="1325563"/>
          </a:xfrm>
        </p:spPr>
        <p:txBody>
          <a:bodyPr>
            <a:normAutofit/>
          </a:bodyPr>
          <a:lstStyle/>
          <a:p>
            <a:r>
              <a:rPr kumimoji="0" lang="en-US" sz="5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</a:rPr>
              <a:t>WAVES</a:t>
            </a:r>
            <a:endParaRPr lang="en-US" sz="36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5508532"/>
              </p:ext>
            </p:extLst>
          </p:nvPr>
        </p:nvGraphicFramePr>
        <p:xfrm>
          <a:off x="1072444" y="1535906"/>
          <a:ext cx="10281356" cy="46101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04595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23539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71500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</a:t>
                      </a:r>
                      <a:r>
                        <a:rPr lang="en-US" sz="35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Different Types of Waves</a:t>
                      </a:r>
                      <a:endParaRPr lang="en-US" sz="35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chemeClr val="tx1"/>
                          </a:solidFill>
                          <a:effectLst/>
                        </a:rPr>
                        <a:t>Mechanical</a:t>
                      </a:r>
                      <a:endParaRPr lang="en-US" sz="30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chemeClr val="tx1"/>
                          </a:solidFill>
                          <a:effectLst/>
                        </a:rPr>
                        <a:t>Electromagnetic</a:t>
                      </a:r>
                      <a:endParaRPr lang="en-US" sz="30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500" dirty="0">
                          <a:effectLst/>
                        </a:rPr>
                        <a:t>(requires a medium: solid, liquid, or gas)</a:t>
                      </a:r>
                      <a:endParaRPr lang="en-US" sz="25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US" sz="2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5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(does not require  a medium/ can travel in a vacuum)</a:t>
                      </a:r>
                      <a:endParaRPr lang="en-US" sz="25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US" sz="25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500" dirty="0">
                          <a:effectLst/>
                        </a:rPr>
                        <a:t>Sound waves require air (gas)</a:t>
                      </a:r>
                      <a:endParaRPr lang="en-US" sz="2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5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Radio waves</a:t>
                      </a:r>
                      <a:endParaRPr lang="en-US" sz="25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500" dirty="0">
                          <a:effectLst/>
                        </a:rPr>
                        <a:t>Water waves require water (liquid)</a:t>
                      </a:r>
                      <a:endParaRPr lang="en-US" sz="2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5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Infrared Light</a:t>
                      </a:r>
                      <a:endParaRPr lang="en-US" sz="25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500" dirty="0">
                          <a:effectLst/>
                        </a:rPr>
                        <a:t>Earthquake (seismic waves)  requires earth (solid)</a:t>
                      </a:r>
                      <a:endParaRPr lang="en-US" sz="2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5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Gamma rays</a:t>
                      </a:r>
                      <a:endParaRPr lang="en-US" sz="25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971800" y="2467690"/>
            <a:ext cx="21352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latin typeface="Arial Narrow" pitchFamily="34" charset="0"/>
                <a:ea typeface="Times New Roman" pitchFamily="18" charset="0"/>
              </a:rPr>
              <a:t>.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34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WAVES</a:t>
            </a:r>
            <a:r>
              <a:rPr lang="en-US" sz="2800" b="1" dirty="0"/>
              <a:t/>
            </a:r>
            <a:br>
              <a:rPr lang="en-US" sz="2800" b="1" dirty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1"/>
            <a:ext cx="1069904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/>
              <a:t>THE ELECTROMAGNETIC SPECTRUM: </a:t>
            </a:r>
          </a:p>
          <a:p>
            <a:r>
              <a:rPr lang="en-US" sz="2200" dirty="0"/>
              <a:t>The electromagnetic spectrum is a set of electromagnetic waves in order of wavelength and frequency.   </a:t>
            </a:r>
          </a:p>
          <a:p>
            <a:pPr lvl="1"/>
            <a:r>
              <a:rPr lang="en-US" sz="2200" dirty="0"/>
              <a:t>a long wavelength has a low frequency</a:t>
            </a:r>
          </a:p>
          <a:p>
            <a:pPr lvl="1"/>
            <a:r>
              <a:rPr lang="en-US" sz="2200" dirty="0"/>
              <a:t>a short wavelength has a high frequency.  </a:t>
            </a:r>
          </a:p>
          <a:p>
            <a:r>
              <a:rPr lang="en-US" sz="2200" dirty="0"/>
              <a:t>What happens to frequency as you move from left to right? Wavelengths? Energy?</a:t>
            </a:r>
          </a:p>
          <a:p>
            <a:r>
              <a:rPr lang="en-US" sz="2200" dirty="0"/>
              <a:t>Which wave has the longest wavelength? Shortest?</a:t>
            </a:r>
          </a:p>
          <a:p>
            <a:r>
              <a:rPr lang="en-US" sz="2200" dirty="0"/>
              <a:t>Which wave has the highest frequency? Lowest?</a:t>
            </a:r>
          </a:p>
          <a:p>
            <a:r>
              <a:rPr lang="en-US" sz="2200" dirty="0"/>
              <a:t>Which wave has the most energy? Least?</a:t>
            </a:r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341" y="4945064"/>
            <a:ext cx="86106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61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982133" y="685800"/>
            <a:ext cx="10013244" cy="762000"/>
          </a:xfrm>
        </p:spPr>
        <p:txBody>
          <a:bodyPr>
            <a:noAutofit/>
          </a:bodyPr>
          <a:lstStyle/>
          <a:p>
            <a:r>
              <a:rPr lang="en-US" altLang="en-US" sz="5400" b="1" dirty="0"/>
              <a:t>WAVES</a:t>
            </a: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2209800" y="18288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864189" y="1645355"/>
            <a:ext cx="4911254" cy="4634089"/>
          </a:xfrm>
        </p:spPr>
        <p:txBody>
          <a:bodyPr/>
          <a:lstStyle/>
          <a:p>
            <a:pPr lvl="1">
              <a:buFontTx/>
              <a:buNone/>
            </a:pPr>
            <a:endParaRPr lang="en-US" altLang="en-US" dirty="0"/>
          </a:p>
          <a:p>
            <a:r>
              <a:rPr lang="en-US" altLang="en-US" b="1" dirty="0"/>
              <a:t>Transverse Wave</a:t>
            </a:r>
          </a:p>
          <a:p>
            <a:pPr lvl="1">
              <a:buFontTx/>
              <a:buNone/>
            </a:pPr>
            <a:r>
              <a:rPr lang="en-US" altLang="en-US" dirty="0"/>
              <a:t>oscillations are perpendicular</a:t>
            </a:r>
          </a:p>
          <a:p>
            <a:pPr lvl="1">
              <a:buFontTx/>
              <a:buNone/>
            </a:pPr>
            <a:r>
              <a:rPr lang="en-US" altLang="en-US" dirty="0"/>
              <a:t>to the direction of motion .</a:t>
            </a:r>
          </a:p>
          <a:p>
            <a:pPr lvl="1">
              <a:buFontTx/>
              <a:buNone/>
            </a:pPr>
            <a:r>
              <a:rPr lang="en-US" altLang="en-US" dirty="0"/>
              <a:t>Example: light, water</a:t>
            </a:r>
          </a:p>
          <a:p>
            <a:r>
              <a:rPr lang="en-US" altLang="en-US" b="1" dirty="0"/>
              <a:t>Longitudinal wave</a:t>
            </a:r>
          </a:p>
          <a:p>
            <a:pPr lvl="1">
              <a:buFontTx/>
              <a:buNone/>
            </a:pPr>
            <a:r>
              <a:rPr lang="en-US" altLang="en-US" dirty="0"/>
              <a:t>oscillations are in the same </a:t>
            </a:r>
          </a:p>
          <a:p>
            <a:pPr lvl="1">
              <a:buFontTx/>
              <a:buNone/>
            </a:pPr>
            <a:r>
              <a:rPr lang="en-US" altLang="en-US" dirty="0"/>
              <a:t>direction of motion. </a:t>
            </a:r>
          </a:p>
          <a:p>
            <a:pPr lvl="1">
              <a:buFontTx/>
              <a:buNone/>
            </a:pPr>
            <a:r>
              <a:rPr lang="en-US" altLang="en-US" dirty="0"/>
              <a:t>(parallel to the motion)</a:t>
            </a:r>
          </a:p>
          <a:p>
            <a:pPr lvl="1">
              <a:buFontTx/>
              <a:buNone/>
            </a:pPr>
            <a:r>
              <a:rPr lang="en-US" altLang="en-US" dirty="0"/>
              <a:t>Example: sound</a:t>
            </a:r>
          </a:p>
          <a:p>
            <a:pPr lvl="1">
              <a:buFontTx/>
              <a:buNone/>
            </a:pPr>
            <a:endParaRPr lang="en-US" altLang="en-US" dirty="0"/>
          </a:p>
        </p:txBody>
      </p:sp>
      <p:pic>
        <p:nvPicPr>
          <p:cNvPr id="3077" name="Picture 5" descr="pswav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255" y="1600200"/>
            <a:ext cx="4206757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638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WAVES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911" y="1600201"/>
            <a:ext cx="9155289" cy="4525963"/>
          </a:xfrm>
        </p:spPr>
        <p:txBody>
          <a:bodyPr>
            <a:normAutofit/>
          </a:bodyPr>
          <a:lstStyle/>
          <a:p>
            <a:r>
              <a:rPr lang="en-US" dirty="0"/>
              <a:t>Waves can be either longitudinal (compression) or transverse.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Longitudinal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Transverse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556" y="3190307"/>
            <a:ext cx="4204888" cy="143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868" y="4735655"/>
            <a:ext cx="4118264" cy="1003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72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751633"/>
            <a:ext cx="9144000" cy="762000"/>
          </a:xfrm>
        </p:spPr>
        <p:txBody>
          <a:bodyPr>
            <a:noAutofit/>
          </a:bodyPr>
          <a:lstStyle/>
          <a:p>
            <a:r>
              <a:rPr lang="en-US" altLang="en-US" sz="5400" b="1" dirty="0"/>
              <a:t>WAVES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209800" y="18288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0036" y="1828800"/>
            <a:ext cx="9183120" cy="23706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TRANSVERSE WAVE</a:t>
            </a:r>
          </a:p>
          <a:p>
            <a:r>
              <a:rPr lang="en-US" b="1" dirty="0"/>
              <a:t>Crest: </a:t>
            </a:r>
            <a:r>
              <a:rPr lang="en-US" dirty="0"/>
              <a:t>the highest point of a transverse wave.</a:t>
            </a:r>
          </a:p>
          <a:p>
            <a:r>
              <a:rPr lang="en-US" b="1" dirty="0"/>
              <a:t>Trough: </a:t>
            </a:r>
            <a:r>
              <a:rPr lang="en-US" dirty="0"/>
              <a:t>the lowest point of a transverse wave</a:t>
            </a:r>
          </a:p>
          <a:p>
            <a:r>
              <a:rPr lang="en-US" b="1" dirty="0"/>
              <a:t>Rest Position: </a:t>
            </a:r>
            <a:r>
              <a:rPr lang="en-US" dirty="0"/>
              <a:t>the position of the wave with no energy.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682" y="4385248"/>
            <a:ext cx="8910637" cy="239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6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867" y="76200"/>
            <a:ext cx="8934596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WAVE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6106" y="1677232"/>
            <a:ext cx="10408915" cy="2667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COMPRESSIONAL/LONGITUDINAL WAVE</a:t>
            </a:r>
          </a:p>
          <a:p>
            <a:r>
              <a:rPr lang="en-US" altLang="en-US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Rarefaction</a:t>
            </a:r>
            <a:r>
              <a:rPr lang="en-US" altLang="en-US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is a place where the material is the least dense (pressure is the lowest).</a:t>
            </a:r>
          </a:p>
          <a:p>
            <a:r>
              <a:rPr lang="en-US" b="1" dirty="0"/>
              <a:t>Compression</a:t>
            </a:r>
            <a:r>
              <a:rPr lang="en-US" dirty="0"/>
              <a:t> is where the material is the most dense (atmospheric pressure is the highest).</a:t>
            </a:r>
          </a:p>
        </p:txBody>
      </p:sp>
      <p:pic>
        <p:nvPicPr>
          <p:cNvPr id="5" name="Picture 6" descr="u11l1c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355521"/>
            <a:ext cx="7010400" cy="2494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2372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WAVES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Frequency</a:t>
            </a:r>
            <a:r>
              <a:rPr lang="en-US" dirty="0"/>
              <a:t> is how fast the wave is moving.  If you stand in one spot and watch a wave go by, it is the number of crests that go by in a second.</a:t>
            </a:r>
          </a:p>
          <a:p>
            <a:pPr marL="463550" indent="-238125"/>
            <a:r>
              <a:rPr lang="en-US" dirty="0"/>
              <a:t>Waves with long wavelengths have a low frequency.  Waves with short wavelengths have a high frequency.  The higher the frequency, the more energy a wave has. 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speed or velocity of a wave depends on the wavelength and the frequency.  The formula for wave speed is:	</a:t>
            </a:r>
          </a:p>
          <a:p>
            <a:pPr marL="0" indent="0" algn="ctr">
              <a:buNone/>
            </a:pPr>
            <a:r>
              <a:rPr lang="en-US" dirty="0"/>
              <a:t>Speed  = wavelength  x  frequency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59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WAVES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Frequency vs. Wavelength</a:t>
            </a:r>
          </a:p>
          <a:p>
            <a:r>
              <a:rPr lang="en-US" dirty="0"/>
              <a:t>What happens to the wavelength as the frequency decreases?</a:t>
            </a:r>
          </a:p>
          <a:p>
            <a:r>
              <a:rPr lang="en-US" dirty="0"/>
              <a:t>Which wave has more energy? Why?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581401"/>
            <a:ext cx="5943600" cy="2834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133600" y="3886200"/>
            <a:ext cx="5334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</a:rPr>
              <a:t>A. </a:t>
            </a:r>
          </a:p>
        </p:txBody>
      </p:sp>
      <p:sp>
        <p:nvSpPr>
          <p:cNvPr id="6" name="Rectangle 5"/>
          <p:cNvSpPr/>
          <p:nvPr/>
        </p:nvSpPr>
        <p:spPr>
          <a:xfrm>
            <a:off x="2133600" y="5486400"/>
            <a:ext cx="5334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</a:rPr>
              <a:t>B.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15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756" y="609600"/>
            <a:ext cx="9708444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WAVES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104" y="2424993"/>
            <a:ext cx="8249496" cy="43291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36978" y="1752600"/>
            <a:ext cx="10442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Higher energy, higher amplitude; low energy, low amplitude</a:t>
            </a:r>
          </a:p>
        </p:txBody>
      </p:sp>
    </p:spTree>
    <p:extLst>
      <p:ext uri="{BB962C8B-B14F-4D97-AF65-F5344CB8AC3E}">
        <p14:creationId xmlns:p14="http://schemas.microsoft.com/office/powerpoint/2010/main" val="92441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WAVE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b="1" dirty="0">
                <a:solidFill>
                  <a:srgbClr val="7030A0"/>
                </a:solidFill>
              </a:rPr>
              <a:t>WAVE INTERACTIONS</a:t>
            </a:r>
          </a:p>
          <a:p>
            <a:r>
              <a:rPr lang="en-US" dirty="0"/>
              <a:t>When a wave hits a piece of matter, the wave can be absorbed or it can be reflected.</a:t>
            </a:r>
          </a:p>
          <a:p>
            <a:pPr lvl="1"/>
            <a:r>
              <a:rPr lang="en-US" sz="2800" dirty="0"/>
              <a:t>Reflection</a:t>
            </a:r>
          </a:p>
          <a:p>
            <a:pPr lvl="1"/>
            <a:r>
              <a:rPr lang="en-US" sz="2800" dirty="0"/>
              <a:t>Refraction</a:t>
            </a:r>
          </a:p>
          <a:p>
            <a:pPr lvl="1"/>
            <a:r>
              <a:rPr lang="en-US" sz="2800" dirty="0"/>
              <a:t>Diffraction</a:t>
            </a:r>
          </a:p>
          <a:p>
            <a:pPr lvl="1"/>
            <a:r>
              <a:rPr lang="en-US" sz="2800" dirty="0"/>
              <a:t>Interference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70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WAVE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7030A0"/>
                </a:solidFill>
              </a:rPr>
              <a:t>REFLECTION</a:t>
            </a:r>
            <a:r>
              <a:rPr lang="en-US" dirty="0"/>
              <a:t>	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/>
            <a:r>
              <a:rPr lang="en-US" dirty="0"/>
              <a:t>The bouncing back after a wave strikes an object that it cannot pass through.   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715770"/>
            <a:ext cx="5183188" cy="82391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REFRACTION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488459"/>
            <a:ext cx="5827889" cy="3684588"/>
          </a:xfrm>
        </p:spPr>
        <p:txBody>
          <a:bodyPr/>
          <a:lstStyle/>
          <a:p>
            <a:r>
              <a:rPr lang="en-US" dirty="0"/>
              <a:t>The bending of waves due to a change in speed.</a:t>
            </a:r>
          </a:p>
          <a:p>
            <a:pPr lvl="0"/>
            <a:r>
              <a:rPr lang="en-US" dirty="0"/>
              <a:t>Examples include prisms, lenses like glasses and contacts, and a mirage.</a:t>
            </a:r>
          </a:p>
          <a:p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6198" y="4441152"/>
            <a:ext cx="1524000" cy="2416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 descr="C:\Documents and Settings\tiffany.dixon\Local Settings\Temporary Internet Files\Content.IE5\RM1RQA5T\MP900448542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723024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Documents and Settings\tiffany.dixon\Local Settings\Temporary Internet Files\Content.IE5\KXZQ93SQ\MC900197938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3798" y="347376"/>
            <a:ext cx="2421802" cy="2251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ight Arrow 6"/>
          <p:cNvSpPr/>
          <p:nvPr/>
        </p:nvSpPr>
        <p:spPr>
          <a:xfrm rot="827536">
            <a:off x="7268254" y="5140733"/>
            <a:ext cx="11430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09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WAVE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315244"/>
            <a:ext cx="5157787" cy="82391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DIFFRACTION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4054" y="2139156"/>
            <a:ext cx="5157787" cy="3951288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The bending of waves around a barrier.    When it encounters a barrier, the wave can go around it.</a:t>
            </a:r>
          </a:p>
          <a:p>
            <a:r>
              <a:rPr lang="en-US" dirty="0"/>
              <a:t>Examples include sound waves bending to come around a corner, or underneath a door</a:t>
            </a:r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93077" y="474113"/>
            <a:ext cx="5183188" cy="823912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7030A0"/>
                </a:solidFill>
              </a:rPr>
              <a:t>INTERFERENCE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14</a:t>
            </a:fld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889133" y="3873500"/>
            <a:ext cx="4791075" cy="2847975"/>
          </a:xfrm>
          <a:prstGeom prst="rect">
            <a:avLst/>
          </a:prstGeom>
        </p:spPr>
      </p:pic>
      <p:pic>
        <p:nvPicPr>
          <p:cNvPr id="11" name="Picture 4" descr="diff1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867" y="4755796"/>
            <a:ext cx="2490597" cy="1783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6096000" y="1315245"/>
            <a:ext cx="5584207" cy="230848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3200" b="0" dirty="0"/>
              <a:t>Two or more waves may come in contact with each other and overlap to form a new wave.  This is called </a:t>
            </a:r>
            <a:r>
              <a:rPr lang="en-US" altLang="en-US" sz="3200" dirty="0"/>
              <a:t>INTERFERENCE</a:t>
            </a:r>
            <a:r>
              <a:rPr lang="en-US" altLang="en-US" sz="3200" b="0" dirty="0">
                <a:solidFill>
                  <a:srgbClr val="FF0000"/>
                </a:solidFill>
              </a:rPr>
              <a:t>. </a:t>
            </a:r>
            <a:endParaRPr lang="en-US" altLang="en-US" sz="3200" b="0" dirty="0"/>
          </a:p>
          <a:p>
            <a:r>
              <a:rPr lang="en-US" altLang="en-US" sz="3200" b="0" dirty="0"/>
              <a:t>As these waves overlap, they can either multiply and enhance each other, or cancel each other out.  </a:t>
            </a:r>
          </a:p>
        </p:txBody>
      </p:sp>
    </p:spTree>
    <p:extLst>
      <p:ext uri="{BB962C8B-B14F-4D97-AF65-F5344CB8AC3E}">
        <p14:creationId xmlns:p14="http://schemas.microsoft.com/office/powerpoint/2010/main" val="378266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379"/>
            <a:ext cx="10515600" cy="1325563"/>
          </a:xfrm>
        </p:spPr>
        <p:txBody>
          <a:bodyPr>
            <a:normAutofit/>
          </a:bodyPr>
          <a:lstStyle/>
          <a:p>
            <a:r>
              <a:rPr kumimoji="0" lang="en-US" sz="5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</a:rPr>
              <a:t>SOUND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222" y="1104032"/>
            <a:ext cx="10515600" cy="4351338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Longitudinal/Compressional Wave</a:t>
            </a:r>
          </a:p>
          <a:p>
            <a:r>
              <a:rPr lang="en-US" dirty="0"/>
              <a:t>Requires matter to travel.</a:t>
            </a:r>
          </a:p>
          <a:p>
            <a:r>
              <a:rPr lang="en-US" dirty="0"/>
              <a:t>Wave Speed changes in different mediums</a:t>
            </a:r>
          </a:p>
          <a:p>
            <a:r>
              <a:rPr lang="en-US" dirty="0"/>
              <a:t>Sound travels fastest in solids; travels slowest in gases.</a:t>
            </a:r>
          </a:p>
          <a:p>
            <a:pPr marL="228600" lvl="1">
              <a:spcBef>
                <a:spcPts val="1000"/>
              </a:spcBef>
            </a:pPr>
            <a:r>
              <a:rPr lang="en-US" dirty="0"/>
              <a:t>Sound travels faster in solids because particles are closer together in solids than in gases, and therefore energy moves faster!</a:t>
            </a:r>
          </a:p>
          <a:p>
            <a:r>
              <a:rPr lang="en-US" dirty="0"/>
              <a:t>Solids travel faster in more elastic substances.</a:t>
            </a:r>
          </a:p>
          <a:p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939" b="42939"/>
          <a:stretch/>
        </p:blipFill>
        <p:spPr bwMode="auto">
          <a:xfrm>
            <a:off x="2015065" y="3487903"/>
            <a:ext cx="7693024" cy="3233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324122" y="4867795"/>
            <a:ext cx="1447800" cy="4737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chemeClr val="tx1"/>
                </a:solidFill>
              </a:rPr>
              <a:t>Liquid</a:t>
            </a:r>
          </a:p>
        </p:txBody>
      </p:sp>
      <p:sp>
        <p:nvSpPr>
          <p:cNvPr id="7" name="Rectangle 6"/>
          <p:cNvSpPr/>
          <p:nvPr/>
        </p:nvSpPr>
        <p:spPr>
          <a:xfrm>
            <a:off x="2540001" y="4867794"/>
            <a:ext cx="1447800" cy="4737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chemeClr val="tx1"/>
                </a:solidFill>
              </a:rPr>
              <a:t>Gas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5222" y="4867794"/>
            <a:ext cx="1447800" cy="4737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chemeClr val="tx1"/>
                </a:solidFill>
              </a:rPr>
              <a:t>Solid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13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970844" y="214489"/>
            <a:ext cx="9282289" cy="1143000"/>
          </a:xfrm>
        </p:spPr>
        <p:txBody>
          <a:bodyPr>
            <a:normAutofit/>
          </a:bodyPr>
          <a:lstStyle/>
          <a:p>
            <a:r>
              <a:rPr lang="en-US" altLang="en-US" sz="5400" b="1" dirty="0"/>
              <a:t>SOUND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2311" y="1752601"/>
            <a:ext cx="4995334" cy="45720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>
                <a:solidFill>
                  <a:srgbClr val="7030A0"/>
                </a:solidFill>
              </a:rPr>
              <a:t>DOPPLER EFFECT</a:t>
            </a:r>
          </a:p>
          <a:p>
            <a:pPr marL="338138" indent="-338138"/>
            <a:r>
              <a:rPr lang="en-US" altLang="en-US" dirty="0"/>
              <a:t>Variation in the perceived pitch of a sound due to a moving sound source.</a:t>
            </a:r>
          </a:p>
          <a:p>
            <a:pPr marL="338138" indent="-338138"/>
            <a:r>
              <a:rPr lang="en-US" altLang="en-US" dirty="0"/>
              <a:t>Waves are closer together in front of the source.</a:t>
            </a:r>
          </a:p>
          <a:p>
            <a:pPr marL="338138" indent="-338138"/>
            <a:r>
              <a:rPr lang="en-US" altLang="en-US" dirty="0"/>
              <a:t>Waves spread out behind the source.</a:t>
            </a:r>
          </a:p>
          <a:p>
            <a:pPr>
              <a:buFontTx/>
              <a:buNone/>
            </a:pPr>
            <a:endParaRPr lang="en-US" altLang="en-US" b="1" dirty="0">
              <a:latin typeface="Comic Sans MS" panose="030F0702030302020204" pitchFamily="66" charset="0"/>
            </a:endParaRPr>
          </a:p>
        </p:txBody>
      </p:sp>
      <p:pic>
        <p:nvPicPr>
          <p:cNvPr id="21509" name="Picture 5" descr="Doppler effect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752601"/>
            <a:ext cx="4343400" cy="413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8289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SOUND</a:t>
            </a:r>
            <a:endParaRPr lang="en-US" sz="48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hears a higher pitched sound? Why?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1" y="2362200"/>
            <a:ext cx="7467599" cy="4064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87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</TotalTime>
  <Words>741</Words>
  <Application>Microsoft Office PowerPoint</Application>
  <PresentationFormat>Custom</PresentationFormat>
  <Paragraphs>125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WAVES, SOUND, AND LIGHT</vt:lpstr>
      <vt:lpstr>WAVES</vt:lpstr>
      <vt:lpstr>WAVES</vt:lpstr>
      <vt:lpstr>WAVES </vt:lpstr>
      <vt:lpstr>WAVES</vt:lpstr>
      <vt:lpstr>WAVES</vt:lpstr>
      <vt:lpstr>WAVES</vt:lpstr>
      <vt:lpstr>WAVE</vt:lpstr>
      <vt:lpstr>WAVES</vt:lpstr>
      <vt:lpstr>WAVES</vt:lpstr>
      <vt:lpstr>WAVES</vt:lpstr>
      <vt:lpstr>WAVE</vt:lpstr>
      <vt:lpstr>WAVE</vt:lpstr>
      <vt:lpstr>WAVE</vt:lpstr>
      <vt:lpstr>SOUND</vt:lpstr>
      <vt:lpstr>SOUND</vt:lpstr>
      <vt:lpstr>SOUND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</dc:creator>
  <cp:lastModifiedBy>nbrim</cp:lastModifiedBy>
  <cp:revision>16</cp:revision>
  <dcterms:created xsi:type="dcterms:W3CDTF">2016-04-23T18:21:23Z</dcterms:created>
  <dcterms:modified xsi:type="dcterms:W3CDTF">2018-04-24T13:19:41Z</dcterms:modified>
</cp:coreProperties>
</file>