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87" r:id="rId3"/>
    <p:sldId id="258" r:id="rId4"/>
    <p:sldId id="259" r:id="rId5"/>
    <p:sldId id="273" r:id="rId6"/>
    <p:sldId id="274" r:id="rId7"/>
    <p:sldId id="275" r:id="rId8"/>
    <p:sldId id="261" r:id="rId9"/>
    <p:sldId id="262" r:id="rId10"/>
    <p:sldId id="286" r:id="rId11"/>
    <p:sldId id="276" r:id="rId12"/>
    <p:sldId id="263" r:id="rId13"/>
    <p:sldId id="277" r:id="rId14"/>
    <p:sldId id="264" r:id="rId15"/>
    <p:sldId id="265" r:id="rId16"/>
    <p:sldId id="278" r:id="rId17"/>
    <p:sldId id="279" r:id="rId18"/>
    <p:sldId id="267" r:id="rId19"/>
    <p:sldId id="280" r:id="rId20"/>
    <p:sldId id="268" r:id="rId21"/>
    <p:sldId id="269" r:id="rId22"/>
    <p:sldId id="281" r:id="rId23"/>
    <p:sldId id="270" r:id="rId2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25" autoAdjust="0"/>
    <p:restoredTop sz="94660"/>
  </p:normalViewPr>
  <p:slideViewPr>
    <p:cSldViewPr snapToGrid="0">
      <p:cViewPr varScale="1">
        <p:scale>
          <a:sx n="70" d="100"/>
          <a:sy n="70" d="100"/>
        </p:scale>
        <p:origin x="-576" y="-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>
              <a:defRPr/>
            </a:lvl1pPr>
          </a:lstStyle>
          <a:p>
            <a:fld id="{FAE8A014-332D-48F9-AF6F-B46566E57565}" type="datetimeFigureOut">
              <a:rPr lang="en-US" smtClean="0"/>
              <a:t>4/24/2018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19965B-E626-422A-A586-1AAE1BD89466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080238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E8A014-332D-48F9-AF6F-B46566E57565}" type="datetimeFigureOut">
              <a:rPr lang="en-US" smtClean="0"/>
              <a:t>4/24/2018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19965B-E626-422A-A586-1AAE1BD894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87456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b="0" spc="2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E8A014-332D-48F9-AF6F-B46566E57565}" type="datetimeFigureOut">
              <a:rPr lang="en-US" smtClean="0"/>
              <a:t>4/24/2018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19965B-E626-422A-A586-1AAE1BD89466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139352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4127" y="2286000"/>
            <a:ext cx="4754880" cy="402336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89320" y="2286000"/>
            <a:ext cx="4754880" cy="402336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E8A014-332D-48F9-AF6F-B46566E57565}" type="datetimeFigureOut">
              <a:rPr lang="en-US" smtClean="0"/>
              <a:t>4/24/2018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19965B-E626-422A-A586-1AAE1BD894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89752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300" b="0" cap="none" baseline="0">
                <a:solidFill>
                  <a:schemeClr val="accent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24128" y="2967788"/>
            <a:ext cx="4754880" cy="334157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99088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lang="en-US" sz="2300" b="0" kern="1200" cap="none" baseline="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None/>
            </a:pPr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990888" y="2967788"/>
            <a:ext cx="4754880" cy="334157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E8A014-332D-48F9-AF6F-B46566E57565}" type="datetimeFigureOut">
              <a:rPr lang="en-US" smtClean="0"/>
              <a:t>4/24/2018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19965B-E626-422A-A586-1AAE1BD894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36657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E8A014-332D-48F9-AF6F-B46566E57565}" type="datetimeFigureOut">
              <a:rPr lang="en-US" smtClean="0"/>
              <a:t>4/24/2018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19965B-E626-422A-A586-1AAE1BD894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73360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E8A014-332D-48F9-AF6F-B46566E57565}" type="datetimeFigureOut">
              <a:rPr lang="en-US" smtClean="0"/>
              <a:t>4/24/2018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19965B-E626-422A-A586-1AAE1BD894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42648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24128" y="471509"/>
            <a:ext cx="4389120" cy="1737360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0" y="822960"/>
            <a:ext cx="5678424" cy="518464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128" y="2257506"/>
            <a:ext cx="4389120" cy="3762294"/>
          </a:xfrm>
        </p:spPr>
        <p:txBody>
          <a:bodyPr lIns="91440" rIns="91440">
            <a:normAutofit/>
          </a:bodyPr>
          <a:lstStyle>
            <a:lvl1pPr marL="0" indent="0">
              <a:lnSpc>
                <a:spcPct val="108000"/>
              </a:lnSpc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E8A014-332D-48F9-AF6F-B46566E57565}" type="datetimeFigureOut">
              <a:rPr lang="en-US" smtClean="0"/>
              <a:t>4/24/2018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19965B-E626-422A-A586-1AAE1BD894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16938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8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-1"/>
            <a:ext cx="12188952" cy="4572000"/>
          </a:xfrm>
          <a:solidFill>
            <a:schemeClr val="accent1">
              <a:lumMod val="60000"/>
              <a:lumOff val="40000"/>
            </a:schemeClr>
          </a:solidFill>
        </p:spPr>
        <p:txBody>
          <a:bodyPr lIns="457200" tIns="365760" rIns="45720" bIns="4572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10600" y="4960138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E8A014-332D-48F9-AF6F-B46566E57565}" type="datetimeFigureOut">
              <a:rPr lang="en-US" smtClean="0"/>
              <a:t>4/24/2018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19965B-E626-422A-A586-1AAE1BD89466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234707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E8A014-332D-48F9-AF6F-B46566E57565}" type="datetimeFigureOut">
              <a:rPr lang="en-US" smtClean="0"/>
              <a:t>4/24/2018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19965B-E626-422A-A586-1AAE1BD894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32475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762000"/>
            <a:ext cx="2628900" cy="5410200"/>
          </a:xfrm>
        </p:spPr>
        <p:txBody>
          <a:bodyPr vert="eaVert" lIns="45720" tIns="91440" rIns="45720" bIns="9144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1" y="762000"/>
            <a:ext cx="7581900" cy="541020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E8A014-332D-48F9-AF6F-B46566E57565}" type="datetimeFigureOut">
              <a:rPr lang="en-US" smtClean="0"/>
              <a:t>4/24/2018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19965B-E626-422A-A586-1AAE1BD89466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 rot="5400000" flipV="1">
            <a:off x="10058400" y="59263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287289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286000"/>
            <a:ext cx="9720073" cy="402336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24129" y="6470704"/>
            <a:ext cx="2154143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FAE8A014-332D-48F9-AF6F-B46566E57565}" type="datetimeFigureOut">
              <a:rPr lang="en-US" smtClean="0"/>
              <a:t>4/24/2018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842932" y="6470704"/>
            <a:ext cx="5901459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37333" y="6470704"/>
            <a:ext cx="973667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7D19965B-E626-422A-A586-1AAE1BD89466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580269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5000" kern="1200" cap="all" spc="100" baseline="0">
          <a:solidFill>
            <a:schemeClr val="tx1">
              <a:lumMod val="95000"/>
              <a:lumOff val="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Tw Cen MT" panose="020B0602020104020603" pitchFamily="34" charset="0"/>
        <a:buChar char=" 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26517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4480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59436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77724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91440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060704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216152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3624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2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wmf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7.png"/><Relationship Id="rId5" Type="http://schemas.openxmlformats.org/officeDocument/2006/relationships/image" Target="../media/image26.wmf"/><Relationship Id="rId4" Type="http://schemas.openxmlformats.org/officeDocument/2006/relationships/image" Target="../media/image25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subTitle" idx="1"/>
          </p:nvPr>
        </p:nvSpPr>
        <p:spPr>
          <a:xfrm>
            <a:off x="237066" y="4718756"/>
            <a:ext cx="11954933" cy="2562577"/>
          </a:xfrm>
        </p:spPr>
        <p:txBody>
          <a:bodyPr>
            <a:normAutofit/>
          </a:bodyPr>
          <a:lstStyle/>
          <a:p>
            <a:pPr algn="ctr"/>
            <a:r>
              <a:rPr lang="en-US" sz="6600" b="1" dirty="0" smtClean="0"/>
              <a:t>ELECTRICITY </a:t>
            </a:r>
            <a:r>
              <a:rPr lang="en-US" sz="6600" b="1" dirty="0"/>
              <a:t>AND </a:t>
            </a:r>
            <a:r>
              <a:rPr lang="en-US" sz="6600" b="1" dirty="0" smtClean="0"/>
              <a:t>MAGNETISM</a:t>
            </a:r>
            <a:endParaRPr lang="en-US" sz="6600" b="1" dirty="0"/>
          </a:p>
          <a:p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B11C2-F834-4686-913C-A56490AEA2B3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08999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6000" b="1" dirty="0" smtClean="0"/>
              <a:t>ELECTRICITY AND MAGNETISM</a:t>
            </a:r>
            <a:endParaRPr lang="en-US" sz="6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sz="3400" b="1" dirty="0"/>
              <a:t>SPS10. Obtain, evaluate, and communicate information to explain the properties of and relationships between electricity and magnetism. </a:t>
            </a:r>
            <a:endParaRPr lang="en-US" sz="3400" dirty="0"/>
          </a:p>
          <a:p>
            <a:pPr marL="463550" indent="-463550">
              <a:buNone/>
            </a:pPr>
            <a:r>
              <a:rPr lang="en-US" sz="3400" dirty="0"/>
              <a:t>a. </a:t>
            </a:r>
            <a:r>
              <a:rPr lang="en-US" sz="3400" dirty="0" smtClean="0"/>
              <a:t>	Use </a:t>
            </a:r>
            <a:r>
              <a:rPr lang="en-US" sz="3400" dirty="0"/>
              <a:t>mathematical and computational thinking to support a claim regarding relationships among voltage, current, and resistance. </a:t>
            </a:r>
          </a:p>
          <a:p>
            <a:pPr marL="463550" indent="-463550">
              <a:buNone/>
            </a:pPr>
            <a:r>
              <a:rPr lang="en-US" sz="3400" dirty="0"/>
              <a:t>b. </a:t>
            </a:r>
            <a:r>
              <a:rPr lang="en-US" sz="3400" dirty="0" smtClean="0"/>
              <a:t>	Develop </a:t>
            </a:r>
            <a:r>
              <a:rPr lang="en-US" sz="3400" dirty="0"/>
              <a:t>and use models to illustrate and explain the conventional flow (direct and alternating) of current and the flow of electrons in simple series and parallel circuits.  </a:t>
            </a:r>
            <a:r>
              <a:rPr lang="en-US" sz="3400" dirty="0" smtClean="0"/>
              <a:t>(</a:t>
            </a:r>
            <a:r>
              <a:rPr lang="en-US" sz="3400" i="1" dirty="0"/>
              <a:t>Clarification statement: </a:t>
            </a:r>
            <a:r>
              <a:rPr lang="en-US" sz="3400" dirty="0"/>
              <a:t>Advantages and disadvantages of series and parallel circuits should be addressed.) </a:t>
            </a:r>
          </a:p>
          <a:p>
            <a:pPr marL="463550" indent="-463550">
              <a:buNone/>
            </a:pPr>
            <a:r>
              <a:rPr lang="en-US" sz="3400" dirty="0"/>
              <a:t>c. </a:t>
            </a:r>
            <a:r>
              <a:rPr lang="en-US" sz="3400" dirty="0" smtClean="0"/>
              <a:t>	Plan </a:t>
            </a:r>
            <a:r>
              <a:rPr lang="en-US" sz="3400" dirty="0"/>
              <a:t>and carry out investigations to determine the relationship between magnetism and the movement of electrical charge. </a:t>
            </a:r>
            <a:r>
              <a:rPr lang="en-US" sz="3400" dirty="0" smtClean="0"/>
              <a:t>  (</a:t>
            </a:r>
            <a:r>
              <a:rPr lang="en-US" sz="3400" i="1" dirty="0"/>
              <a:t>Clarification statement: </a:t>
            </a:r>
            <a:r>
              <a:rPr lang="en-US" sz="3400" dirty="0"/>
              <a:t>Investigations could include electromagnets, simple motors, and generators</a:t>
            </a:r>
            <a:r>
              <a:rPr lang="en-US" dirty="0"/>
              <a:t>.) </a:t>
            </a:r>
          </a:p>
        </p:txBody>
      </p:sp>
    </p:spTree>
    <p:extLst>
      <p:ext uri="{BB962C8B-B14F-4D97-AF65-F5344CB8AC3E}">
        <p14:creationId xmlns:p14="http://schemas.microsoft.com/office/powerpoint/2010/main" val="38742113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b="1" dirty="0"/>
              <a:t>Static Electricity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b="1" dirty="0">
                <a:solidFill>
                  <a:srgbClr val="FF0000"/>
                </a:solidFill>
              </a:rPr>
              <a:t>Static</a:t>
            </a:r>
            <a:r>
              <a:rPr lang="en-US" sz="2800" dirty="0"/>
              <a:t> - some of the outer electrons are held very loosely. </a:t>
            </a:r>
          </a:p>
          <a:p>
            <a:r>
              <a:rPr lang="en-US" sz="2800" dirty="0"/>
              <a:t>They can move from one atom to another. </a:t>
            </a:r>
          </a:p>
          <a:p>
            <a:r>
              <a:rPr lang="en-US" sz="2800" dirty="0"/>
              <a:t>An atom that loses electrons has more protons than electrons. It is positively charged- </a:t>
            </a:r>
            <a:r>
              <a:rPr lang="en-US" sz="2800" b="1" dirty="0" err="1"/>
              <a:t>cation</a:t>
            </a:r>
            <a:r>
              <a:rPr lang="en-US" sz="2800" b="1" dirty="0"/>
              <a:t> </a:t>
            </a:r>
          </a:p>
          <a:p>
            <a:r>
              <a:rPr lang="en-US" sz="2800" dirty="0"/>
              <a:t>An atom that gains electrons has more electrons than protons. It has a negative charge- </a:t>
            </a:r>
            <a:r>
              <a:rPr lang="en-US" sz="2800" b="1" dirty="0"/>
              <a:t>anion. </a:t>
            </a:r>
          </a:p>
          <a:p>
            <a:r>
              <a:rPr lang="en-US" sz="2800" dirty="0"/>
              <a:t>A charged atom is called an "ion."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B11C2-F834-4686-913C-A56490AEA2B3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06622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b="1" dirty="0"/>
              <a:t>Static Electricity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/>
              <a:t>Static electricity is the imbalance of positive and negative charges.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B11C2-F834-4686-913C-A56490AEA2B3}" type="slidenum">
              <a:rPr lang="en-US" smtClean="0"/>
              <a:t>4</a:t>
            </a:fld>
            <a:endParaRPr lang="en-US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3352801"/>
            <a:ext cx="7499054" cy="25665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729110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241778" y="304800"/>
            <a:ext cx="8702699" cy="1143000"/>
          </a:xfrm>
        </p:spPr>
        <p:txBody>
          <a:bodyPr/>
          <a:lstStyle/>
          <a:p>
            <a:r>
              <a:rPr lang="en-US" sz="5400" b="1" dirty="0">
                <a:solidFill>
                  <a:schemeClr val="tx1"/>
                </a:solidFill>
              </a:rPr>
              <a:t>STATIC ELECTRICITY</a:t>
            </a:r>
            <a:endParaRPr lang="en-US" sz="5400" dirty="0">
              <a:solidFill>
                <a:schemeClr val="tx1"/>
              </a:solidFill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970844" y="2122311"/>
            <a:ext cx="5353757" cy="4354690"/>
          </a:xfrm>
          <a:noFill/>
        </p:spPr>
        <p:txBody>
          <a:bodyPr/>
          <a:lstStyle/>
          <a:p>
            <a:r>
              <a:rPr lang="en-US" sz="3200" b="1" dirty="0"/>
              <a:t>Charging by Friction</a:t>
            </a:r>
          </a:p>
          <a:p>
            <a:pPr marL="857250" lvl="2" indent="-457200">
              <a:buFontTx/>
              <a:buChar char="-"/>
            </a:pPr>
            <a:r>
              <a:rPr lang="en-US" sz="3200" dirty="0"/>
              <a:t>The charge is transferred because of rubbing two objects together.</a:t>
            </a:r>
          </a:p>
          <a:p>
            <a:pPr marL="857250" lvl="2" indent="-457200">
              <a:buFontTx/>
              <a:buChar char="-"/>
            </a:pPr>
            <a:r>
              <a:rPr lang="en-US" sz="3200" dirty="0"/>
              <a:t>Example:  shoes on a carpet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05601" y="1637890"/>
            <a:ext cx="3495675" cy="48391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36281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411111" y="4549"/>
            <a:ext cx="8571089" cy="1143000"/>
          </a:xfrm>
        </p:spPr>
        <p:txBody>
          <a:bodyPr/>
          <a:lstStyle/>
          <a:p>
            <a:r>
              <a:rPr lang="en-US" sz="5400" b="1" dirty="0">
                <a:solidFill>
                  <a:schemeClr val="tx1"/>
                </a:solidFill>
              </a:rPr>
              <a:t>STATIC ELECTRICITY</a:t>
            </a:r>
            <a:endParaRPr lang="en-US" sz="5400" dirty="0">
              <a:solidFill>
                <a:schemeClr val="tx1"/>
              </a:solidFill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1286933" y="1219200"/>
            <a:ext cx="9152467" cy="5410200"/>
          </a:xfrm>
          <a:noFill/>
        </p:spPr>
        <p:txBody>
          <a:bodyPr/>
          <a:lstStyle/>
          <a:p>
            <a:r>
              <a:rPr lang="en-US" sz="3200" b="1" dirty="0"/>
              <a:t>Charging by Induction</a:t>
            </a:r>
          </a:p>
          <a:p>
            <a:pPr lvl="1"/>
            <a:r>
              <a:rPr lang="en-US" sz="3200" dirty="0"/>
              <a:t>Involves the charging of one object by another object </a:t>
            </a:r>
            <a:r>
              <a:rPr lang="en-US" sz="3200" b="1" dirty="0"/>
              <a:t>WITHOUT</a:t>
            </a:r>
            <a:r>
              <a:rPr lang="en-US" sz="3200" dirty="0"/>
              <a:t> direct contact.</a:t>
            </a:r>
          </a:p>
          <a:p>
            <a:pPr lvl="1"/>
            <a:r>
              <a:rPr lang="en-US" sz="3200" dirty="0"/>
              <a:t>Example: balloon and rice cereal/electroscope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1" y="3582346"/>
            <a:ext cx="7696200" cy="32756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94579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524000" y="0"/>
            <a:ext cx="8496301" cy="1143000"/>
          </a:xfrm>
        </p:spPr>
        <p:txBody>
          <a:bodyPr/>
          <a:lstStyle/>
          <a:p>
            <a:r>
              <a:rPr lang="en-US" sz="5400" b="1" dirty="0">
                <a:solidFill>
                  <a:schemeClr val="tx1"/>
                </a:solidFill>
              </a:rPr>
              <a:t>STATIC ELECTRICITY</a:t>
            </a:r>
            <a:endParaRPr lang="en-US" sz="5400" dirty="0">
              <a:solidFill>
                <a:schemeClr val="tx1"/>
              </a:solidFill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1524000" y="1143000"/>
            <a:ext cx="8915400" cy="5486400"/>
          </a:xfrm>
          <a:noFill/>
        </p:spPr>
        <p:txBody>
          <a:bodyPr/>
          <a:lstStyle/>
          <a:p>
            <a:r>
              <a:rPr lang="en-US" sz="3200" b="1" dirty="0"/>
              <a:t>Charging by Conduction</a:t>
            </a:r>
          </a:p>
          <a:p>
            <a:pPr lvl="1"/>
            <a:r>
              <a:rPr lang="en-US" sz="3200" dirty="0"/>
              <a:t>Involves the </a:t>
            </a:r>
            <a:r>
              <a:rPr lang="en-US" sz="3200" b="1" dirty="0"/>
              <a:t>DIRECT CONTACT </a:t>
            </a:r>
            <a:r>
              <a:rPr lang="en-US" sz="3200" dirty="0"/>
              <a:t>of a charged object to a neutral object.</a:t>
            </a:r>
          </a:p>
          <a:p>
            <a:pPr lvl="1"/>
            <a:r>
              <a:rPr lang="en-US" sz="3200" dirty="0"/>
              <a:t>Example: Van de </a:t>
            </a:r>
            <a:r>
              <a:rPr lang="en-US" sz="3200" dirty="0" err="1"/>
              <a:t>Graaf</a:t>
            </a:r>
            <a:r>
              <a:rPr lang="en-US" sz="3200" dirty="0"/>
              <a:t> generator</a:t>
            </a:r>
          </a:p>
        </p:txBody>
      </p:sp>
      <p:pic>
        <p:nvPicPr>
          <p:cNvPr id="5" name="Picture 5" descr="u8l2c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1140" y="3428684"/>
            <a:ext cx="6400800" cy="34293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58193" y="3193576"/>
            <a:ext cx="3094449" cy="24037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6" name="Straight Arrow Connector 5"/>
          <p:cNvCxnSpPr/>
          <p:nvPr/>
        </p:nvCxnSpPr>
        <p:spPr>
          <a:xfrm>
            <a:off x="7642746" y="3016155"/>
            <a:ext cx="914400" cy="1105469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63238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600" b="1" dirty="0"/>
              <a:t>Electricity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24127" y="2081901"/>
            <a:ext cx="10264761" cy="4525963"/>
          </a:xfrm>
        </p:spPr>
        <p:txBody>
          <a:bodyPr>
            <a:normAutofit/>
          </a:bodyPr>
          <a:lstStyle/>
          <a:p>
            <a:r>
              <a:rPr lang="en-US" sz="2800" dirty="0"/>
              <a:t>To make </a:t>
            </a:r>
            <a:r>
              <a:rPr lang="en-US" sz="2800" dirty="0" err="1" smtClean="0"/>
              <a:t>somethin</a:t>
            </a:r>
            <a:r>
              <a:rPr lang="en-US" sz="2800" dirty="0" smtClean="0"/>
              <a:t>" turn on, </a:t>
            </a:r>
            <a:r>
              <a:rPr lang="en-US" sz="2800" dirty="0"/>
              <a:t>we need:</a:t>
            </a:r>
          </a:p>
          <a:p>
            <a:pPr marL="688975" lvl="1" indent="-334963"/>
            <a:r>
              <a:rPr lang="en-US" sz="2800" dirty="0"/>
              <a:t>an appropriate source of electricity (battery/outlet), </a:t>
            </a:r>
          </a:p>
          <a:p>
            <a:pPr marL="688975" lvl="1" indent="-334963"/>
            <a:r>
              <a:rPr lang="en-US" sz="2800" dirty="0"/>
              <a:t>metal wires insulated with plastic,</a:t>
            </a:r>
          </a:p>
          <a:p>
            <a:pPr marL="688975" lvl="1" indent="-334963"/>
            <a:r>
              <a:rPr lang="en-US" sz="2800" dirty="0"/>
              <a:t>a switch </a:t>
            </a:r>
          </a:p>
          <a:p>
            <a:pPr marL="688975" lvl="1" indent="-334963"/>
            <a:r>
              <a:rPr lang="en-US" sz="2800" dirty="0"/>
              <a:t>and the “thing” (refrigerator, light, computer, radio controlled car, sewing machine</a:t>
            </a:r>
            <a:r>
              <a:rPr lang="en-US" sz="2800" dirty="0" smtClean="0"/>
              <a:t>......). </a:t>
            </a:r>
            <a:endParaRPr lang="en-US" sz="2800" dirty="0"/>
          </a:p>
          <a:p>
            <a:r>
              <a:rPr lang="en-US" sz="2800" dirty="0"/>
              <a:t>We connect them in a distinct sequence for the thing to work.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B11C2-F834-4686-913C-A56490AEA2B3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23342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b="1" dirty="0"/>
              <a:t>Source of Energy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In the case of </a:t>
            </a:r>
            <a:r>
              <a:rPr lang="en-US" sz="2800" b="1" dirty="0">
                <a:solidFill>
                  <a:srgbClr val="FF0000"/>
                </a:solidFill>
              </a:rPr>
              <a:t>DC</a:t>
            </a:r>
            <a:r>
              <a:rPr lang="en-US" sz="2800" b="1" dirty="0"/>
              <a:t> (</a:t>
            </a:r>
            <a:r>
              <a:rPr lang="en-US" sz="2800" b="1" dirty="0">
                <a:solidFill>
                  <a:srgbClr val="FF0000"/>
                </a:solidFill>
              </a:rPr>
              <a:t>Direct Current </a:t>
            </a:r>
            <a:r>
              <a:rPr lang="en-US" sz="2800" b="1" dirty="0"/>
              <a:t>– (battery</a:t>
            </a:r>
            <a:r>
              <a:rPr lang="en-US" sz="2800" dirty="0"/>
              <a:t>) current flows in one direction only), it has a limited life than is unusable so we throw it away. </a:t>
            </a:r>
          </a:p>
          <a:p>
            <a:r>
              <a:rPr lang="en-US" sz="2800" dirty="0"/>
              <a:t>-In the case of </a:t>
            </a:r>
            <a:r>
              <a:rPr lang="en-US" sz="2800" b="1" dirty="0">
                <a:solidFill>
                  <a:srgbClr val="FF0000"/>
                </a:solidFill>
              </a:rPr>
              <a:t>AC</a:t>
            </a:r>
            <a:r>
              <a:rPr lang="en-US" sz="2800" b="1" dirty="0"/>
              <a:t> (</a:t>
            </a:r>
            <a:r>
              <a:rPr lang="en-US" sz="2800" b="1" dirty="0">
                <a:solidFill>
                  <a:srgbClr val="FF0000"/>
                </a:solidFill>
              </a:rPr>
              <a:t>Alternating Current </a:t>
            </a:r>
            <a:r>
              <a:rPr lang="en-US" sz="2800" b="1" dirty="0"/>
              <a:t>– (wall plug)</a:t>
            </a:r>
            <a:r>
              <a:rPr lang="en-US" sz="2800" dirty="0"/>
              <a:t> current flows back and forth (changes direction)) the power company provides the electricity, it is far closer to limitless as an energy source.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B11C2-F834-4686-913C-A56490AEA2B3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76702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ChangeArrowheads="1"/>
          </p:cNvSpPr>
          <p:nvPr/>
        </p:nvSpPr>
        <p:spPr bwMode="auto">
          <a:xfrm>
            <a:off x="2923117" y="3009900"/>
            <a:ext cx="1219200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US"/>
          </a:p>
        </p:txBody>
      </p:sp>
      <p:pic>
        <p:nvPicPr>
          <p:cNvPr id="6148" name="Picture 4" descr="new3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610583"/>
            <a:ext cx="12192000" cy="16335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153" name="Rectangle 9"/>
          <p:cNvSpPr>
            <a:spLocks noChangeArrowheads="1"/>
          </p:cNvSpPr>
          <p:nvPr/>
        </p:nvSpPr>
        <p:spPr bwMode="auto">
          <a:xfrm>
            <a:off x="2925233" y="3017838"/>
            <a:ext cx="1219200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US"/>
          </a:p>
        </p:txBody>
      </p:sp>
      <p:pic>
        <p:nvPicPr>
          <p:cNvPr id="6155" name="Picture 11" descr="dcnew_mov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419600"/>
            <a:ext cx="12192000" cy="1606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160" name="Line 16"/>
          <p:cNvSpPr>
            <a:spLocks noChangeShapeType="1"/>
          </p:cNvSpPr>
          <p:nvPr/>
        </p:nvSpPr>
        <p:spPr bwMode="auto">
          <a:xfrm>
            <a:off x="0" y="6026150"/>
            <a:ext cx="12192000" cy="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75383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236082" y="401829"/>
            <a:ext cx="7772400" cy="1143000"/>
          </a:xfrm>
        </p:spPr>
        <p:txBody>
          <a:bodyPr>
            <a:normAutofit/>
          </a:bodyPr>
          <a:lstStyle/>
          <a:p>
            <a:r>
              <a:rPr lang="en-US" sz="5400" b="1" dirty="0">
                <a:solidFill>
                  <a:schemeClr val="tx1"/>
                </a:solidFill>
              </a:rPr>
              <a:t>ELECTRIC CURRENT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1236082" y="1634067"/>
            <a:ext cx="7772400" cy="5105400"/>
          </a:xfrm>
          <a:noFill/>
        </p:spPr>
        <p:txBody>
          <a:bodyPr/>
          <a:lstStyle/>
          <a:p>
            <a:pPr marL="0" indent="0">
              <a:buNone/>
            </a:pPr>
            <a:r>
              <a:rPr lang="en-US" sz="2800" dirty="0"/>
              <a:t>There are </a:t>
            </a:r>
            <a:r>
              <a:rPr lang="en-US" sz="2800" b="1" dirty="0"/>
              <a:t>three</a:t>
            </a:r>
            <a:r>
              <a:rPr lang="en-US" sz="2800" dirty="0"/>
              <a:t> parts to an electric charge</a:t>
            </a:r>
          </a:p>
          <a:p>
            <a:pPr>
              <a:buFontTx/>
              <a:buChar char="-"/>
            </a:pPr>
            <a:r>
              <a:rPr lang="en-US" sz="2800" dirty="0" smtClean="0"/>
              <a:t>Resistance</a:t>
            </a:r>
            <a:endParaRPr lang="en-US" sz="2800" dirty="0"/>
          </a:p>
          <a:p>
            <a:pPr>
              <a:buFontTx/>
              <a:buChar char="-"/>
            </a:pPr>
            <a:r>
              <a:rPr lang="en-US" sz="2800" dirty="0"/>
              <a:t>Current</a:t>
            </a:r>
          </a:p>
          <a:p>
            <a:pPr>
              <a:buFontTx/>
              <a:buChar char="-"/>
            </a:pPr>
            <a:r>
              <a:rPr lang="en-US" sz="2800" dirty="0" smtClean="0"/>
              <a:t>Voltage</a:t>
            </a:r>
            <a:endParaRPr lang="en-US" sz="2800" dirty="0"/>
          </a:p>
          <a:p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43171" y="2328333"/>
            <a:ext cx="4886325" cy="4152900"/>
          </a:xfrm>
          <a:prstGeom prst="rect">
            <a:avLst/>
          </a:prstGeom>
        </p:spPr>
      </p:pic>
      <p:cxnSp>
        <p:nvCxnSpPr>
          <p:cNvPr id="5" name="Straight Arrow Connector 4"/>
          <p:cNvCxnSpPr/>
          <p:nvPr/>
        </p:nvCxnSpPr>
        <p:spPr>
          <a:xfrm>
            <a:off x="3002507" y="2497540"/>
            <a:ext cx="4694830" cy="641445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>
            <a:off x="2511188" y="3005887"/>
            <a:ext cx="5186149" cy="1729886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>
            <a:off x="2511188" y="3603011"/>
            <a:ext cx="3712191" cy="1583138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374877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b="1" dirty="0"/>
              <a:t>Electric Current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24128" y="2021709"/>
            <a:ext cx="9720073" cy="4287651"/>
          </a:xfrm>
        </p:spPr>
        <p:txBody>
          <a:bodyPr/>
          <a:lstStyle/>
          <a:p>
            <a:r>
              <a:rPr lang="en-US" sz="2800" dirty="0"/>
              <a:t>The flow of electrons is called a current, an electric current</a:t>
            </a:r>
          </a:p>
          <a:p>
            <a:r>
              <a:rPr lang="en-US" sz="2800" dirty="0"/>
              <a:t>Current flows from high to low energy. </a:t>
            </a:r>
          </a:p>
          <a:p>
            <a:r>
              <a:rPr lang="en-US" sz="2800" dirty="0"/>
              <a:t>The formula for calculating voltage is:	</a:t>
            </a:r>
          </a:p>
          <a:p>
            <a:pPr marL="688975" lvl="1" indent="-334963"/>
            <a:r>
              <a:rPr lang="en-US" sz="2800" b="1" dirty="0">
                <a:solidFill>
                  <a:srgbClr val="FF0000"/>
                </a:solidFill>
              </a:rPr>
              <a:t>V = R x I</a:t>
            </a:r>
          </a:p>
          <a:p>
            <a:r>
              <a:rPr lang="en-US" dirty="0"/>
              <a:t> 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B11C2-F834-4686-913C-A56490AEA2B3}" type="slidenum">
              <a:rPr lang="en-US" smtClean="0"/>
              <a:t>12</a:t>
            </a:fld>
            <a:endParaRPr lang="en-US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50097" y="3882313"/>
            <a:ext cx="7381511" cy="2514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14" name="Group 13"/>
          <p:cNvGrpSpPr/>
          <p:nvPr/>
        </p:nvGrpSpPr>
        <p:grpSpPr>
          <a:xfrm>
            <a:off x="9282678" y="1762064"/>
            <a:ext cx="2222500" cy="1900183"/>
            <a:chOff x="6584634" y="2021708"/>
            <a:chExt cx="2222500" cy="1900183"/>
          </a:xfrm>
        </p:grpSpPr>
        <p:pic>
          <p:nvPicPr>
            <p:cNvPr id="9219" name="Picture 3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584634" y="2021708"/>
              <a:ext cx="2222500" cy="190018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grpSp>
          <p:nvGrpSpPr>
            <p:cNvPr id="12" name="Group 11"/>
            <p:cNvGrpSpPr/>
            <p:nvPr/>
          </p:nvGrpSpPr>
          <p:grpSpPr>
            <a:xfrm>
              <a:off x="7069951" y="2286000"/>
              <a:ext cx="1257300" cy="1562100"/>
              <a:chOff x="7069951" y="2286000"/>
              <a:chExt cx="1257300" cy="1562100"/>
            </a:xfrm>
          </p:grpSpPr>
          <p:cxnSp>
            <p:nvCxnSpPr>
              <p:cNvPr id="5" name="Straight Connector 4"/>
              <p:cNvCxnSpPr/>
              <p:nvPr/>
            </p:nvCxnSpPr>
            <p:spPr>
              <a:xfrm>
                <a:off x="7158203" y="2971800"/>
                <a:ext cx="1075361" cy="0"/>
              </a:xfrm>
              <a:prstGeom prst="line">
                <a:avLst/>
              </a:prstGeom>
              <a:ln w="3492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" name="Rectangle 5"/>
              <p:cNvSpPr/>
              <p:nvPr/>
            </p:nvSpPr>
            <p:spPr>
              <a:xfrm>
                <a:off x="7069951" y="3238500"/>
                <a:ext cx="419100" cy="381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4000" b="1" dirty="0">
                    <a:solidFill>
                      <a:srgbClr val="7030A0"/>
                    </a:solidFill>
                  </a:rPr>
                  <a:t>R</a:t>
                </a:r>
              </a:p>
            </p:txBody>
          </p:sp>
          <p:sp>
            <p:nvSpPr>
              <p:cNvPr id="7" name="Rectangle 6"/>
              <p:cNvSpPr/>
              <p:nvPr/>
            </p:nvSpPr>
            <p:spPr>
              <a:xfrm>
                <a:off x="7489051" y="2286000"/>
                <a:ext cx="419100" cy="381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4000" b="1" dirty="0">
                    <a:solidFill>
                      <a:srgbClr val="7030A0"/>
                    </a:solidFill>
                  </a:rPr>
                  <a:t>V</a:t>
                </a:r>
              </a:p>
            </p:txBody>
          </p:sp>
          <p:sp>
            <p:nvSpPr>
              <p:cNvPr id="8" name="Rectangle 7"/>
              <p:cNvSpPr/>
              <p:nvPr/>
            </p:nvSpPr>
            <p:spPr>
              <a:xfrm>
                <a:off x="7908151" y="3238500"/>
                <a:ext cx="419100" cy="381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4000" b="1" dirty="0">
                    <a:solidFill>
                      <a:srgbClr val="7030A0"/>
                    </a:solidFill>
                  </a:rPr>
                  <a:t>I</a:t>
                </a:r>
              </a:p>
            </p:txBody>
          </p:sp>
          <p:cxnSp>
            <p:nvCxnSpPr>
              <p:cNvPr id="13" name="Straight Connector 12"/>
              <p:cNvCxnSpPr/>
              <p:nvPr/>
            </p:nvCxnSpPr>
            <p:spPr>
              <a:xfrm flipV="1">
                <a:off x="7718487" y="3009900"/>
                <a:ext cx="0" cy="838200"/>
              </a:xfrm>
              <a:prstGeom prst="line">
                <a:avLst/>
              </a:prstGeom>
              <a:ln w="3492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9" name="TextBox 8"/>
          <p:cNvSpPr txBox="1"/>
          <p:nvPr/>
        </p:nvSpPr>
        <p:spPr>
          <a:xfrm>
            <a:off x="846162" y="4380932"/>
            <a:ext cx="2115403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solidFill>
                  <a:srgbClr val="7030A0"/>
                </a:solidFill>
              </a:rPr>
              <a:t>Formula is on your reference sheet!</a:t>
            </a:r>
            <a:endParaRPr lang="en-US" sz="2800" b="1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68021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309511" y="192103"/>
            <a:ext cx="8672689" cy="1143000"/>
          </a:xfrm>
        </p:spPr>
        <p:txBody>
          <a:bodyPr>
            <a:normAutofit/>
          </a:bodyPr>
          <a:lstStyle/>
          <a:p>
            <a:r>
              <a:rPr lang="en-US" sz="5400" b="1" dirty="0">
                <a:solidFill>
                  <a:schemeClr val="tx1"/>
                </a:solidFill>
              </a:rPr>
              <a:t>PRACTICE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1309511" y="1349769"/>
            <a:ext cx="8661372" cy="4724400"/>
          </a:xfrm>
          <a:noFill/>
        </p:spPr>
        <p:txBody>
          <a:bodyPr/>
          <a:lstStyle/>
          <a:p>
            <a:pPr marL="0" indent="0">
              <a:spcBef>
                <a:spcPct val="50000"/>
              </a:spcBef>
              <a:buNone/>
            </a:pPr>
            <a:r>
              <a:rPr lang="en-US" altLang="en-US" sz="2800" dirty="0"/>
              <a:t>What is the current produced with a 9-volt battery through a resistance of 100 ohms?</a:t>
            </a:r>
          </a:p>
          <a:p>
            <a:pPr marL="0" indent="0">
              <a:spcBef>
                <a:spcPct val="50000"/>
              </a:spcBef>
              <a:buNone/>
            </a:pPr>
            <a:r>
              <a:rPr lang="en-US" altLang="en-US" sz="2800" dirty="0"/>
              <a:t>I = ?				</a:t>
            </a:r>
          </a:p>
          <a:p>
            <a:pPr marL="0" indent="0">
              <a:spcBef>
                <a:spcPct val="50000"/>
              </a:spcBef>
              <a:buNone/>
            </a:pPr>
            <a:r>
              <a:rPr lang="en-US" altLang="en-US" sz="2800" dirty="0"/>
              <a:t>R = 100 ohms</a:t>
            </a:r>
          </a:p>
          <a:p>
            <a:pPr marL="0" indent="0">
              <a:spcBef>
                <a:spcPct val="50000"/>
              </a:spcBef>
              <a:buNone/>
            </a:pPr>
            <a:r>
              <a:rPr lang="en-US" altLang="en-US" sz="2800" dirty="0"/>
              <a:t>V = 9 volts</a:t>
            </a:r>
          </a:p>
          <a:p>
            <a:pPr marL="0" indent="0">
              <a:spcBef>
                <a:spcPct val="50000"/>
              </a:spcBef>
              <a:buNone/>
            </a:pPr>
            <a:endParaRPr lang="en-US" altLang="en-US" dirty="0">
              <a:solidFill>
                <a:schemeClr val="bg1"/>
              </a:solidFill>
            </a:endParaRPr>
          </a:p>
          <a:p>
            <a:pPr>
              <a:spcBef>
                <a:spcPct val="50000"/>
              </a:spcBef>
            </a:pPr>
            <a:endParaRPr lang="en-US" altLang="en-US" dirty="0">
              <a:solidFill>
                <a:schemeClr val="bg1"/>
              </a:solidFill>
            </a:endParaRPr>
          </a:p>
          <a:p>
            <a:pPr>
              <a:spcBef>
                <a:spcPct val="50000"/>
              </a:spcBef>
            </a:pPr>
            <a:endParaRPr lang="en-US" altLang="en-US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en-US" dirty="0">
                <a:solidFill>
                  <a:schemeClr val="bg1"/>
                </a:solidFill>
              </a:rPr>
              <a:t>                     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07735" y="4358954"/>
            <a:ext cx="2028825" cy="140970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5638800" y="2580111"/>
                <a:ext cx="3048000" cy="248369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3200" dirty="0">
                    <a:solidFill>
                      <a:schemeClr val="tx1"/>
                    </a:solidFill>
                  </a:rPr>
                  <a:t>I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3200" i="1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US" sz="32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𝑉</m:t>
                        </m:r>
                      </m:num>
                      <m:den>
                        <m:r>
                          <a:rPr lang="en-US" sz="32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𝑅</m:t>
                        </m:r>
                      </m:den>
                    </m:f>
                  </m:oMath>
                </a14:m>
                <a:endParaRPr lang="en-US" sz="3200" dirty="0">
                  <a:solidFill>
                    <a:schemeClr val="tx1"/>
                  </a:solidFill>
                </a:endParaRPr>
              </a:p>
              <a:p>
                <a:r>
                  <a:rPr lang="en-US" sz="3200" dirty="0">
                    <a:solidFill>
                      <a:schemeClr val="tx1"/>
                    </a:solidFill>
                  </a:rPr>
                  <a:t> 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3200" i="1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US" sz="32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9 </m:t>
                        </m:r>
                        <m:r>
                          <a:rPr lang="en-US" sz="32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𝑣𝑜𝑙𝑡𝑠</m:t>
                        </m:r>
                      </m:num>
                      <m:den>
                        <m:r>
                          <a:rPr lang="en-US" sz="32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100 </m:t>
                        </m:r>
                        <m:r>
                          <a:rPr lang="en-US" sz="32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𝑜h𝑚𝑠</m:t>
                        </m:r>
                      </m:den>
                    </m:f>
                  </m:oMath>
                </a14:m>
                <a:endParaRPr lang="en-US" sz="3200" dirty="0">
                  <a:solidFill>
                    <a:schemeClr val="tx1"/>
                  </a:solidFill>
                </a:endParaRPr>
              </a:p>
              <a:p>
                <a:endParaRPr lang="en-US" sz="3200" dirty="0">
                  <a:solidFill>
                    <a:schemeClr val="tx1"/>
                  </a:solidFill>
                </a:endParaRPr>
              </a:p>
              <a:p>
                <a:r>
                  <a:rPr lang="en-US" sz="3200" dirty="0">
                    <a:solidFill>
                      <a:schemeClr val="tx1"/>
                    </a:solidFill>
                  </a:rPr>
                  <a:t>  = 0.09amps</a:t>
                </a:r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38800" y="2580111"/>
                <a:ext cx="3048000" cy="2483693"/>
              </a:xfrm>
              <a:prstGeom prst="rect">
                <a:avLst/>
              </a:prstGeom>
              <a:blipFill>
                <a:blip r:embed="rId3"/>
                <a:stretch>
                  <a:fillRect l="-5000" b="-710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3511827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4638" y="206812"/>
            <a:ext cx="9720072" cy="1499616"/>
          </a:xfrm>
        </p:spPr>
        <p:txBody>
          <a:bodyPr>
            <a:normAutofit/>
          </a:bodyPr>
          <a:lstStyle/>
          <a:p>
            <a:r>
              <a:rPr lang="en-US" sz="6000" b="1" dirty="0"/>
              <a:t>Circuits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1510065" y="1597201"/>
            <a:ext cx="4040188" cy="639762"/>
          </a:xfrm>
        </p:spPr>
        <p:txBody>
          <a:bodyPr>
            <a:normAutofit/>
          </a:bodyPr>
          <a:lstStyle/>
          <a:p>
            <a:r>
              <a:rPr lang="en-US" sz="3200" b="1" dirty="0"/>
              <a:t>Series Circuits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>
          <a:xfrm>
            <a:off x="1275644" y="2236963"/>
            <a:ext cx="4509030" cy="3951288"/>
          </a:xfrm>
        </p:spPr>
        <p:txBody>
          <a:bodyPr>
            <a:normAutofit/>
          </a:bodyPr>
          <a:lstStyle/>
          <a:p>
            <a:r>
              <a:rPr lang="en-US" sz="2800" dirty="0"/>
              <a:t>The current must flow through one device to get to the next device. This means that the rate of current flow through all devices is the same. </a:t>
            </a:r>
          </a:p>
          <a:p>
            <a:r>
              <a:rPr lang="en-US" sz="2800" b="1" dirty="0">
                <a:solidFill>
                  <a:srgbClr val="7030A0"/>
                </a:solidFill>
              </a:rPr>
              <a:t>1 loop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3"/>
          </p:nvPr>
        </p:nvSpPr>
        <p:spPr>
          <a:xfrm>
            <a:off x="7462647" y="1521136"/>
            <a:ext cx="4041775" cy="639762"/>
          </a:xfrm>
        </p:spPr>
        <p:txBody>
          <a:bodyPr>
            <a:normAutofit/>
          </a:bodyPr>
          <a:lstStyle/>
          <a:p>
            <a:r>
              <a:rPr lang="en-US" sz="3200" b="1" dirty="0"/>
              <a:t>Parallel Circuits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sz="quarter" idx="4"/>
          </p:nvPr>
        </p:nvSpPr>
        <p:spPr>
          <a:xfrm>
            <a:off x="7282391" y="2236963"/>
            <a:ext cx="4528609" cy="3951288"/>
          </a:xfrm>
        </p:spPr>
        <p:txBody>
          <a:bodyPr>
            <a:normAutofit/>
          </a:bodyPr>
          <a:lstStyle/>
          <a:p>
            <a:r>
              <a:rPr lang="en-US" sz="2800" dirty="0"/>
              <a:t>In a parallel circuit each device is directly connected to the power source. This means that each device receives the same voltage. </a:t>
            </a:r>
          </a:p>
          <a:p>
            <a:r>
              <a:rPr lang="en-US" sz="2800" b="1" dirty="0">
                <a:solidFill>
                  <a:srgbClr val="7030A0"/>
                </a:solidFill>
              </a:rPr>
              <a:t>2+ loops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B11C2-F834-4686-913C-A56490AEA2B3}" type="slidenum">
              <a:rPr lang="en-US" smtClean="0"/>
              <a:t>14</a:t>
            </a:fld>
            <a:endParaRPr lang="en-US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5644" y="5026596"/>
            <a:ext cx="4300538" cy="1600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05134" y="5159946"/>
            <a:ext cx="3925182" cy="1466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039552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03111" y="11625"/>
            <a:ext cx="10430933" cy="924475"/>
          </a:xfrm>
        </p:spPr>
        <p:txBody>
          <a:bodyPr>
            <a:noAutofit/>
          </a:bodyPr>
          <a:lstStyle/>
          <a:p>
            <a:r>
              <a:rPr lang="en-US" sz="5400" b="1" dirty="0" smtClean="0"/>
              <a:t>Circuits</a:t>
            </a:r>
            <a:endParaRPr lang="en-US" sz="5400" b="1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76401" y="958850"/>
            <a:ext cx="3471277" cy="576262"/>
          </a:xfrm>
        </p:spPr>
        <p:txBody>
          <a:bodyPr/>
          <a:lstStyle/>
          <a:p>
            <a:r>
              <a:rPr lang="en-US" sz="3200" b="1" dirty="0"/>
              <a:t>Series</a:t>
            </a:r>
            <a:r>
              <a:rPr lang="en-US" dirty="0"/>
              <a:t>	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903413" y="1535112"/>
            <a:ext cx="4192588" cy="3951288"/>
          </a:xfrm>
        </p:spPr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en-NZ" sz="2800" dirty="0"/>
              <a:t>Has a single loop for electrons to travel round</a:t>
            </a:r>
            <a:endParaRPr lang="en-US" sz="2800" dirty="0"/>
          </a:p>
          <a:p>
            <a:pPr marL="457200" indent="-457200">
              <a:buFont typeface="+mj-lt"/>
              <a:buAutoNum type="arabicPeriod"/>
            </a:pPr>
            <a:r>
              <a:rPr lang="en-NZ" sz="2800" dirty="0"/>
              <a:t>Components are connected one after another</a:t>
            </a:r>
            <a:endParaRPr lang="en-US" sz="2800" dirty="0"/>
          </a:p>
          <a:p>
            <a:pPr marL="457200" indent="-457200">
              <a:buFont typeface="+mj-lt"/>
              <a:buAutoNum type="arabicPeriod"/>
            </a:pPr>
            <a:r>
              <a:rPr lang="en-NZ" sz="2800" dirty="0"/>
              <a:t>Current has to travel through all components</a:t>
            </a:r>
            <a:endParaRPr lang="en-US" sz="2800" dirty="0"/>
          </a:p>
          <a:p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915445" y="1246981"/>
            <a:ext cx="3471275" cy="576262"/>
          </a:xfrm>
        </p:spPr>
        <p:txBody>
          <a:bodyPr>
            <a:normAutofit/>
          </a:bodyPr>
          <a:lstStyle/>
          <a:p>
            <a:r>
              <a:rPr lang="en-US" sz="3200" b="1" dirty="0"/>
              <a:t>Parallel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915445" y="2029991"/>
            <a:ext cx="4346575" cy="3949485"/>
          </a:xfrm>
        </p:spPr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en-NZ" sz="2800" dirty="0"/>
              <a:t>Has two or more paths for electrons to flow down</a:t>
            </a:r>
            <a:endParaRPr lang="en-US" sz="2800" dirty="0"/>
          </a:p>
          <a:p>
            <a:pPr marL="457200" indent="-457200">
              <a:buFont typeface="+mj-lt"/>
              <a:buAutoNum type="arabicPeriod"/>
            </a:pPr>
            <a:r>
              <a:rPr lang="en-NZ" sz="2800" dirty="0"/>
              <a:t>Current is shared between the branches</a:t>
            </a:r>
            <a:endParaRPr lang="en-US" sz="2800" dirty="0"/>
          </a:p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B11C2-F834-4686-913C-A56490AEA2B3}" type="slidenum">
              <a:rPr lang="en-US" smtClean="0"/>
              <a:t>15</a:t>
            </a:fld>
            <a:endParaRPr lang="en-US"/>
          </a:p>
        </p:txBody>
      </p:sp>
      <p:pic>
        <p:nvPicPr>
          <p:cNvPr id="7" name="Picture 6" descr="year11_science_fig42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961" r="51355" b="4422"/>
          <a:stretch>
            <a:fillRect/>
          </a:stretch>
        </p:blipFill>
        <p:spPr bwMode="auto">
          <a:xfrm>
            <a:off x="2209800" y="4572000"/>
            <a:ext cx="3124200" cy="182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7" descr="year11_science_fig42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799" t="20976" b="4370"/>
          <a:stretch>
            <a:fillRect/>
          </a:stretch>
        </p:blipFill>
        <p:spPr bwMode="auto">
          <a:xfrm>
            <a:off x="7696200" y="3733800"/>
            <a:ext cx="2362200" cy="289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96520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1644" y="583934"/>
            <a:ext cx="9720072" cy="1499616"/>
          </a:xfrm>
        </p:spPr>
        <p:txBody>
          <a:bodyPr>
            <a:normAutofit/>
          </a:bodyPr>
          <a:lstStyle/>
          <a:p>
            <a:r>
              <a:rPr lang="en-US" sz="5400" b="1" dirty="0"/>
              <a:t>PRACTICE</a:t>
            </a:r>
          </a:p>
        </p:txBody>
      </p:sp>
      <p:sp>
        <p:nvSpPr>
          <p:cNvPr id="38914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066800" y="1790700"/>
            <a:ext cx="8915400" cy="4114800"/>
          </a:xfrm>
        </p:spPr>
        <p:txBody>
          <a:bodyPr>
            <a:normAutofit/>
          </a:bodyPr>
          <a:lstStyle/>
          <a:p>
            <a:pPr eaLnBrk="1" hangingPunct="1">
              <a:buFontTx/>
              <a:buNone/>
            </a:pPr>
            <a:r>
              <a:rPr lang="en-US" altLang="en-US" sz="2800" dirty="0">
                <a:latin typeface="Tekton Pro Cond" pitchFamily="34" charset="0"/>
              </a:rPr>
              <a:t>a. What is the total voltage across the bulbs?</a:t>
            </a:r>
          </a:p>
          <a:p>
            <a:pPr eaLnBrk="1" hangingPunct="1">
              <a:buFontTx/>
              <a:buNone/>
            </a:pPr>
            <a:r>
              <a:rPr lang="en-US" altLang="en-US" sz="2800" dirty="0">
                <a:latin typeface="Tekton Pro Cond" pitchFamily="34" charset="0"/>
              </a:rPr>
              <a:t>b. What is the total resistance of the circuit?</a:t>
            </a:r>
          </a:p>
          <a:p>
            <a:pPr eaLnBrk="1" hangingPunct="1">
              <a:buFontTx/>
              <a:buNone/>
            </a:pPr>
            <a:r>
              <a:rPr lang="en-US" altLang="en-US" sz="2800" dirty="0">
                <a:latin typeface="Tekton Pro Cond" pitchFamily="34" charset="0"/>
              </a:rPr>
              <a:t>c. What is the current in the circuit?</a:t>
            </a:r>
          </a:p>
          <a:p>
            <a:pPr eaLnBrk="1" hangingPunct="1">
              <a:buFontTx/>
              <a:buNone/>
            </a:pPr>
            <a:r>
              <a:rPr lang="en-US" altLang="en-US" sz="2800" dirty="0">
                <a:latin typeface="Tekton Pro Cond" pitchFamily="34" charset="0"/>
              </a:rPr>
              <a:t>d. What is the voltage drop across each light bulb?</a:t>
            </a:r>
          </a:p>
        </p:txBody>
      </p:sp>
      <p:pic>
        <p:nvPicPr>
          <p:cNvPr id="38915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8444" y="4163091"/>
            <a:ext cx="4611512" cy="2575052"/>
          </a:xfrm>
          <a:prstGeom prst="rect">
            <a:avLst/>
          </a:prstGeom>
          <a:noFill/>
          <a:ln w="762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8916" name="Rectangle 5"/>
          <p:cNvSpPr>
            <a:spLocks noChangeArrowheads="1"/>
          </p:cNvSpPr>
          <p:nvPr/>
        </p:nvSpPr>
        <p:spPr bwMode="auto">
          <a:xfrm>
            <a:off x="1021644" y="3929856"/>
            <a:ext cx="5198533" cy="22467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338138" indent="-338138" eaLnBrk="1" hangingPunct="1">
              <a:spcBef>
                <a:spcPct val="0"/>
              </a:spcBef>
              <a:buFontTx/>
              <a:buNone/>
            </a:pPr>
            <a:r>
              <a:rPr lang="en-US" altLang="en-US" sz="2800" dirty="0">
                <a:latin typeface="Tekton Pro Cond" pitchFamily="34" charset="0"/>
              </a:rPr>
              <a:t>e. What happens to the brightness of each bulb in a series circuit as additional bulbs are added? </a:t>
            </a:r>
            <a:endParaRPr lang="en-US" altLang="en-US" sz="2800" dirty="0" smtClean="0">
              <a:latin typeface="Tekton Pro Cond" pitchFamily="34" charset="0"/>
            </a:endParaRPr>
          </a:p>
          <a:p>
            <a:pPr marL="338138" indent="-338138" eaLnBrk="1" hangingPunct="1">
              <a:spcBef>
                <a:spcPct val="0"/>
              </a:spcBef>
              <a:buFontTx/>
              <a:buNone/>
            </a:pPr>
            <a:r>
              <a:rPr lang="en-US" altLang="en-US" sz="2800" dirty="0">
                <a:latin typeface="Tekton Pro Cond" pitchFamily="34" charset="0"/>
              </a:rPr>
              <a:t> </a:t>
            </a:r>
            <a:r>
              <a:rPr lang="en-US" altLang="en-US" sz="2800" dirty="0" smtClean="0">
                <a:latin typeface="Tekton Pro Cond" pitchFamily="34" charset="0"/>
              </a:rPr>
              <a:t>  Why</a:t>
            </a:r>
            <a:r>
              <a:rPr lang="en-US" altLang="en-US" sz="2800" dirty="0">
                <a:latin typeface="Tekton Pro Cond" pitchFamily="34" charset="0"/>
              </a:rPr>
              <a:t>?</a:t>
            </a:r>
          </a:p>
        </p:txBody>
      </p:sp>
      <p:sp>
        <p:nvSpPr>
          <p:cNvPr id="68614" name="Rectangle 6"/>
          <p:cNvSpPr>
            <a:spLocks noChangeArrowheads="1"/>
          </p:cNvSpPr>
          <p:nvPr/>
        </p:nvSpPr>
        <p:spPr bwMode="auto">
          <a:xfrm>
            <a:off x="8362950" y="1665288"/>
            <a:ext cx="685800" cy="609600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latin typeface="Tekton Pro" pitchFamily="34" charset="0"/>
              </a:rPr>
              <a:t>6V</a:t>
            </a:r>
          </a:p>
        </p:txBody>
      </p:sp>
      <p:sp>
        <p:nvSpPr>
          <p:cNvPr id="68615" name="Rectangle 7"/>
          <p:cNvSpPr>
            <a:spLocks noChangeArrowheads="1"/>
          </p:cNvSpPr>
          <p:nvPr/>
        </p:nvSpPr>
        <p:spPr bwMode="auto">
          <a:xfrm>
            <a:off x="8210550" y="2362200"/>
            <a:ext cx="838200" cy="580292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latin typeface="Tekton Pro" pitchFamily="34" charset="0"/>
              </a:rPr>
              <a:t>3Ω</a:t>
            </a:r>
          </a:p>
        </p:txBody>
      </p:sp>
      <p:sp>
        <p:nvSpPr>
          <p:cNvPr id="68616" name="Rectangle 8"/>
          <p:cNvSpPr>
            <a:spLocks noChangeArrowheads="1"/>
          </p:cNvSpPr>
          <p:nvPr/>
        </p:nvSpPr>
        <p:spPr bwMode="auto">
          <a:xfrm>
            <a:off x="6800850" y="2864674"/>
            <a:ext cx="952500" cy="571500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latin typeface="Tekton Pro" pitchFamily="34" charset="0"/>
              </a:rPr>
              <a:t>2A</a:t>
            </a:r>
          </a:p>
        </p:txBody>
      </p:sp>
      <p:sp>
        <p:nvSpPr>
          <p:cNvPr id="68617" name="Rectangle 9"/>
          <p:cNvSpPr>
            <a:spLocks noChangeArrowheads="1"/>
          </p:cNvSpPr>
          <p:nvPr/>
        </p:nvSpPr>
        <p:spPr bwMode="auto">
          <a:xfrm>
            <a:off x="9172223" y="3353850"/>
            <a:ext cx="914400" cy="544512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ekton Pro" pitchFamily="34" charset="0"/>
              </a:rPr>
              <a:t>2V</a:t>
            </a:r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4531056" y="5261000"/>
            <a:ext cx="2060812" cy="983864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 smtClean="0">
                <a:latin typeface="Tekton Pro" pitchFamily="34" charset="0"/>
              </a:rPr>
              <a:t>Brightness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 smtClean="0">
                <a:latin typeface="Tekton Pro" pitchFamily="34" charset="0"/>
              </a:rPr>
              <a:t>goes down</a:t>
            </a:r>
            <a:endParaRPr lang="en-US" altLang="en-US" sz="2400" dirty="0">
              <a:latin typeface="Tekton Pro" pitchFamily="34" charset="0"/>
            </a:endParaRPr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2537698" y="5541454"/>
            <a:ext cx="2700996" cy="1270342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 smtClean="0">
                <a:latin typeface="Tekton Pro" pitchFamily="34" charset="0"/>
              </a:rPr>
              <a:t>Energy goes down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 smtClean="0">
                <a:latin typeface="Tekton Pro" pitchFamily="34" charset="0"/>
              </a:rPr>
              <a:t>because all the bulbs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 smtClean="0">
                <a:latin typeface="Tekton Pro" pitchFamily="34" charset="0"/>
              </a:rPr>
              <a:t>are sharing the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 smtClean="0">
                <a:latin typeface="Tekton Pro" pitchFamily="34" charset="0"/>
              </a:rPr>
              <a:t>same energy</a:t>
            </a:r>
            <a:endParaRPr lang="en-US" altLang="en-US" sz="2000" dirty="0">
              <a:latin typeface="Tekton Pro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916869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614" grpId="0" animBg="1"/>
      <p:bldP spid="68615" grpId="0" animBg="1"/>
      <p:bldP spid="68616" grpId="0" animBg="1"/>
      <p:bldP spid="68617" grpId="0" animBg="1"/>
      <p:bldP spid="10" grpId="0" animBg="1"/>
      <p:bldP spid="11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3816" y="585216"/>
            <a:ext cx="9720072" cy="1499616"/>
          </a:xfrm>
        </p:spPr>
        <p:txBody>
          <a:bodyPr>
            <a:normAutofit/>
          </a:bodyPr>
          <a:lstStyle/>
          <a:p>
            <a:r>
              <a:rPr lang="en-US" sz="5400" b="1" dirty="0"/>
              <a:t>PRACTICE</a:t>
            </a:r>
          </a:p>
        </p:txBody>
      </p:sp>
      <p:sp>
        <p:nvSpPr>
          <p:cNvPr id="39938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895350" y="1790700"/>
            <a:ext cx="9144000" cy="4267200"/>
          </a:xfrm>
          <a:noFill/>
        </p:spPr>
        <p:txBody>
          <a:bodyPr>
            <a:normAutofit/>
          </a:bodyPr>
          <a:lstStyle/>
          <a:p>
            <a:pPr marL="463550" indent="-463550">
              <a:buFontTx/>
              <a:buAutoNum type="alphaLcPeriod"/>
            </a:pPr>
            <a:r>
              <a:rPr lang="en-US" altLang="en-US" sz="2800" dirty="0">
                <a:latin typeface="Tekton Pro Cond" pitchFamily="34" charset="0"/>
              </a:rPr>
              <a:t>What is the voltage across each resistor?</a:t>
            </a:r>
          </a:p>
          <a:p>
            <a:pPr marL="463550" indent="-463550">
              <a:buFontTx/>
              <a:buAutoNum type="alphaLcPeriod"/>
            </a:pPr>
            <a:r>
              <a:rPr lang="en-US" altLang="en-US" sz="2800" dirty="0">
                <a:latin typeface="Tekton Pro Cond" pitchFamily="34" charset="0"/>
              </a:rPr>
              <a:t>What is the current in each branch?</a:t>
            </a:r>
          </a:p>
          <a:p>
            <a:pPr eaLnBrk="1" hangingPunct="1">
              <a:buFontTx/>
              <a:buNone/>
            </a:pPr>
            <a:endParaRPr lang="en-US" altLang="en-US" sz="2800" dirty="0">
              <a:latin typeface="Tekton Pro Cond" pitchFamily="34" charset="0"/>
            </a:endParaRPr>
          </a:p>
          <a:p>
            <a:pPr marL="463550" indent="-463550" eaLnBrk="1" hangingPunct="1">
              <a:buFontTx/>
              <a:buNone/>
            </a:pPr>
            <a:r>
              <a:rPr lang="en-US" altLang="en-US" sz="2800" dirty="0">
                <a:latin typeface="Tekton Pro Cond" pitchFamily="34" charset="0"/>
              </a:rPr>
              <a:t>c. What is the total current provided by the battery?</a:t>
            </a:r>
          </a:p>
        </p:txBody>
      </p:sp>
      <p:pic>
        <p:nvPicPr>
          <p:cNvPr id="39939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1800" y="4191000"/>
            <a:ext cx="5943600" cy="2514600"/>
          </a:xfrm>
          <a:prstGeom prst="rect">
            <a:avLst/>
          </a:prstGeom>
          <a:noFill/>
          <a:ln w="762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7591" name="Rectangle 7"/>
          <p:cNvSpPr>
            <a:spLocks noChangeArrowheads="1"/>
          </p:cNvSpPr>
          <p:nvPr/>
        </p:nvSpPr>
        <p:spPr bwMode="auto">
          <a:xfrm>
            <a:off x="8423277" y="1729314"/>
            <a:ext cx="800100" cy="533400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latin typeface="Tekton Pro" pitchFamily="34" charset="0"/>
              </a:rPr>
              <a:t>12V</a:t>
            </a:r>
          </a:p>
        </p:txBody>
      </p:sp>
      <p:sp>
        <p:nvSpPr>
          <p:cNvPr id="67592" name="Rectangle 8"/>
          <p:cNvSpPr>
            <a:spLocks noChangeArrowheads="1"/>
          </p:cNvSpPr>
          <p:nvPr/>
        </p:nvSpPr>
        <p:spPr bwMode="auto">
          <a:xfrm>
            <a:off x="7219952" y="2305050"/>
            <a:ext cx="2003425" cy="685800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ekton Pro" pitchFamily="34" charset="0"/>
              </a:rPr>
              <a:t>6 A and 4 A</a:t>
            </a:r>
          </a:p>
        </p:txBody>
      </p:sp>
      <p:sp>
        <p:nvSpPr>
          <p:cNvPr id="67593" name="Rectangle 9"/>
          <p:cNvSpPr>
            <a:spLocks noChangeArrowheads="1"/>
          </p:cNvSpPr>
          <p:nvPr/>
        </p:nvSpPr>
        <p:spPr bwMode="auto">
          <a:xfrm>
            <a:off x="9467850" y="3467100"/>
            <a:ext cx="1143000" cy="457200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ekton Pro" pitchFamily="34" charset="0"/>
              </a:rPr>
              <a:t>10 A</a:t>
            </a:r>
          </a:p>
        </p:txBody>
      </p:sp>
    </p:spTree>
    <p:extLst>
      <p:ext uri="{BB962C8B-B14F-4D97-AF65-F5344CB8AC3E}">
        <p14:creationId xmlns:p14="http://schemas.microsoft.com/office/powerpoint/2010/main" val="9062396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7591" grpId="0" animBg="1"/>
      <p:bldP spid="67592" grpId="0" animBg="1"/>
      <p:bldP spid="67593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2800" b="1" i="1" dirty="0"/>
              <a:t/>
            </a:r>
            <a:br>
              <a:rPr lang="en-US" sz="2800" b="1" i="1" dirty="0"/>
            </a:br>
            <a:r>
              <a:rPr lang="en-US" sz="2800" b="1" i="1" dirty="0"/>
              <a:t/>
            </a:r>
            <a:br>
              <a:rPr lang="en-US" sz="2800" b="1" i="1" dirty="0"/>
            </a:br>
            <a:r>
              <a:rPr lang="en-US" sz="6000" b="1" dirty="0"/>
              <a:t>MAGNETISM</a:t>
            </a:r>
            <a:r>
              <a:rPr lang="en-US" sz="2800" dirty="0"/>
              <a:t/>
            </a:r>
            <a:br>
              <a:rPr lang="en-US" sz="2800" dirty="0"/>
            </a:b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51424" y="2148840"/>
            <a:ext cx="9720073" cy="4023360"/>
          </a:xfrm>
        </p:spPr>
        <p:txBody>
          <a:bodyPr>
            <a:normAutofit/>
          </a:bodyPr>
          <a:lstStyle/>
          <a:p>
            <a:r>
              <a:rPr lang="en-US" sz="3200" dirty="0"/>
              <a:t>Magnetism is a universal force like gravity.  </a:t>
            </a:r>
          </a:p>
          <a:p>
            <a:r>
              <a:rPr lang="en-US" sz="3200" dirty="0"/>
              <a:t>A magnet always has two poles - north and south.  </a:t>
            </a:r>
          </a:p>
          <a:p>
            <a:r>
              <a:rPr lang="en-US" sz="3200" dirty="0"/>
              <a:t>Like poles repel each other and opposite poles attract.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B11C2-F834-4686-913C-A56490AEA2B3}" type="slidenum">
              <a:rPr lang="en-US" smtClean="0"/>
              <a:t>18</a:t>
            </a:fld>
            <a:endParaRPr lang="en-US"/>
          </a:p>
        </p:txBody>
      </p:sp>
      <p:pic>
        <p:nvPicPr>
          <p:cNvPr id="4" name="Picture 3" descr="A:\likes repel.gif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74460" y="4572000"/>
            <a:ext cx="3733800" cy="1600200"/>
          </a:xfrm>
          <a:prstGeom prst="rect">
            <a:avLst/>
          </a:prstGeom>
          <a:noFill/>
        </p:spPr>
      </p:pic>
      <p:pic>
        <p:nvPicPr>
          <p:cNvPr id="5" name="Picture 4" descr="A:\opposites attract.gif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656127" y="4572000"/>
            <a:ext cx="3505200" cy="2069910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3102023" y="4083038"/>
            <a:ext cx="16786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FF0000"/>
                </a:solidFill>
              </a:rPr>
              <a:t>LIKE POLES</a:t>
            </a:r>
            <a:endParaRPr lang="en-US" sz="2400" b="1" dirty="0">
              <a:solidFill>
                <a:srgbClr val="FF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308945" y="4092640"/>
            <a:ext cx="285238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FF0000"/>
                </a:solidFill>
              </a:rPr>
              <a:t>OPPOSITE POLES</a:t>
            </a:r>
            <a:endParaRPr lang="en-US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85676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b="1" dirty="0"/>
              <a:t>MAGNETISM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2800" y="2084832"/>
            <a:ext cx="11120261" cy="4351338"/>
          </a:xfrm>
          <a:noFill/>
        </p:spPr>
        <p:txBody>
          <a:bodyPr/>
          <a:lstStyle/>
          <a:p>
            <a:pPr marL="338138" indent="-338138">
              <a:lnSpc>
                <a:spcPct val="80000"/>
              </a:lnSpc>
              <a:buFont typeface="Wingdings" panose="05000000000000000000" pitchFamily="2" charset="2"/>
              <a:buChar char="§"/>
            </a:pPr>
            <a:r>
              <a:rPr lang="en-US" altLang="en-US" sz="3200" dirty="0"/>
              <a:t>The moving electron acts as a mini electrical charge and therefore has a magnetic field associated with it.</a:t>
            </a:r>
          </a:p>
          <a:p>
            <a:pPr marL="338138" indent="-338138">
              <a:buFont typeface="Wingdings" panose="05000000000000000000" pitchFamily="2" charset="2"/>
              <a:buChar char="§"/>
            </a:pPr>
            <a:r>
              <a:rPr lang="en-US" altLang="en-US" sz="3200" dirty="0"/>
              <a:t>Groups of atoms with magnetic poles aligned are called magnetic domains.</a:t>
            </a:r>
          </a:p>
          <a:p>
            <a:pPr marL="338138" indent="-338138">
              <a:buFont typeface="Wingdings" panose="05000000000000000000" pitchFamily="2" charset="2"/>
              <a:buChar char="§"/>
            </a:pPr>
            <a:r>
              <a:rPr lang="en-US" altLang="en-US" sz="3200" dirty="0"/>
              <a:t>Materials with most of the domains lined up are considered magnetized.</a:t>
            </a:r>
          </a:p>
          <a:p>
            <a:pPr marL="338138" indent="-338138">
              <a:buFont typeface="Wingdings" panose="05000000000000000000" pitchFamily="2" charset="2"/>
              <a:buChar char="§"/>
            </a:pPr>
            <a:r>
              <a:rPr lang="en-US" altLang="en-US" sz="3200" dirty="0"/>
              <a:t>The more domains that are aligned, the stronger the magnetic field in the material.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18571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127" y="585216"/>
            <a:ext cx="10388939" cy="1499616"/>
          </a:xfrm>
        </p:spPr>
        <p:txBody>
          <a:bodyPr>
            <a:normAutofit/>
          </a:bodyPr>
          <a:lstStyle/>
          <a:p>
            <a:r>
              <a:rPr lang="en-US" sz="5400" b="1" dirty="0"/>
              <a:t>Temporary Magnet vs. </a:t>
            </a:r>
            <a:br>
              <a:rPr lang="en-US" sz="5400" b="1" dirty="0"/>
            </a:br>
            <a:r>
              <a:rPr lang="en-US" sz="5400" b="1" dirty="0"/>
              <a:t>		Permanent Magnet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3200" b="1" dirty="0"/>
              <a:t>Temporary Magnet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r>
              <a:rPr lang="en-US" sz="2800" dirty="0"/>
              <a:t>Has magnetic properties for a short time.</a:t>
            </a:r>
          </a:p>
          <a:p>
            <a:r>
              <a:rPr lang="en-US" sz="2800" dirty="0"/>
              <a:t>Ex: electromagnet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3"/>
          </p:nvPr>
        </p:nvSpPr>
        <p:spPr/>
        <p:txBody>
          <a:bodyPr>
            <a:normAutofit/>
          </a:bodyPr>
          <a:lstStyle/>
          <a:p>
            <a:r>
              <a:rPr lang="en-US" sz="3200" b="1" dirty="0"/>
              <a:t>Permanent Magnet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sz="quarter" idx="4"/>
          </p:nvPr>
        </p:nvSpPr>
        <p:spPr>
          <a:xfrm>
            <a:off x="5990888" y="2967788"/>
            <a:ext cx="5820112" cy="3341572"/>
          </a:xfrm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r>
              <a:rPr lang="en-US" sz="2800" dirty="0"/>
              <a:t>A magnet that maintains its magnetic properties forever.</a:t>
            </a:r>
          </a:p>
          <a:p>
            <a:r>
              <a:rPr lang="en-US" sz="2800" dirty="0"/>
              <a:t>Ex: magnetite and 		lodestone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B11C2-F834-4686-913C-A56490AEA2B3}" type="slidenum">
              <a:rPr lang="en-US" smtClean="0"/>
              <a:t>20</a:t>
            </a:fld>
            <a:endParaRPr lang="en-US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11555" y="4290028"/>
            <a:ext cx="3124200" cy="20362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60446" y="4817331"/>
            <a:ext cx="2095500" cy="1400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6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96778" y="3588606"/>
            <a:ext cx="2095500" cy="2628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733668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128" y="246550"/>
            <a:ext cx="9720072" cy="1499616"/>
          </a:xfrm>
        </p:spPr>
        <p:txBody>
          <a:bodyPr>
            <a:normAutofit/>
          </a:bodyPr>
          <a:lstStyle/>
          <a:p>
            <a:r>
              <a:rPr lang="en-US" sz="5400" b="1" dirty="0"/>
              <a:t>Electromagnetism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1024128" y="1746166"/>
            <a:ext cx="10786872" cy="4023360"/>
          </a:xfrm>
        </p:spPr>
        <p:txBody>
          <a:bodyPr>
            <a:noAutofit/>
          </a:bodyPr>
          <a:lstStyle/>
          <a:p>
            <a:r>
              <a:rPr lang="en-US" sz="2800" dirty="0"/>
              <a:t>Electricity can produce a magnetic field and magnetism can produce an electric current.</a:t>
            </a:r>
          </a:p>
          <a:p>
            <a:r>
              <a:rPr lang="en-US" sz="2800" dirty="0"/>
              <a:t>An electromagnet is a </a:t>
            </a:r>
            <a:r>
              <a:rPr lang="en-US" sz="2800" b="1" dirty="0">
                <a:solidFill>
                  <a:srgbClr val="FF0000"/>
                </a:solidFill>
              </a:rPr>
              <a:t>temporary</a:t>
            </a:r>
            <a:r>
              <a:rPr lang="en-US" sz="2800" dirty="0"/>
              <a:t> magnet.  </a:t>
            </a:r>
          </a:p>
          <a:p>
            <a:r>
              <a:rPr lang="en-US" sz="2800" dirty="0"/>
              <a:t>As long as there is a current flowing, a magnetic field is present.  </a:t>
            </a:r>
          </a:p>
          <a:p>
            <a:r>
              <a:rPr lang="en-US" sz="2800" dirty="0"/>
              <a:t>A simple electromagnet consists of a </a:t>
            </a:r>
          </a:p>
          <a:p>
            <a:pPr lvl="1"/>
            <a:r>
              <a:rPr lang="en-US" sz="2800" dirty="0"/>
              <a:t>battery, copper wire, iron nail</a:t>
            </a:r>
          </a:p>
          <a:p>
            <a:r>
              <a:rPr lang="en-US" sz="2800" dirty="0"/>
              <a:t>The </a:t>
            </a:r>
            <a:r>
              <a:rPr lang="en-US" sz="2800" b="1" dirty="0">
                <a:solidFill>
                  <a:srgbClr val="FF0000"/>
                </a:solidFill>
              </a:rPr>
              <a:t>strength</a:t>
            </a:r>
            <a:r>
              <a:rPr lang="en-US" sz="2800" dirty="0"/>
              <a:t> of the electromagnet depends on:</a:t>
            </a:r>
          </a:p>
          <a:p>
            <a:pPr lvl="1"/>
            <a:r>
              <a:rPr lang="en-US" sz="2800" dirty="0"/>
              <a:t> the number of turns in the wire coil</a:t>
            </a:r>
          </a:p>
          <a:p>
            <a:pPr lvl="1"/>
            <a:r>
              <a:rPr lang="en-US" sz="2800" dirty="0"/>
              <a:t> and the size of the iron core</a:t>
            </a:r>
          </a:p>
          <a:p>
            <a:pPr lvl="1"/>
            <a:r>
              <a:rPr lang="en-US" sz="2800" dirty="0"/>
              <a:t> The amount of voltage.</a:t>
            </a:r>
          </a:p>
          <a:p>
            <a:endParaRPr lang="en-US" sz="23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B11C2-F834-4686-913C-A56490AEA2B3}" type="slidenum">
              <a:rPr lang="en-US" smtClean="0"/>
              <a:t>21</a:t>
            </a:fld>
            <a:endParaRPr lang="en-US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68349" y="4380090"/>
            <a:ext cx="3056222" cy="1647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80139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ELECTROMAGNETIC INDUCTION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noFill/>
        </p:spPr>
        <p:txBody>
          <a:bodyPr/>
          <a:lstStyle/>
          <a:p>
            <a:pPr marL="338138" indent="-338138">
              <a:buFontTx/>
              <a:buChar char="•"/>
            </a:pPr>
            <a:r>
              <a:rPr lang="en-US" altLang="en-US" sz="2800" dirty="0"/>
              <a:t>When a magnet is moved near a wire, an electric current can be created. </a:t>
            </a:r>
          </a:p>
          <a:p>
            <a:pPr marL="338138" indent="-338138">
              <a:buFontTx/>
              <a:buChar char="•"/>
            </a:pPr>
            <a:r>
              <a:rPr lang="en-US" altLang="en-US" sz="2800" dirty="0"/>
              <a:t>This process is called </a:t>
            </a:r>
            <a:r>
              <a:rPr lang="en-US" altLang="en-US" sz="2800" b="1" dirty="0">
                <a:solidFill>
                  <a:srgbClr val="FF0000"/>
                </a:solidFill>
              </a:rPr>
              <a:t>electromagnetic induction</a:t>
            </a:r>
            <a:r>
              <a:rPr lang="en-US" altLang="en-US" sz="2800" dirty="0"/>
              <a:t>.</a:t>
            </a:r>
          </a:p>
          <a:p>
            <a:pPr marL="338138" indent="-338138">
              <a:buFontTx/>
              <a:buChar char="•"/>
            </a:pPr>
            <a:r>
              <a:rPr lang="en-US" altLang="en-US" sz="2800" dirty="0">
                <a:ea typeface="Arial Unicode MS" pitchFamily="34" charset="-128"/>
                <a:cs typeface="Arial Unicode MS" pitchFamily="34" charset="-128"/>
              </a:rPr>
              <a:t>The direction of the induced current can be reversed by reversing the motion of the wire or reversing the field direction.  </a:t>
            </a:r>
          </a:p>
          <a:p>
            <a:pPr marL="338138" indent="-338138">
              <a:buFontTx/>
              <a:buChar char="•"/>
            </a:pPr>
            <a:r>
              <a:rPr lang="en-US" altLang="en-US" sz="2800" dirty="0">
                <a:ea typeface="Arial Unicode MS" pitchFamily="34" charset="-128"/>
                <a:cs typeface="Arial Unicode MS" pitchFamily="34" charset="-128"/>
              </a:rPr>
              <a:t>The strength of the current depends on the strength of the magnetic field and the speed of the wire's motion.</a:t>
            </a:r>
          </a:p>
          <a:p>
            <a:pPr marL="338138" indent="-338138">
              <a:buFontTx/>
              <a:buChar char="•"/>
            </a:pPr>
            <a:r>
              <a:rPr lang="en-US" altLang="en-US" sz="2800" dirty="0">
                <a:ea typeface="Arial Unicode MS" pitchFamily="34" charset="-128"/>
                <a:cs typeface="Arial Unicode MS" pitchFamily="34" charset="-128"/>
              </a:rPr>
              <a:t>This is the basis for electric generators.</a:t>
            </a:r>
          </a:p>
          <a:p>
            <a:pPr>
              <a:buFontTx/>
              <a:buChar char="•"/>
            </a:pPr>
            <a:endParaRPr lang="en-US" alt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46019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5400" b="1" dirty="0"/>
              <a:t>Electrical Machines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9318" y="1793479"/>
            <a:ext cx="4754880" cy="822960"/>
          </a:xfrm>
        </p:spPr>
        <p:txBody>
          <a:bodyPr>
            <a:normAutofit/>
          </a:bodyPr>
          <a:lstStyle/>
          <a:p>
            <a:r>
              <a:rPr lang="en-US" sz="3200" b="1" dirty="0"/>
              <a:t>Motor 	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46667" y="2538098"/>
            <a:ext cx="5142653" cy="3771262"/>
          </a:xfrm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r>
              <a:rPr lang="en-US" sz="2800" b="1" dirty="0">
                <a:solidFill>
                  <a:srgbClr val="FF0000"/>
                </a:solidFill>
              </a:rPr>
              <a:t>Converts electric energy to mechanical energy</a:t>
            </a:r>
          </a:p>
          <a:p>
            <a:r>
              <a:rPr lang="en-US" sz="2800" dirty="0"/>
              <a:t>Ex: battery, drill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25873" y="1715138"/>
            <a:ext cx="4754880" cy="822960"/>
          </a:xfrm>
        </p:spPr>
        <p:txBody>
          <a:bodyPr>
            <a:normAutofit/>
          </a:bodyPr>
          <a:lstStyle/>
          <a:p>
            <a:r>
              <a:rPr lang="en-US" sz="3200" b="1" dirty="0"/>
              <a:t>Generator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25873" y="2538098"/>
            <a:ext cx="5285039" cy="3710932"/>
          </a:xfrm>
          <a:ln>
            <a:solidFill>
              <a:schemeClr val="tx1"/>
            </a:solidFill>
          </a:ln>
        </p:spPr>
        <p:txBody>
          <a:bodyPr/>
          <a:lstStyle/>
          <a:p>
            <a:r>
              <a:rPr lang="en-US" sz="2800" b="1" dirty="0">
                <a:solidFill>
                  <a:srgbClr val="FF0000"/>
                </a:solidFill>
              </a:rPr>
              <a:t>Converts mechanical energy to electrical energy</a:t>
            </a:r>
          </a:p>
          <a:p>
            <a:r>
              <a:rPr lang="en-US" sz="2800" dirty="0"/>
              <a:t>Ex: windmill, turbine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B11C2-F834-4686-913C-A56490AEA2B3}" type="slidenum">
              <a:rPr lang="en-US" smtClean="0"/>
              <a:t>23</a:t>
            </a:fld>
            <a:endParaRPr lang="en-US"/>
          </a:p>
        </p:txBody>
      </p:sp>
      <p:pic>
        <p:nvPicPr>
          <p:cNvPr id="13314" name="Picture 2" descr="C:\Documents and Settings\tiffany.dixon\Local Settings\Temporary Internet Files\Content.IE5\UYXZWLD9\MC900441284[1]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64451" y="4268142"/>
            <a:ext cx="1524000" cy="152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5" name="Picture 3" descr="C:\Documents and Settings\tiffany.dixon\Local Settings\Temporary Internet Files\Content.IE5\KXZQ93SQ\MC900391236[1].wm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8293" y="2993064"/>
            <a:ext cx="1246632" cy="1049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6" name="Picture 4" descr="C:\Documents and Settings\tiffany.dixon\Local Settings\Temporary Internet Files\Content.IE5\IB0TX35Y\MC900250486[1].wmf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1470" y="4294845"/>
            <a:ext cx="1321806" cy="14705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7" name="Picture 5" descr="C:\Documents and Settings\tiffany.dixon\Local Settings\Temporary Internet Files\Content.IE5\RM1RQA5T\MC900233005[1].wmf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41664" y="3855030"/>
            <a:ext cx="1539089" cy="15949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31490" y="4245977"/>
            <a:ext cx="2804558" cy="1595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74379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ntegral">
  <a:themeElements>
    <a:clrScheme name="Integral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B9F25"/>
      </a:hlink>
      <a:folHlink>
        <a:srgbClr val="B26B02"/>
      </a:folHlink>
    </a:clrScheme>
    <a:fontScheme name="Integral">
      <a:majorFont>
        <a:latin typeface="Tw Cen MT Condensed" panose="020B06060201040202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Integral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85000"/>
            <a:satMod val="125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  <a:shade val="74000"/>
                <a:satMod val="230000"/>
              </a:schemeClr>
              <a:schemeClr val="phClr">
                <a:tint val="92000"/>
                <a:shade val="69000"/>
                <a:satMod val="250000"/>
              </a:schemeClr>
            </a:duotone>
          </a:blip>
          <a:tile tx="0" ty="0" sx="40000" sy="4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Integral" id="{3577F8C9-A904-41D8-97D2-FD898F53F20E}" vid="{682D6EBE-8D36-4FF2-9DB3-F3D8D7B6715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Integral</Template>
  <TotalTime>57</TotalTime>
  <Words>955</Words>
  <Application>Microsoft Office PowerPoint</Application>
  <PresentationFormat>Custom</PresentationFormat>
  <Paragraphs>157</Paragraphs>
  <Slides>23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4" baseType="lpstr">
      <vt:lpstr>Integral</vt:lpstr>
      <vt:lpstr>PowerPoint Presentation</vt:lpstr>
      <vt:lpstr>ELECTRICITY AND MAGNETISM</vt:lpstr>
      <vt:lpstr>Static Electricity</vt:lpstr>
      <vt:lpstr>Static Electricity</vt:lpstr>
      <vt:lpstr>STATIC ELECTRICITY</vt:lpstr>
      <vt:lpstr>STATIC ELECTRICITY</vt:lpstr>
      <vt:lpstr>STATIC ELECTRICITY</vt:lpstr>
      <vt:lpstr>Electricity</vt:lpstr>
      <vt:lpstr>Source of Energy </vt:lpstr>
      <vt:lpstr>PowerPoint Presentation</vt:lpstr>
      <vt:lpstr>ELECTRIC CURRENT</vt:lpstr>
      <vt:lpstr>Electric Current</vt:lpstr>
      <vt:lpstr>PRACTICE</vt:lpstr>
      <vt:lpstr>Circuits</vt:lpstr>
      <vt:lpstr>Circuits</vt:lpstr>
      <vt:lpstr>PRACTICE</vt:lpstr>
      <vt:lpstr>PRACTICE</vt:lpstr>
      <vt:lpstr>  MAGNETISM  </vt:lpstr>
      <vt:lpstr>MAGNETISM</vt:lpstr>
      <vt:lpstr>Temporary Magnet vs.    Permanent Magnet</vt:lpstr>
      <vt:lpstr>Electromagnetism</vt:lpstr>
      <vt:lpstr>ELECTROMAGNETIC INDUCTION</vt:lpstr>
      <vt:lpstr>Electrical Machines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DO NOW</dc:title>
  <dc:creator>Nancy</dc:creator>
  <cp:lastModifiedBy>nbrim</cp:lastModifiedBy>
  <cp:revision>8</cp:revision>
  <dcterms:created xsi:type="dcterms:W3CDTF">2016-04-25T01:01:31Z</dcterms:created>
  <dcterms:modified xsi:type="dcterms:W3CDTF">2018-04-24T13:30:23Z</dcterms:modified>
</cp:coreProperties>
</file>