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85" r:id="rId4"/>
    <p:sldId id="269" r:id="rId5"/>
    <p:sldId id="283" r:id="rId6"/>
    <p:sldId id="284" r:id="rId7"/>
    <p:sldId id="315" r:id="rId8"/>
    <p:sldId id="286" r:id="rId9"/>
    <p:sldId id="287"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11" r:id="rId27"/>
    <p:sldId id="308" r:id="rId28"/>
    <p:sldId id="309" r:id="rId29"/>
    <p:sldId id="310" r:id="rId30"/>
    <p:sldId id="314" r:id="rId31"/>
    <p:sldId id="31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7E0E2DB1-B784-402C-A7C5-EFFF428DD5C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E2DB1-B784-402C-A7C5-EFFF428DD5C4}"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81457AC-8D7A-4596-87EB-6F14B8394E43}" type="datetimeFigureOut">
              <a:rPr lang="en-US" smtClean="0"/>
              <a:t>7/27/2018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E2DB1-B784-402C-A7C5-EFFF428DD5C4}"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1457AC-8D7A-4596-87EB-6F14B8394E43}" type="datetimeFigureOut">
              <a:rPr lang="en-US" smtClean="0"/>
              <a:t>7/27/2018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1457AC-8D7A-4596-87EB-6F14B8394E43}" type="datetimeFigureOut">
              <a:rPr lang="en-US" smtClean="0"/>
              <a:t>7/27/2018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7E0E2DB1-B784-402C-A7C5-EFFF428DD5C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A81457AC-8D7A-4596-87EB-6F14B8394E43}" type="datetimeFigureOut">
              <a:rPr lang="en-US" smtClean="0"/>
              <a:t>7/27/2018</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7E0E2DB1-B784-402C-A7C5-EFFF428DD5C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457AC-8D7A-4596-87EB-6F14B8394E43}" type="datetimeFigureOut">
              <a:rPr lang="en-US" smtClean="0"/>
              <a:t>7/27/2018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E2DB1-B784-402C-A7C5-EFFF428DD5C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81457AC-8D7A-4596-87EB-6F14B8394E43}" type="datetimeFigureOut">
              <a:rPr lang="en-US" smtClean="0"/>
              <a:t>7/27/2018</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7E0E2DB1-B784-402C-A7C5-EFFF428DD5C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nancybrim.me/earth-system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FIRST DAY INSTRUCTIONS</a:t>
            </a:r>
            <a:endParaRPr lang="en-US" dirty="0"/>
          </a:p>
        </p:txBody>
      </p:sp>
      <p:sp>
        <p:nvSpPr>
          <p:cNvPr id="3" name="Subtitle 2"/>
          <p:cNvSpPr>
            <a:spLocks noGrp="1"/>
          </p:cNvSpPr>
          <p:nvPr>
            <p:ph type="subTitle" idx="1"/>
          </p:nvPr>
        </p:nvSpPr>
        <p:spPr/>
        <p:txBody>
          <a:bodyPr>
            <a:normAutofit/>
          </a:bodyPr>
          <a:lstStyle/>
          <a:p>
            <a:r>
              <a:rPr lang="en-US" sz="3200" b="1" dirty="0" smtClean="0"/>
              <a:t>EARTH SYSTEMS</a:t>
            </a:r>
            <a:endParaRPr lang="en-US" sz="3200" b="1" dirty="0"/>
          </a:p>
        </p:txBody>
      </p:sp>
    </p:spTree>
    <p:extLst>
      <p:ext uri="{BB962C8B-B14F-4D97-AF65-F5344CB8AC3E}">
        <p14:creationId xmlns:p14="http://schemas.microsoft.com/office/powerpoint/2010/main" val="2749383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Welcome to EARTH SYSTEMS!</a:t>
            </a:r>
            <a:endParaRPr lang="en-US" dirty="0"/>
          </a:p>
        </p:txBody>
      </p:sp>
      <p:sp>
        <p:nvSpPr>
          <p:cNvPr id="3" name="Content Placeholder 2"/>
          <p:cNvSpPr>
            <a:spLocks noGrp="1"/>
          </p:cNvSpPr>
          <p:nvPr>
            <p:ph idx="1"/>
          </p:nvPr>
        </p:nvSpPr>
        <p:spPr>
          <a:xfrm>
            <a:off x="1095024" y="1905000"/>
            <a:ext cx="7134576" cy="3818069"/>
          </a:xfrm>
        </p:spPr>
        <p:txBody>
          <a:bodyPr>
            <a:noAutofit/>
          </a:bodyPr>
          <a:lstStyle/>
          <a:p>
            <a:r>
              <a:rPr lang="en-US" sz="2800" b="1" dirty="0" smtClean="0">
                <a:solidFill>
                  <a:schemeClr val="bg2">
                    <a:lumMod val="50000"/>
                  </a:schemeClr>
                </a:solidFill>
              </a:rPr>
              <a:t>Find a seat </a:t>
            </a:r>
            <a:r>
              <a:rPr lang="en-US" sz="2800" dirty="0" smtClean="0"/>
              <a:t>– sit where you want to for the semester – think about where the air conditioner is and where the screen is.  Will you be able to see in that seat?  Is the air blowing on you?</a:t>
            </a:r>
          </a:p>
          <a:p>
            <a:r>
              <a:rPr lang="en-US" sz="2800" b="1" dirty="0" smtClean="0">
                <a:solidFill>
                  <a:srgbClr val="FF0000"/>
                </a:solidFill>
              </a:rPr>
              <a:t>No seat </a:t>
            </a:r>
            <a:r>
              <a:rPr lang="en-US" sz="2800" dirty="0" smtClean="0">
                <a:solidFill>
                  <a:srgbClr val="FF0000"/>
                </a:solidFill>
              </a:rPr>
              <a:t>in the front row should be empty.</a:t>
            </a:r>
            <a:endParaRPr lang="en-US" sz="2800" dirty="0">
              <a:solidFill>
                <a:srgbClr val="FF0000"/>
              </a:solidFill>
            </a:endParaRPr>
          </a:p>
        </p:txBody>
      </p:sp>
    </p:spTree>
    <p:extLst>
      <p:ext uri="{BB962C8B-B14F-4D97-AF65-F5344CB8AC3E}">
        <p14:creationId xmlns:p14="http://schemas.microsoft.com/office/powerpoint/2010/main" val="3993380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60000">
            <a:off x="1072995" y="834557"/>
            <a:ext cx="6537176" cy="766947"/>
          </a:xfrm>
        </p:spPr>
        <p:txBody>
          <a:bodyPr>
            <a:normAutofit/>
          </a:bodyPr>
          <a:lstStyle/>
          <a:p>
            <a:pPr algn="ctr"/>
            <a:r>
              <a:rPr lang="en-US" sz="3600" b="1" dirty="0" smtClean="0"/>
              <a:t>EARTH SYSTEMS </a:t>
            </a:r>
            <a:endParaRPr lang="en-US" sz="3600" b="1" dirty="0"/>
          </a:p>
        </p:txBody>
      </p:sp>
      <p:sp>
        <p:nvSpPr>
          <p:cNvPr id="4098" name="AutoShape 2" descr="Image result for EAR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4" name="AutoShape 8" descr="data:image/jpeg;base64,/9j/4AAQSkZJRgABAQAAAQABAAD/2wCEAAkGBxQTEhQUExQWFhUVFhcYGBgXFxcYHRgYFxgYGBgYGBgZHSggGholHBgdITEkJikrLi4uHR8zODMsNygtLisBCgoKDg0OGxAQGywkHCQtLCwsLCwsLCwsLCwsLCwsLCwsLCwsLCwsLCwsLC0sLCwsLCwsLCwsLCwsLCwsLCwsLP/AABEIALkBEAMBIgACEQEDEQH/xAAcAAABBQEBAQAAAAAAAAAAAAAFAgMEBgcIAAH/xABNEAABAgQCBgUGCQgKAgMAAAABAhEAAwQhEjEFBiJBUWEHE3GBkTJTk6Gx0RQVI0JSksHS8AhicnOCorKzFiQlMzVDVGN04cLxNESD/8QAGgEAAgMBAQAAAAAAAAAAAAAAAgMAAQQFBv/EACwRAAICAgECBAYCAwEAAAAAAAABAhEDIRIEMRNBUWEFFCJxgaEy8LHB4ZH/2gAMAwEAAhEDEQA/AE6/axVUusqkS585ISpOAJmLCfJDpYG3lP3QMGstUozGqpyWTsgTphCSGuFEl3AJY8bXaF9ITnSNSlTsubLloNyxXhFmNvJNr5QFrKUpmqTidlMksbthYAs/j474xybt7M8m0GqXWCrBP9cnkBs5qlew7QckWbLewiX/AE7qJcspEyYou+JS1OkPYDac3dwWtAKbLUpQZSUqUkkqxWBFmu5Jbdyh7Q9CkgrmJTMTcEuwdzmSXN2LFxlGeTT3JgKT9Q/Sa81EwhXXEJDJYKIuWBUblyGyvv4wO0hrDUy2UiqqVHGlj1y8KkhsbpUWJc2GViDm0TKSmUt8HycoAAEAut96QCChJyfNhZncya/RyVMgy5WBrlIwFCUpYYWJY35BgX3Qjx1CXf8AFhpsTS63VHzVzlpcoQcZubbSyVO+Fzn4tDE6q0kGxTp4csAJygTxLgFt+4WAtnFb0vLXJmPLxCUVeWpKQQskO6gMibm7OTYOYJUVWpa8E5agUgpQUqIfEznE9yMRsX33hrckuUXr82U9kj+kdUlGBc+oSpicRmrdleQpiosCOO/LJ4jUusVT1QUqsqCp1s06aXwk53bdzhzTVKiUcaStZSWViJLIUki99xwlhkCo77faKmPwUspOA9elebkiZMTtbmtuB57ovxfp5W9srY9KqK7AMVZVZAlfXkAYg7Fzb3NePtRpirlKB+FzlBQcFU5YDsxDO+/hw4QNoUrMiXixMtKSCVEO4BuHdQ5QmooL7OIjcbOlhxL5A72ieJLluRTk7Fztaq1CwevqMGMC85QJYuQxJGXg44wG0prXXgY01tSAq4AnTAA+Qzh+rnMlSUqYZthfJQAvfIb4EaXk/JkF7cfxaNOOTtBwZotDp2r8pU2fhUykvOUrcLG7JBcRUtYNbq0VE3BV1KUgpZPWrDbCXDA8XiBSLcJKlYUsON7HK+626BNbMeYoi982JGQ43aBxQkpttkhdm4dBWl59RLqTPnTZpSZTdYsqwv1uTnkPCLrrZUKQhBSopJUciRu5RQPyfAeqqnDP1LHj/exbekedhlST/uH+Ex0emXKaQc3UGwaNJTfOr+sffCxpGb51f1j74qqa0/hocTWH8NHT8Fehk8QtHxjN86v6xj3xjN86v6xiuy55O8xKTMMC8S9C+bDHxjN84v6xj3xjN84v6xgYkk8Y+Kntmcorw16E5hX4wm+cX9YwoV03zi/rGBUutS+89n2PE34UgECwcPtF/Y0U4JeRfP3J0usmH/MX9YwsT5vnF/WMRE1BRmUEcASDfmbRJk6UG8Hhdj6xAuPsVz9z6amb5xZ7CYfo58xQLrWC/wBM/ZCpOkZZDGxdt0RZ1WELsbe3ugavyLvzskVSZwumYsjeMReBFRpeamwXMP7RH2wXRpF/dA+tlDGdnh3wUUvNATm60yB8dzT/AJkz66oc0ZpeaqfKSVzSDMQDtEggqY74SulYlvx+BEnRtG06W3nEn1iCfGnoXHLK0rM36SULk6SnLSWEydJXnvSpIcc3HgTwMOoosS5gWk4gxuHuVSwCAM7Kd33Hvl9KCT8JqDsOJlOpJIBIKVi/NgS+VoiU9eFTilQMvCQFuXw4Up8lmZOyGPZHmskm9/c1y2NV1OJZllwNpIsQGC8Vid7jfbnEemnqmhSQlXU4gCAkkKIfZV+aCRbeR2w5rPNCpsuWgjGtCNoYdlO9SmyUzseJ5wW0FTpTT2ZO0wdw2TABrvcud/hCpSUcak+4NIfoapQY2U4JI3ni9rAFu+CEnFMUTlxcWAbc3ZnEObI2FrQAFoBVzLDyeCny35x9RP3FyBZWVy5GEEfNt42jDKKlbiXHXfsO1lDKmBcuYkYVobZOHERvbcQ5OXAwAopoAVTqUcQWJYWkNhCUApWMmUUMSBbIdpWsqEugoXtbyBYcLe/KBVRVDrkTSQ0wolrvdJHkTCxa74D2pewhuFOqf9ZOd6H9LrQqRgKVJWGSo8XBYgk3fceXEGIGrkpIUuSpSi2FdnYZomAFsutRlwVBDTYSuUNxBGE82JsWNjbw4iB9LMw1k4pIYpkqctsiY4WDl84ub7rw/HvG1+f2i09MkUFUmXJknBfqwH3O3rsfVDdYsqyF82GFrEO/EtDdMn5NIABOIhRKssK2snIWA8RnEOYtIWXZi+5r233Yb4JQXJsW9sg6Ud0pR88pFsrHFmf0YZ0s3VLAuBa+fEc7ZR90hO+UQ5NySb8LXDtl9sGNBamVdak9VJIQokibMdCBue4JL/mgxrjF6GxT0VijONCBYslLk7hwA4xAnK2lNxI8I3bV/oaky0p+Ez1TSA2GWAhOb5l1HtcRbKHUDR0ryaOSo5vMT1hftmPGhQdjVF2Uj8nwnqql/wDZbxnbt0WbpRUeqkt5w/wmLfSUMuUGlS0SxwQlKRbkBC50hKrKSlQ/OAPth+GXhyTJOHKDiYilDh2HhC8DHID7Y1+boOnII6lAfPCMP8LQI0jqchV5K+rPNIWOWdx6+yOgusg+6MkummuxQ6WkJD2AAc9nGJJrkpYBCphZwkYWI4ku4Fs2vEPWHQVdI2pgMxCb40kzE9qgQ47w0VuZVrJJK1EnMvnElm5dhDbi6aLNV6xGwMvAtJBPkqGFnZme73hS9L0xJJJDjIJyPL8b4qZmcfshHWCA8SgHJssVZppOHDIBTxUQymGTNk4gMam7lyeZMRlT+cMLqRAvI2DthWq0otYDnKHJGlVgcSMoAqqo+IqOedoimy+JbqLTJDk3vlBE1xVcH8e6KUioN72yz4wbo6hkBy26/hb8bofjn6gu0WmkqjaLHLSFAHfFJ0bOxMfx2xcaA2aJPasZB2h0yIcopfyiP0k+0QtoXSjbR+kPbCn2DUfqRk/SeSqpq0sWCpXD6aGPFvcYHzpyJVaDi3LScTHyZQWl+Wed7iCHS3MedUMNpChccNhwTw39oEVfTKsdYyRiPWJUnhiKJYQ9/JChiPINHnuPJu9L6v8ARqSt/wDoX0cgqUqYtnUUjeGCVlKmckh1v3BPCD+gqY9Xjd9ssCcri7QHq5aZQlJSXwBKcWJyzgks17gnvghoOpKZWEKY4iQ/M+MY89yjcf6gbXcI6dntJIA21LlpDO7mYncftBEJpwEFjwAyfZ2rePGA9RWBUxILk9aDyOFKi/JiIkTaxDAh7gtbtyBhSxOMVEjm2PaSnnElmAAV5QsBZmJ4N4NAszDhUhSJaknM4UsQXBBYsndlzhjS9QEm6g7EHMm5QXLZMxaIdDVFSlK2SADYqFsr3vkOGUaseN8QVbJQnH4OpKiFdUcDjNWSkKVxdJd8nJiHVkJqnJDTpBBCXsoKc2s755b4bRW7cxIAHWIALFgVILhj2KV6oTpSYlPwclL4MSFBW0DjSct2dxDoxp/f+/5D8xmn0hhQz4dpZzYviUQLRPpZK6uYiXToK1kKYX4i5ILAczaG9A6Ln1c7qJSWUV4iMLMlV1LUptlI8TuuY3zVLVWRQSymUl1rYzJh8pZHHgOA3Rohi5Ow447dlZ1P6LJEgpnVQE6cLhNzLQeQPlnmq3ACNAmzUoS6iEpG8kAQF1h1lTI2EDrJxySMh+k3K7Z9jxRKjS9VNdQBUs5EpJULkfJIAZA5s/Mxvhh1fZDrS0i+1usTOJUpcwjedgdz3PhFSrNdKtUxUtKUoI+ikKbtKiR6hHykM3qwVpUlRP8AmO7mzkEvbNiI+JkTQsY1Sgoi6cVxaxCW5euCXGPlZLZAmabrypWObMSkB8WEJT4jPsA74QrTtdLY/CVF8rIU5/bSfB4KStKpcSi0w4mLsFMd6WseDC8C9dZDgICV4j5OE3csz3yiOS9C0Kp+kuql+WiXOAzYGWq3MEj92LDobpUoppwzSqnV/ujY9ILAfpNGd02hJ8vEGdRlluBNtl+MVpUsklKkEKGbu/rgGky7OoJM1K0hSSFJUHBBBBB3gixEVDWrUCTUArktJnZuBsKP5yRkeY9cYloLWWq0et6eYQgl1SlXlq4unceYYxt2onSDI0gAj+6qAHVKJd2zVLV84escN8DtdipRjJUzG9M0k6mmGVPQULHgofSSclJ5wN+EGOkNZ9XJNbJMucOaFhsSFcUn2jIxzvrNoGdRT1SZwvmlQ8ladyk/aNxh8JKWjFPBx+xEXVGGTURHKo+CG8SKCHzOj515hgwlojC4IIU9QTZ4sejVhWEKexyB3/jfFTpk3EWCiUzRcVsRliXullJNx4RZKFYADxVdET3UIttBJxG0OyaRWNBK6sol0kkAi93EM4QgOO8wqjVtJvmR64yydrRoiqezHOk9BFRWbNlKzt9FOW+K5oRfWaQClFimUFcNrqkp3n872QW6Tqcivq1OQnFkWzwJy3tZsoFamUBmrXPO7YbsSli/IACOLlqMJNv1/YbpJsIaYqXmSS+SrmwDsCGY3aIsqtQArn84PzDG32xKr9X0gBUsuQTYl7EEDa7TCtG6CmKkkLASrEqxDtcXG6/uhCnjUFsXriB0VpCwxDZvzZt4ifWaXASL4ll2GFNiRzfjyhadV6jrASEFI5s44m1ngzK1ZYBrFrgsrNuQyuIrJnwqtl6XYqK9KhQOJ3P0WAHYGPtER9HHbAJYDDdwDbIvnF7kassd123DgHLNm7nvj5M1QChtKs4JAQgP6riK+dwrVhq/JFaXR4D1+MLKVBRCcVhiAUVOGbCo35coa0xOxmUJQK5nWDDhu6jZLWzKsMGdY6XqZAa6Bst82wOYAAc8YsvQ9qm801c6/UEy5SSLYiARMFr7Cgx4qO8RowNZakXGNtF81E1WFFJdV6iaypy3e+5CT9BLkDjc74b1z1nFOBKlqAmLzV9BOZIG9TeAudz2KtnFKdlsRsl+PE8hnGC6fqv61MxzBM2lJUoBwQzKAIzNyLb47HTYVJ/YdJ8VSLHTTEEFajglpcrJO0pSrgqUS+ef/cKTpEq2KdZlpIxLUHslrXfEotdrd2cDKOiFVJSZkwML4Ek5qdgb5geEKVoYICupK0oJDBSnLhsRBAGJwxuLZReSUEnb2AoyCczSLkJTNN2SlMxQ2jm4SMi3Mte8QZlItaiSDiwtm3aeOcMahT8VVUlSguWEoJJBsHIGEnIPbc9jui3VASCtTB1MzDJgzD13jLnk4SofijzVlGFPMlKxIJCgCAeD2LcDEmkTOmBlFRCWdy5LEWvv/F4M0XWTCpWHEhNjiUAHO5ybjxizU2j0JklSkgXu4PzS3ztxaAhJvbLkktIq2lp86WhOFGDFZ1XLd2/3RTq6St8b4r53fv4xc9PrmTVOVpwDycLjhnzitV7o8okA8fbl64NTJwAVVJBTcPy5wDOwtKkKKVJLpUCQUqGRBFwecWStUwsRAGpplYcRBa+6DTsqUaNz6L9fhWp6ieQKqWH4CckfPSNyhvHeOAt2nNCSapGCdLSsAunEMjyIuI5VpKuZJmomS1FMyWoKSoZgj2jcRvBjp7UnWRNfSS56WCvJmIHzJg8odm8ciIt6BMe1i1GXLcJS5VM+TLs4PzFJOSgWAZ/A2plbo+ZKIExJSSAQ/A/+o33pGl1KJYm02HemYClyyrBQJBFt7hsjZjGQ6R0n8JU09QlEOVskYcQBZSWIbE9xcb+Maccm0JnFeRWIbUYfnpY2OIcW5tblEdQg2Ah+lSSQ1zui9aB0CtbYwQLWIiu6o0pNRJyO0DhcOW4AxuFOjq0uzJ4G5g0+K9xc1yZG0Nq0lLKUX3tBvZTZIbsgRT6RUok7uHLjEun0lKDub7+ULnye2WkkqR7SU7ZaGdE1e2hJ+kG8Yj1tUlSiUlxCNFo+Wl/pj2iC4/SUu5nnSJSA1daXupRDW+glhy3GBWrqTKlpQ5upRLAtck58g0Gdepo+MKkbxMvlvQPb4wGmVGywsV5d9sh3nvjzmW3cX6lyttr3D0ipsD42yeForhuPDjvv4tAKnmKSlIJALX7rtzFxCzVsQkG6s1ZHgT9kZHgF0yxpqnv+OEOGryNu+AZmtvDcXI9efKG51UoFIDMXBPDhs7gfthPgWTZY01vBo8awkZ9vd2RXUz1fsg3JIDDe3GFpmi7G3M2LnPLPtin0y7hcpBOsnYwzE7mbMlmYHMtGv6E0eKeRLlJ+YkA9u8+MZHqXT9fWyAoWSSsjh1bnLtAjZqmbhQpXAE+6Ot0GHimx+Bd2D5055ijuSCB3eUfEN3CKLrF0YhcuYuRMAnGate04SUKJIlgDySOLXuN9r7KGEJs72fszJh2fMZJ4k28bR0fHljdwZqcFJGdaialqplmZO6taiCEJScQSCxKiWDk8MhB7TVEcwkbL7s0sCT22gbqBXqmSAglylUxKyXxApmKtfKzQ/wBIlDNXSJnSiespZqZ4F2UlILpUBcuLMM7cYTmcp5qm9hxqMNEOk0bJRiUlASVAOQbFnItuzNu2FTpKgAUpJtnb8GAMnWqWepM+WulC0KUnrSwWQQlWHfhc2KsLtBym0zKmYUImylrIwpCZss+V5NgbmFTxz81/sOM4paGaKTMSozVhKkJIDDDnYixIG+D+smkUoQBdljg4HAscoiU2iOtGFbBLksHABGy5fOwz98LkaHaZ8ptJFmUcQIGTAp9UXBvj2FS7lZnKSWLvkxZ35NA3StBMmEmTts+JKrFxY5xcK3Q6MWJNwDdgM+BBENzadMgYiRtmwJAuWDAb7mDUfUjkZ9RaBmBXyuHBZ0jdwy3xA1krEOUIHfubc0WutWpONkkJWo3PABsvZFK07TB3BuAM/A90NTFsrc43J4xfuhXWE09d1Cj8nVDD2TUuUK77p5unhFEmJcloTJnqlrStNlIUlSeSklx6xDCI650nRidKXLOS0lLsCxIsWNrG/dHN1XSmTOWFAEgqSoBNnBYjaHEbo6O0PXpnyJU5PkzZaFj9pIP2xjXSZo4S6+YQLTQmZ4hlfvJJ74PC90Jz6VlGnocHZuS+Xs4RGnSic4LFHbDS5YP/AKh9mfme1XrBT1MuaVFOAkkticMzANbPONJm66SZoYKue72xndDSgqEEanRygXS2UOgk/IpyNDpaxIQ4U5bLjEeVODObYvb2xR5cioSHSVdm71Q8dIVLAEBuww3igXIuiUbQCS4OQ4QZ0ZKImy/0k+0RW9VZQml5k1KCDkSAe1ovtGmUFJ2wouGvmYRmlx0MxxvZi2vx/tOrzusNy2U3iurmgrcAO7A+G7ujqho80cd4bd2aXit9zlyXOAUom5vlws4HG8el1xxG9ymw7Tm/e0dRtHmgfl0V4RzJ8POMJG0Gchjc590SJlY60vZ8m59mY90dJtHmin0q9SvBRzVN0hZSVC1hYeUCWfmIaFdtDZbgOTMPbHTTR5or5VIngoyXofSTUTcSbplZtliUmwO/IxqOkFbI5qT+6cX/AIxJAgfpmcECWolh1jE8HQsfbGnFj4qkNjHiqFiaClIHB2HD8CGaqcDs7zkOfZAJVWtB61N9guVPkCGI90G9FmUvaSQpRDs4OEG7dj2iZMew4ZEUvo/ExEyskrKfk6mYbWfrFFVxvId+WIRe8eyWz/6gROo3mTZySp5eIJloCRiUHKSD9Iuxe2UZVrbrNpMKMuaPgiVKYFLpxKSxLTSbi4chh2xU8LzTtaCUlFbD/S9pSmlyeoVhnVCwwD3li22pi+6w48ooOiKSlVKCkz1S54CXcKSklxkQCVEPubJ4rK1KUolRKiS5JLkk7yTcmDmg6sy1DEErlBsTpSWBLdovz3xthiWKHFCnJyds17VbSE5UhyCsoUUOS2MBI2hYHtfg8fa1c8smUgkBWaMRPgzgQ1O0zLpBJlMS6iSwLYSHd8mvhhrX6sVTSFqlzMKi5DWLgPcg5Rhyx3oZEFawa2TKMOu81ikJIZzZ33jv5RWtGayzqya0wFhtpAfNKnOXJuVopVXULnLVNmKKlqLknMmJ2rct5ydnEBicOb2LZc7w5Yko0+4DdmgnT6FYutGFkhi3lPmLRQ9Y5yxMIfYIOAjeH3nOwt3QVrkIlIfDMJMxnJBDEfNyuOcCtLKOBlAbim4JuHDNyMBFNPZATIyJhoGJCFsjC2ZcmGFZwx9y0dIdDtWZmiad80GZL7kzFYf3WgT0tygJlOspBxIWn53zSkjL9MxI6C3+LL+fmt+79rxoRiKXGVgZIc40c5HBzHf74YmITuJ7xbxjpRo80M8b2EfLe5zjQoGNOZvweLSpLjL91o2WPQceq4+RXyvuY3IlDheFCmPCNijzQfznt+yLpfcxpNAXfLw9kGND0oE+SQs2mIs7DyhuEabHoGXV2uwS6dLzOZ+knSs9OlKxKZ85KUzAAlM2YkAdWg2AUwuYrXx1U/6mo9PN+9BnpO/xat/Wj+WiKy0ZDSTfjmp/1NR6eb96HE6Xqf8AU1Hp5v3oHND0qKYcVZOTpWp/1NQ/66b96PqdL1N/6zUenm/e5wwBCkogORoWIemaXqbf1moHZOm7v2s4+StLVLj+s1GY/wA+b96GQj2woS7nsJy5f9xXInhWzTOg/S81ddUS5s2YvFIKwFrUpilaXYKNvL3Rq2tTCnUpXkpUhSv0cQCv3SYwLowruo0pTqNkrKpSj+sSyf38MdG6QpRNlLlnJaFJ8Q0NxvaZnyxpgDQdRKmyTJ3pxpY3Ifa7wCQHiNRVARNlsBhNjhDAk2u5zSwc84pNPPXJmBSSy0EpL/mnI94g/q/ORU1HyhBIC2bZKlAuD6yO4Q/Ljp2Ii9lura/qwQ4B3BVwQ4BILXLlmjA+kjT5q6lgrFLlDAhrAksVL7yAByA4xcOkXT8xK1yJak4AhSVsLtMJA2nYluHEHdbLhJJdTbIIc8Pw0Fgw19b/AAHKeuKIgDfjfB3VzRM2bMlHCShSw5AKrA7TAZqa7b7M8HdN6uU1NIRPTMVP6xQCQMGFyMRceVYA8HPARG0PXpWvyerQ2FOBQGEneASwvvLwyTtaASL1KnykzMJSvZabLWcOFSyoJOEBJJO7F3RU9aJs2rmFKkhG0oEk7IRmAlZDE9haw3wam6QltKM+XgwqZ0rCyssQMY2wA3E+wRaZGl6NS+rloC5hSCrDLwhIZ8RtY2dwOB3xmlG+6GGJ0smUJYxoAuUqWMZcBiFC4Auwzb1wT0LUSJS0rTLmYbpBUxdxc2yyOROcXf4ulykrWopwm4xHyAoMAgvtFrPh43iNoqnSnCsqBCXGB1Fe0eB3X5C55wV6KAOsdAZkvEjbkhRUogjZLZgtyI43ikEEEg5gtf8AH4tFx1mqQlSkS1HAsglILBmu9+LHheKrVSmZT2s+5yM2gU9lDKrPcHshg5xIqZwJcb4ZlIK1JQgOpaglI4qUWA8SIEtHRvQ3SGXomQ+azNX3KmKw/ugRX+mjSC0TaVEuYtDImKVgWpL4lIAfCb+SfXGk6FoBIp5MlOUqWhA/ZSB9kYn0qV/W6RmAZSkIl94BUr1rI7oPFuQSK+NKVHn53pZnvhQ0rUefnelme+IiY+xrpBEo6Un+fnelX74+jSk/z870sz3xHEKaCUUQlDSc/wA/O9Kv3x8Ok5/n53pV++GQiFiXB8UQUdJz/PzvSr98ENWdITzWUoM6aQaiUCDMWQQVpcEE3EDOognqxJaspf18r+NMDKKplNAHpNH9q1v60fy0RWsMWnpLH9q1n6wfy0RWwmOS2HGOhrDD0qWc2tHgmFhyfZyA+yKbGRhQ7LEPJTyhCUmx48Ilyg5DfjnCJOjp4cd6EpVa+YUO7CC3rMeUkvM5lvW7eqCRkjArJw4yGVid2eJJvzhqZIdR7X8IV4hrXTUQCghQKCykEFKh9JJdJ7Xjp7V/SgqaaVPT/mIBId8Kslp7lAjujmqYki30R+9k/t8I0noa0+EKXRLNlErlE/TZ5iB2gYh2Kh+HJ5M5/XdN9PJeQX110SUzipIssFQ7fnDxL/tcor+jJhQVKZWIeThzxEgNb8WjVtN6OE6WU2xDaST9IbjyOXfFAp5KpUx0gvcFBDuQbg8GN46UZcoUzjNbKJrDowhPWFSSVKUQlOLEAp1F3zFjYHcTygCgnq1IJZL4htFiogWLDyrct8XjWnSyZuKnSBKVLxOJh2TkXDttMTnnnnAzT2ilCVJOwVqUoFgEoMtADEJexBJL53VGlSpJS7i69AJqxp/4OoImp6ynfEZSnwhYuF4RmrdzeLFpjSWjq27TZGHyUSkJII4bsJzyy53esolJRsKWh88UtBmKLjJ1WzGXOJdPVGSMMuYsJYsopRYF3s/2QE4q7CRGRSKtKkkkKV9FTNzzc5E2h6nTWkpwqmrCXYHZSALEALy9R+xpU4pdUuYsPvMtRbiXMRxKJUTiBJY2QpLtkXJz7c7wLRZZ0aVmCYevPXKQ9kkGWgkXIV847nOTWgUjWVSlqAl5uQAb5HO2VyS5bOC+g58uWGmhAUWuQWU1327d3GEzKKWcakTGQt8KEhIGI5uoXZ90K1fYIoq5jlSluq7nEokqJ4nxPdDCpj53ghpnRapRcl0nIi7Fsjl4wKUYqVFHwmNA6GNXjUVwnKHydMMZ4GYXEsd11csI4xR6CjXNWiXLSVzFqCUpFySchHT+o+raaClRJDFflTFD50w5nsGQ5AQpsILaUrkyJMycvyZaFLPYkOw5nKOZquoVNmLmL8qYpS1dqiSfbGp9MmsLJTRoN1Mua25I8hJ7Ttdw4xlAh+GNKwkKSqFgwgCHEJh6LHECHpaITKTEySiGJF0eEqHEyYIUlKV2A/HEkwtcpCPKUDyTfxOQ9cXy3QfEYpqMFybJGZZ+4c4n6BnShVSEgKfrpTEtd1jNsh2PAetrsVsgMgMhCtW6g/DKUcaiV/GnKKndOwZME9JQ/tSs/WD+BEV0Jiy9JA/tSs/WD+BEV5IjiyZqxQtIbwwpIh3DD0qVxDwDmjTHp2+x8phdtx/AgvQJKQSk3sx3kAuQf3fEw3Sl7W8AHa325QXo6drs4z78vdGLNlo6/TYEhqZTMqYORbvUr3wpFM3f7zBTqMrbh9ghXwf8dsYH1BuXFACbS5eJ8P8A3ESRNXLWFoJBQoKSRuUkukv2iLDVU7ODAStl7hkI1YctiM2NNWbtqVrMmupwuyZqdmaj6K+I/NOY8NxiTpWhUlXXyk4lDy0fTGTjgsDxyjn/AEHpybRT0zpRDiykk7MxD+Sr7DuMb/qvrJJrpImyVcloPlS1fRUPYcjujsYslo8p1fTeFLXYzrW/Rkupm9ahAW6EpUlBAUg3uUAgkh7hnt4QdOKTMkmTJExSkJxJThWFJJFwAA5YXwtkXDxo2s2qMupdaGRNIY5hMwZstrg/nDvByigaw6KnUpCpZXLA4kuAXcY81JyyLdhz6MJxml6owNUUClSUnCpLEbjYi/ZfJoMJoyqWFbO09yd4yd8oI/HBmgorJfXy8goNjRk5QrPJrO1st0Qp+rwIekqwQcpU0mWr63kKNuUNl7grRENGoOFFxyUPb+N8KkUEvMoJPB/ZeI89NTIUUz0KS9wTZJ5JI2TEH4wK7BSnPEsPtELaCtBCqkoSWaYi30godnFu+BE8ncog5gt7svXDk5Zyv2Ft+RBzMRJk0dkA9Fi16RXdMw4kkD1RBlyypbISVEkBIAJJJsABvMF9AatVNevDTSioPdZ2Zaf0ln2BzyjdNROjyRQATFNNqSLzCLJfMSx80c8z6oROQSIPRdqD8CT8IqADUrDAZ9Sk5pH553nuG8m1a1afRRU6pq7qyQjete4dm8ncIkad0zKpJRmzlMkZDeo7kpG8xhesmnZtbNM2ZYBxLQLhCd/aTZzv7gIrHjc37BJWCa6oXOmLmzDiXMUVKPM8OQyHICEIlRJky+UE6fRzjEWA4n7Bme6NyiqGJApNNC5dMYKqmIFgkFuJN/Awn4bwCR3A+s3gqLpERFKYn0tI93AAzJyhv4yPL6qWHYGtHyfWqIALAcAAH7gL9sQvRLqqwJTgQXHziLOeHFhAmdNePTZw3eMRpgO/1xa0C2ImKiTqyr+vUn/Ik/zEwPmqhegKrDXUQ3qq6dPjNSCYXOVJgNj/AEj/AOKVf6wfwIgAmD/SOP7UrP1g/gRAFAjjTOp06tIelI5xMlSeMN0srI5dn2wTp05WF4x5J0dbFjsepJI3Bhzzf8cIMUsvvaISJLRNpKpKVAKsTYGObnk5J0dBJxjoNihsPxZ7Q4qi3Nw9n/cGqGQ4T3fYfsiauktHnZdVKzlT6qnRQ9IyIDTqfO/fF00lRkmw/G/vis1aM7R1+jz8kdDFkU40VPSMggsD3XF+8N64haK01Po5wnU6yhYsd4Ie6Vp+cnke5jeC2kQ3DmSx9UV+vmL+krxLciL8bd4j0nTttHF+IxXc3vUjpPpq3DLmkSKgsMCjsLP+2s5n8037c4vFTTImJKVpCknMEPHH6puLy9rwfx397xbdWukiuogEiYJ8ncic6mHBK3xJ7HIHCNiZxGvQ2PSvRvTTCTLeWc2ckA8ruPXFV0l0c1aQerwTeG0AfEtBPQfTTRTGFQiZTqs5brUPyUja8UiLpo3Wuin/ANzVSF8hMS/1SX9UOWaa8xbijIJeiNLSBhTTTFJ+gQJie0MS0I/onVVD4tGqlq+kClKT3KUCDG8oWDkQey8eUoDMgdsW8zfkTgYbo/oiq1n5RUqSnmpUxQH6KWGX50XHQfRDRSiFTyupVmyzhR9ROY5KJi16R1po5H99VSEclTEP9V3im6a6Z6GU4kCZUK3YU9WjvWu7diTAOcpF6RotNTolpCEJShKQwSkAADgALCKvrXr5T0mJCSJs8f5aCNk/7isk9mfKMe0/0o1tW6QoSJZ+bKJBI/OmHaPc3ZAOnrHG0H5vfvJBeDhjvuWqZYNPaWnVczrZysQL4ALJSPopG7nvPOGZcuyR2nxP/UM0c5N2LPmlVwe8e7vgvIpcd0s43ODYDMMb5dsao0tDUrHKWgGELUWDtxJbNh3wmvn4jbIAAdgDRP8AmJSsKThdrZv25RGVKl8VeA98Gn6jaBKzDJgxU0DAFJcH1FsiIj/AxvtF2BxZBllr/jfChLJubD2w/MIHA8m9rxFm1Jiijy1Nlb2+MRJsyPTJkRZsxs4psBsZrK5CPKUH4b/VA/VKrVM0nQYv9ZT7mb5VEB6lTkrLuTZ/tc9zwR1H/wASoP8AmU385EYsmRy0AWTpLnkaVreU0fy0QBk17Zjwgz0nf4tW/rR/LRFYhDin3G4884fxYep66WWdTdtv+osejgksxBtuLxn0fQYzZekU1p0dHD8VnD+UU/0a3IkcoB60Uy5SQseTxO47ooqKlYyUodijCZk4qzJPaX9sZcXw+UJ8uWvt/wBH5PjPKLSj+zZdSdajMlkqS+DCktuLM/ZFt/pDTMSqalAAd1kJ3Pvjm2XNIyJB5WjyppOcZcvwHHPI5KVJ+VGOfWRmrcfq+5rOsnSFThZElCprNtvgT+y4JPhFan66oWovKIHEKf7BaKSFwkxsw/CemxKkvzbAj8QzQ/iyzVek0TPIF82ID24c24QLm8WZKu8MXz4cj2wOBiQiqLh8mAyBsMn49ucbIYlBUisnWSyv6xmahi0fEHccj6ucFJlKmZ5LBQHzSVJNnNzfn9m+Bs6UUliO/cew5GGKVmacXH7CCISpIOYhZy7Le6EwaFs2f8nRIArmG+R7JsSfyiw9LS/rz/LVEf8AJ1yru2n9k6JP5RX/AMWl/Xq/lqiIhhIljc0LSI8iHpYhqYNCkGJshUMypcS5UuGRYVEyQsQSpZzZGB0pAibJENUkMimG6esU2ecOoDmB0iYBExNUGg0x69wpKIwse3vgfVmGZukYG1Fe8QqUkOT1xCmKhqZUPEVc6I2Ich9SoqukaxS1XSQBuIDjed2UHZkwxX9LF173yvlbhxhGZ6AbIJMG9R/8SoP+ZTfzkQEg3qP/AIlQf8ym/nIjKQtHSXo+crStYpMmapJmAgplrUD8mgWIDborPxZP8xP9DM+7HYQj0Qhx78WT/MT/AEMz7se+LJ/mJ/oZn3Y7Cj0Qhx78WT/MT/QzPux74sn+Yn+hmfdjsKPRCHHvxZP8xP8AQzPux74sn+Yn+hmfdjsKPRCHHvxZP8xP9DM+7Hviyf5if6GZ92Owo9EIce/Fk/zE/wBDM+7Hviyf5if6GZ92Owo9EIcgyqCoTlIng8RKmd77NxDq6WeQB8HnZufkZjH1W/GUdcx6KotSaOQE6Ln+YnZeamfdhHxZP8xP9DM+7HYUeiyjIPyfKZaBW40LQ5kNjQpLsJrtiAeCPTno0z5NIlykCeSpQQuZhBQQ+FAJOcabHhEZDkSToCoUVhEicoIClEmUtOyneyhnyF4+fFVQAHp597j5KZceEdeGPsS2iaOR0UU7zE/0Uz7sPy6Wd5id6KZ92OsY9B8y7OV0U87zM30a/dEpFNO8zN9Gv3R09HoLxC1I5mTTTvNTfRr90K+CzvNTfqL90dLx6L8Zk5HMi6ab5uZ9RXuiOuTM81N7pUw/+MdRx6J4zKs5WMuZukzvQzfuwwqXO3U9R6GZ7o6wj0C8rKOSJkmo3U1Qf/yWPsiDP0dPP/1J3fLmfdjsWPRTm2Q4u+Jan/TzvRL90GdS9E1CdI0KlSJoAq6ckmWsAATUOSSLCOuI8YA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10" descr="http://hmssciencecenter.weebly.com/uploads/7/0/6/2/7062023/1182203_orig.jpg?1"/>
          <p:cNvPicPr>
            <a:picLocks noChangeAspect="1" noChangeArrowheads="1"/>
          </p:cNvPicPr>
          <p:nvPr/>
        </p:nvPicPr>
        <p:blipFill>
          <a:blip r:embed="rId2" cstate="print"/>
          <a:srcRect/>
          <a:stretch>
            <a:fillRect/>
          </a:stretch>
        </p:blipFill>
        <p:spPr bwMode="auto">
          <a:xfrm>
            <a:off x="1676400" y="1828800"/>
            <a:ext cx="5715000" cy="3886201"/>
          </a:xfrm>
          <a:prstGeom prst="rect">
            <a:avLst/>
          </a:prstGeom>
          <a:noFill/>
        </p:spPr>
      </p:pic>
    </p:spTree>
    <p:extLst>
      <p:ext uri="{BB962C8B-B14F-4D97-AF65-F5344CB8AC3E}">
        <p14:creationId xmlns:p14="http://schemas.microsoft.com/office/powerpoint/2010/main" val="165710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STUDENT SCHEDULE</a:t>
            </a:r>
            <a:endParaRPr lang="en-US" b="1" dirty="0"/>
          </a:p>
        </p:txBody>
      </p:sp>
      <p:sp>
        <p:nvSpPr>
          <p:cNvPr id="3" name="Content Placeholder 2"/>
          <p:cNvSpPr>
            <a:spLocks noGrp="1"/>
          </p:cNvSpPr>
          <p:nvPr>
            <p:ph idx="1"/>
          </p:nvPr>
        </p:nvSpPr>
        <p:spPr/>
        <p:txBody>
          <a:bodyPr>
            <a:normAutofit/>
          </a:bodyPr>
          <a:lstStyle/>
          <a:p>
            <a:pPr marL="457200" indent="-457200"/>
            <a:r>
              <a:rPr lang="en-US" sz="2800" dirty="0" smtClean="0"/>
              <a:t>This schedule replaces all other schedules.</a:t>
            </a:r>
            <a:endParaRPr lang="en-US" sz="2800" dirty="0"/>
          </a:p>
        </p:txBody>
      </p:sp>
    </p:spTree>
    <p:extLst>
      <p:ext uri="{BB962C8B-B14F-4D97-AF65-F5344CB8AC3E}">
        <p14:creationId xmlns:p14="http://schemas.microsoft.com/office/powerpoint/2010/main" val="3332236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BUS?</a:t>
            </a:r>
          </a:p>
        </p:txBody>
      </p:sp>
      <p:sp>
        <p:nvSpPr>
          <p:cNvPr id="3" name="Content Placeholder 2"/>
          <p:cNvSpPr>
            <a:spLocks noGrp="1"/>
          </p:cNvSpPr>
          <p:nvPr>
            <p:ph sz="quarter" idx="1"/>
          </p:nvPr>
        </p:nvSpPr>
        <p:spPr/>
        <p:txBody>
          <a:bodyPr>
            <a:normAutofit/>
          </a:bodyPr>
          <a:lstStyle/>
          <a:p>
            <a:pPr marL="457200" indent="-457200"/>
            <a:r>
              <a:rPr lang="en-US" sz="2800" dirty="0"/>
              <a:t>If you ride the bus, do you know which one you ride?</a:t>
            </a:r>
          </a:p>
        </p:txBody>
      </p:sp>
    </p:spTree>
    <p:extLst>
      <p:ext uri="{BB962C8B-B14F-4D97-AF65-F5344CB8AC3E}">
        <p14:creationId xmlns:p14="http://schemas.microsoft.com/office/powerpoint/2010/main" val="207891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WEBSITE</a:t>
            </a:r>
          </a:p>
        </p:txBody>
      </p:sp>
      <p:sp>
        <p:nvSpPr>
          <p:cNvPr id="3" name="Content Placeholder 2"/>
          <p:cNvSpPr>
            <a:spLocks noGrp="1"/>
          </p:cNvSpPr>
          <p:nvPr>
            <p:ph sz="quarter" idx="1"/>
          </p:nvPr>
        </p:nvSpPr>
        <p:spPr/>
        <p:txBody>
          <a:bodyPr>
            <a:normAutofit/>
          </a:bodyPr>
          <a:lstStyle/>
          <a:p>
            <a:pPr marL="457200" indent="-457200"/>
            <a:r>
              <a:rPr lang="en-US" sz="3200" dirty="0"/>
              <a:t>Class website:</a:t>
            </a:r>
          </a:p>
          <a:p>
            <a:pPr marL="0" indent="0">
              <a:buNone/>
            </a:pPr>
            <a:r>
              <a:rPr lang="en-US" sz="2800" dirty="0" smtClean="0">
                <a:hlinkClick r:id="rId2"/>
              </a:rPr>
              <a:t>http</a:t>
            </a:r>
            <a:r>
              <a:rPr lang="en-US" sz="2800" dirty="0">
                <a:hlinkClick r:id="rId2"/>
              </a:rPr>
              <a:t>://nancybrim.me/earth-systems</a:t>
            </a:r>
            <a:endParaRPr lang="en-US" sz="2800" dirty="0"/>
          </a:p>
        </p:txBody>
      </p:sp>
    </p:spTree>
    <p:extLst>
      <p:ext uri="{BB962C8B-B14F-4D97-AF65-F5344CB8AC3E}">
        <p14:creationId xmlns:p14="http://schemas.microsoft.com/office/powerpoint/2010/main" val="1614903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DOTS</a:t>
            </a:r>
            <a:endParaRPr lang="en-US" sz="5400" b="1" dirty="0"/>
          </a:p>
        </p:txBody>
      </p:sp>
      <p:sp>
        <p:nvSpPr>
          <p:cNvPr id="3" name="Content Placeholder 2"/>
          <p:cNvSpPr>
            <a:spLocks noGrp="1"/>
          </p:cNvSpPr>
          <p:nvPr>
            <p:ph idx="1"/>
          </p:nvPr>
        </p:nvSpPr>
        <p:spPr/>
        <p:txBody>
          <a:bodyPr>
            <a:normAutofit/>
          </a:bodyPr>
          <a:lstStyle/>
          <a:p>
            <a:pPr marL="457200" indent="-457200"/>
            <a:r>
              <a:rPr lang="en-US" sz="2800" dirty="0" smtClean="0"/>
              <a:t>Get a piece of paper.</a:t>
            </a:r>
          </a:p>
          <a:p>
            <a:pPr marL="457200" indent="-457200"/>
            <a:r>
              <a:rPr lang="en-US" sz="2800" dirty="0" smtClean="0"/>
              <a:t>You need 30 dots on the paper along with your full name.</a:t>
            </a:r>
          </a:p>
          <a:p>
            <a:pPr marL="457200" indent="-457200"/>
            <a:r>
              <a:rPr lang="en-US" sz="2800" dirty="0" smtClean="0"/>
              <a:t>Bring it to me when you are finished and I will give you a score.</a:t>
            </a:r>
          </a:p>
          <a:p>
            <a:pPr marL="457200" indent="-457200"/>
            <a:r>
              <a:rPr lang="en-US" sz="2800" dirty="0" smtClean="0"/>
              <a:t>Goal:  Keep trying until your get the </a:t>
            </a:r>
            <a:r>
              <a:rPr lang="en-US" sz="2800" smtClean="0"/>
              <a:t>highest score!</a:t>
            </a:r>
            <a:endParaRPr lang="en-US" sz="2800" dirty="0"/>
          </a:p>
        </p:txBody>
      </p:sp>
    </p:spTree>
    <p:extLst>
      <p:ext uri="{BB962C8B-B14F-4D97-AF65-F5344CB8AC3E}">
        <p14:creationId xmlns:p14="http://schemas.microsoft.com/office/powerpoint/2010/main" val="3449033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FINDING YOUR WAY AROUND THIS ROOM</a:t>
            </a:r>
            <a:endParaRPr lang="en-US" b="1" dirty="0"/>
          </a:p>
        </p:txBody>
      </p:sp>
      <p:sp>
        <p:nvSpPr>
          <p:cNvPr id="3" name="Content Placeholder 2"/>
          <p:cNvSpPr>
            <a:spLocks noGrp="1"/>
          </p:cNvSpPr>
          <p:nvPr>
            <p:ph idx="1"/>
          </p:nvPr>
        </p:nvSpPr>
        <p:spPr/>
        <p:txBody>
          <a:bodyPr/>
          <a:lstStyle/>
          <a:p>
            <a:r>
              <a:rPr lang="en-US" dirty="0" smtClean="0"/>
              <a:t> Using your syllabus, answer the first seven questions.</a:t>
            </a:r>
          </a:p>
          <a:p>
            <a:r>
              <a:rPr lang="en-US" dirty="0" smtClean="0"/>
              <a:t>Then get up and wander around the room and answer the questions in #8.</a:t>
            </a:r>
          </a:p>
          <a:p>
            <a:r>
              <a:rPr lang="en-US" dirty="0" smtClean="0"/>
              <a:t>When you are finished, sit down.</a:t>
            </a:r>
            <a:endParaRPr lang="en-US" dirty="0"/>
          </a:p>
        </p:txBody>
      </p:sp>
    </p:spTree>
    <p:extLst>
      <p:ext uri="{BB962C8B-B14F-4D97-AF65-F5344CB8AC3E}">
        <p14:creationId xmlns:p14="http://schemas.microsoft.com/office/powerpoint/2010/main" val="2101713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a:xfrm>
            <a:off x="1463040" y="2119256"/>
            <a:ext cx="6196405" cy="3900543"/>
          </a:xfrm>
        </p:spPr>
        <p:txBody>
          <a:bodyPr>
            <a:normAutofit fontScale="85000" lnSpcReduction="20000"/>
          </a:bodyPr>
          <a:lstStyle/>
          <a:p>
            <a:r>
              <a:rPr lang="en-US" b="1" dirty="0"/>
              <a:t>Course Description: </a:t>
            </a:r>
            <a:r>
              <a:rPr lang="en-US" dirty="0"/>
              <a:t>Earth Systems Science is designed to continue student investigations that began in K-8 Earth Science and Life Science curricula and investigate the connections among Earth’s systems through geologic time. These systems – the atmosphere, hydrosphere, geosphere, and biosphere – interact through time to produce the Earth’s landscapes, ecology, and resources. This course develops the explanations of phenomena fundamental to the sciences of geology, hydrology, astronomy and physical geography. Major systems such as plate tectonics, landform and biological evolution, earth dynamics and landform development, and weather and climate will be reviewed.</a:t>
            </a:r>
          </a:p>
          <a:p>
            <a:endParaRPr lang="en-US" dirty="0"/>
          </a:p>
        </p:txBody>
      </p:sp>
    </p:spTree>
    <p:extLst>
      <p:ext uri="{BB962C8B-B14F-4D97-AF65-F5344CB8AC3E}">
        <p14:creationId xmlns:p14="http://schemas.microsoft.com/office/powerpoint/2010/main" val="346243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pPr marL="457200" indent="-457200"/>
            <a:r>
              <a:rPr lang="en-US" b="1" dirty="0"/>
              <a:t>School Mission: </a:t>
            </a:r>
            <a:r>
              <a:rPr lang="en-US" dirty="0"/>
              <a:t>The mission of EJCHS is the graduate on time, college and work ready</a:t>
            </a:r>
          </a:p>
          <a:p>
            <a:pPr marL="0" indent="0">
              <a:buNone/>
            </a:pPr>
            <a:endParaRPr lang="en-US" dirty="0"/>
          </a:p>
        </p:txBody>
      </p:sp>
    </p:spTree>
    <p:extLst>
      <p:ext uri="{BB962C8B-B14F-4D97-AF65-F5344CB8AC3E}">
        <p14:creationId xmlns:p14="http://schemas.microsoft.com/office/powerpoint/2010/main" val="104912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normAutofit fontScale="85000" lnSpcReduction="20000"/>
          </a:bodyPr>
          <a:lstStyle/>
          <a:p>
            <a:r>
              <a:rPr lang="en-US" b="1" dirty="0"/>
              <a:t>Course Outline and Weighting:</a:t>
            </a:r>
            <a:endParaRPr lang="en-US" dirty="0"/>
          </a:p>
          <a:p>
            <a:r>
              <a:rPr lang="en-US" dirty="0"/>
              <a:t>10% 	Unit 1: Introduction and Earth’s Formation</a:t>
            </a:r>
          </a:p>
          <a:p>
            <a:r>
              <a:rPr lang="en-US" dirty="0"/>
              <a:t>15% 	Unit 2: Plate Tectonics and Changing Lithosphere</a:t>
            </a:r>
          </a:p>
          <a:p>
            <a:r>
              <a:rPr lang="en-US" dirty="0"/>
              <a:t>15% 	Unit 3: Weathering and Erosion </a:t>
            </a:r>
          </a:p>
          <a:p>
            <a:r>
              <a:rPr lang="en-US" dirty="0"/>
              <a:t>5% 	Midterm</a:t>
            </a:r>
          </a:p>
          <a:p>
            <a:r>
              <a:rPr lang="en-US" dirty="0"/>
              <a:t>15% 	Unit 4: Geologic History and Stratigraphy</a:t>
            </a:r>
          </a:p>
          <a:p>
            <a:r>
              <a:rPr lang="en-US" dirty="0"/>
              <a:t>15% 	Unit 5: Weather and Climate</a:t>
            </a:r>
          </a:p>
          <a:p>
            <a:r>
              <a:rPr lang="en-US" dirty="0"/>
              <a:t>15% 	Unit 6: Human Interaction and Environment</a:t>
            </a:r>
          </a:p>
          <a:p>
            <a:r>
              <a:rPr lang="en-US" dirty="0"/>
              <a:t>5% 	Science in the News Project</a:t>
            </a:r>
          </a:p>
          <a:p>
            <a:r>
              <a:rPr lang="en-US" dirty="0"/>
              <a:t>10% 	Final Exam </a:t>
            </a:r>
          </a:p>
        </p:txBody>
      </p:sp>
    </p:spTree>
    <p:extLst>
      <p:ext uri="{BB962C8B-B14F-4D97-AF65-F5344CB8AC3E}">
        <p14:creationId xmlns:p14="http://schemas.microsoft.com/office/powerpoint/2010/main" val="104912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pPr marL="457200" indent="-457200"/>
            <a:r>
              <a:rPr lang="en-US" b="1" dirty="0"/>
              <a:t>Required Materials:  </a:t>
            </a:r>
            <a:r>
              <a:rPr lang="en-US" dirty="0"/>
              <a:t>Each student is to have a three ring binder, paper, pen/pencil </a:t>
            </a:r>
            <a:r>
              <a:rPr lang="en-US" u="sng" dirty="0"/>
              <a:t>every day</a:t>
            </a:r>
            <a:r>
              <a:rPr lang="en-US" dirty="0"/>
              <a:t> in class.  </a:t>
            </a:r>
          </a:p>
          <a:p>
            <a:endParaRPr lang="en-US" dirty="0"/>
          </a:p>
        </p:txBody>
      </p:sp>
    </p:spTree>
    <p:extLst>
      <p:ext uri="{BB962C8B-B14F-4D97-AF65-F5344CB8AC3E}">
        <p14:creationId xmlns:p14="http://schemas.microsoft.com/office/powerpoint/2010/main" val="1049121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a:xfrm>
            <a:off x="1463040" y="2119256"/>
            <a:ext cx="6196405" cy="3900543"/>
          </a:xfrm>
        </p:spPr>
        <p:txBody>
          <a:bodyPr>
            <a:normAutofit fontScale="62500" lnSpcReduction="20000"/>
          </a:bodyPr>
          <a:lstStyle/>
          <a:p>
            <a:r>
              <a:rPr lang="en-US" sz="2600" b="1" dirty="0"/>
              <a:t>Classroom Expectations:</a:t>
            </a:r>
            <a:r>
              <a:rPr lang="en-US" sz="2600" dirty="0"/>
              <a:t>	</a:t>
            </a:r>
            <a:r>
              <a:rPr lang="en-US" sz="2600" b="1" dirty="0"/>
              <a:t>				</a:t>
            </a:r>
            <a:endParaRPr lang="en-US" sz="2600" dirty="0"/>
          </a:p>
          <a:p>
            <a:pPr marL="236538" indent="-236538">
              <a:buNone/>
            </a:pPr>
            <a:r>
              <a:rPr lang="en-US" sz="2600" dirty="0"/>
              <a:t>1.  Respect your fellow students and your teacher.</a:t>
            </a:r>
            <a:r>
              <a:rPr lang="en-US" sz="2600" i="1" dirty="0"/>
              <a:t>			</a:t>
            </a:r>
            <a:endParaRPr lang="en-US" sz="2600" dirty="0"/>
          </a:p>
          <a:p>
            <a:pPr marL="236538" indent="-236538">
              <a:buNone/>
            </a:pPr>
            <a:r>
              <a:rPr lang="en-US" sz="2600" dirty="0"/>
              <a:t>2.  Follow directions the first time they are given.			</a:t>
            </a:r>
          </a:p>
          <a:p>
            <a:pPr marL="236538" indent="-236538">
              <a:buNone/>
            </a:pPr>
            <a:r>
              <a:rPr lang="en-US" sz="2600" dirty="0"/>
              <a:t>3.  Be prepared for class - bring all required materials.</a:t>
            </a:r>
            <a:r>
              <a:rPr lang="en-US" sz="2600" i="1" dirty="0"/>
              <a:t>		</a:t>
            </a:r>
            <a:endParaRPr lang="en-US" sz="2600" dirty="0"/>
          </a:p>
          <a:p>
            <a:pPr marL="236538" indent="-236538">
              <a:buNone/>
            </a:pPr>
            <a:r>
              <a:rPr lang="en-US" sz="2600" dirty="0"/>
              <a:t>4.  Leave food, candy, and drink at home.  Water is OK for class.	</a:t>
            </a:r>
          </a:p>
          <a:p>
            <a:pPr marL="236538" indent="-236538">
              <a:buNone/>
            </a:pPr>
            <a:r>
              <a:rPr lang="en-US" sz="2600" dirty="0"/>
              <a:t>5.  Be in your seat before the tardy bell stops ringing.		</a:t>
            </a:r>
          </a:p>
          <a:p>
            <a:pPr marL="236538" indent="-236538">
              <a:buNone/>
            </a:pPr>
            <a:r>
              <a:rPr lang="en-US" sz="2600" dirty="0"/>
              <a:t>6.  Use lab equipment, sinks, and gas when in the lab only. 	</a:t>
            </a:r>
          </a:p>
          <a:p>
            <a:pPr marL="236538" indent="-236538">
              <a:buNone/>
            </a:pPr>
            <a:r>
              <a:rPr lang="en-US" sz="2600" dirty="0"/>
              <a:t>7.  Cell phones can only be out if being used academically and with teacher permission.</a:t>
            </a:r>
          </a:p>
          <a:p>
            <a:pPr marL="731838" lvl="0" indent="-273050" fontAlgn="base"/>
            <a:r>
              <a:rPr lang="en-US" sz="2600" dirty="0"/>
              <a:t>Certain infractions will automatically result in an administrative referral.</a:t>
            </a:r>
          </a:p>
          <a:p>
            <a:pPr marL="0" indent="0">
              <a:buNone/>
            </a:pPr>
            <a:endParaRPr lang="en-US" dirty="0"/>
          </a:p>
        </p:txBody>
      </p:sp>
    </p:spTree>
    <p:extLst>
      <p:ext uri="{BB962C8B-B14F-4D97-AF65-F5344CB8AC3E}">
        <p14:creationId xmlns:p14="http://schemas.microsoft.com/office/powerpoint/2010/main" val="1049121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Consequences:</a:t>
            </a:r>
            <a:endParaRPr lang="en-US" dirty="0"/>
          </a:p>
          <a:p>
            <a:pPr marL="0" indent="0">
              <a:buNone/>
            </a:pPr>
            <a:r>
              <a:rPr lang="en-US" dirty="0"/>
              <a:t>1</a:t>
            </a:r>
            <a:r>
              <a:rPr lang="en-US" baseline="30000" dirty="0"/>
              <a:t>st</a:t>
            </a:r>
            <a:r>
              <a:rPr lang="en-US" dirty="0"/>
              <a:t> Offense:  verbal warning</a:t>
            </a:r>
          </a:p>
          <a:p>
            <a:pPr marL="0" indent="0">
              <a:buNone/>
            </a:pPr>
            <a:r>
              <a:rPr lang="en-US" dirty="0"/>
              <a:t>2</a:t>
            </a:r>
            <a:r>
              <a:rPr lang="en-US" baseline="30000" dirty="0"/>
              <a:t>nd</a:t>
            </a:r>
            <a:r>
              <a:rPr lang="en-US" dirty="0"/>
              <a:t> Offense: 20 min. detention and Parent</a:t>
            </a:r>
          </a:p>
          <a:p>
            <a:pPr marL="0" indent="0">
              <a:buNone/>
            </a:pPr>
            <a:r>
              <a:rPr lang="en-US" dirty="0"/>
              <a:t>3</a:t>
            </a:r>
            <a:r>
              <a:rPr lang="en-US" baseline="30000" dirty="0"/>
              <a:t>rd</a:t>
            </a:r>
            <a:r>
              <a:rPr lang="en-US" dirty="0"/>
              <a:t> Offense:  30 min. detention and Parent Contact</a:t>
            </a:r>
            <a:r>
              <a:rPr lang="en-US" i="1" dirty="0"/>
              <a:t>	</a:t>
            </a:r>
            <a:endParaRPr lang="en-US" dirty="0"/>
          </a:p>
          <a:p>
            <a:pPr marL="0" indent="0">
              <a:buNone/>
            </a:pPr>
            <a:r>
              <a:rPr lang="en-US" dirty="0"/>
              <a:t>4</a:t>
            </a:r>
            <a:r>
              <a:rPr lang="en-US" baseline="30000" dirty="0"/>
              <a:t>th</a:t>
            </a:r>
            <a:r>
              <a:rPr lang="en-US" dirty="0"/>
              <a:t>  Offense:  Administrative referral     </a:t>
            </a:r>
          </a:p>
          <a:p>
            <a:endParaRPr lang="en-US" dirty="0"/>
          </a:p>
        </p:txBody>
      </p:sp>
    </p:spTree>
    <p:extLst>
      <p:ext uri="{BB962C8B-B14F-4D97-AF65-F5344CB8AC3E}">
        <p14:creationId xmlns:p14="http://schemas.microsoft.com/office/powerpoint/2010/main" val="1049121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pPr marL="0" indent="0">
              <a:buNone/>
            </a:pPr>
            <a:r>
              <a:rPr lang="en-US" b="1" dirty="0"/>
              <a:t>Class procedures:</a:t>
            </a:r>
          </a:p>
          <a:p>
            <a:pPr lvl="0" fontAlgn="base"/>
            <a:r>
              <a:rPr lang="en-US" dirty="0"/>
              <a:t>Immediately read the screen and get started with its instructions.</a:t>
            </a:r>
          </a:p>
          <a:p>
            <a:pPr lvl="0" fontAlgn="base"/>
            <a:r>
              <a:rPr lang="en-US" dirty="0"/>
              <a:t>Put away cell phones.</a:t>
            </a:r>
          </a:p>
          <a:p>
            <a:pPr lvl="0" fontAlgn="base"/>
            <a:r>
              <a:rPr lang="en-US" dirty="0"/>
              <a:t>Have homework and all materials (notebook, pencil, etc.) out and ready to go.</a:t>
            </a:r>
          </a:p>
          <a:p>
            <a:endParaRPr lang="en-US" dirty="0"/>
          </a:p>
        </p:txBody>
      </p:sp>
    </p:spTree>
    <p:extLst>
      <p:ext uri="{BB962C8B-B14F-4D97-AF65-F5344CB8AC3E}">
        <p14:creationId xmlns:p14="http://schemas.microsoft.com/office/powerpoint/2010/main" val="1049121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pPr marL="0" indent="0">
              <a:buNone/>
            </a:pPr>
            <a:r>
              <a:rPr lang="en-US" b="1" dirty="0"/>
              <a:t>Work Required of Students:</a:t>
            </a:r>
            <a:endParaRPr lang="en-US" dirty="0"/>
          </a:p>
          <a:p>
            <a:pPr lvl="0" fontAlgn="base"/>
            <a:r>
              <a:rPr lang="en-US" dirty="0"/>
              <a:t>Students will keep an organized notebook.</a:t>
            </a:r>
          </a:p>
          <a:p>
            <a:pPr lvl="0" fontAlgn="base"/>
            <a:r>
              <a:rPr lang="en-US" dirty="0"/>
              <a:t>Students will do in class and out of class projects.</a:t>
            </a:r>
          </a:p>
          <a:p>
            <a:pPr lvl="0" fontAlgn="base"/>
            <a:r>
              <a:rPr lang="en-US" dirty="0"/>
              <a:t>Students will demonstrate knowledge on quizzes and tests.</a:t>
            </a:r>
          </a:p>
          <a:p>
            <a:pPr lvl="0" fontAlgn="base"/>
            <a:r>
              <a:rPr lang="en-US" dirty="0"/>
              <a:t>Students will participate in laboratory exercises and complete any written lab work.</a:t>
            </a:r>
          </a:p>
          <a:p>
            <a:endParaRPr lang="en-US" dirty="0"/>
          </a:p>
        </p:txBody>
      </p:sp>
    </p:spTree>
    <p:extLst>
      <p:ext uri="{BB962C8B-B14F-4D97-AF65-F5344CB8AC3E}">
        <p14:creationId xmlns:p14="http://schemas.microsoft.com/office/powerpoint/2010/main" val="1049121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Class Website: </a:t>
            </a:r>
            <a:r>
              <a:rPr lang="en-US" dirty="0"/>
              <a:t>A calendar for the class as well as all assignments is posted on the website by unit.  If you are unsure if you have homework or when the next test will be, you can access the website – at http://nancybrim.me/earth-systems.  You can also access Infinite Campus through the school website.</a:t>
            </a:r>
          </a:p>
          <a:p>
            <a:endParaRPr lang="en-US" dirty="0"/>
          </a:p>
        </p:txBody>
      </p:sp>
    </p:spTree>
    <p:extLst>
      <p:ext uri="{BB962C8B-B14F-4D97-AF65-F5344CB8AC3E}">
        <p14:creationId xmlns:p14="http://schemas.microsoft.com/office/powerpoint/2010/main" val="3960504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Late Assignments: </a:t>
            </a:r>
            <a:r>
              <a:rPr lang="en-US" dirty="0"/>
              <a:t>Assignments are considered late if they are received three days after the due date OR they are received AFTER the assignment checked and had been returned to the class.  You will receive a grade no higher than 70 on a late assignment.  </a:t>
            </a:r>
          </a:p>
          <a:p>
            <a:endParaRPr lang="en-US" dirty="0"/>
          </a:p>
        </p:txBody>
      </p:sp>
    </p:spTree>
    <p:extLst>
      <p:ext uri="{BB962C8B-B14F-4D97-AF65-F5344CB8AC3E}">
        <p14:creationId xmlns:p14="http://schemas.microsoft.com/office/powerpoint/2010/main" val="3960504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Re-do Policy: </a:t>
            </a:r>
            <a:r>
              <a:rPr lang="en-US" dirty="0"/>
              <a:t>Each student is given the opportunity to redo tests.  For every four completed test review sheets turned in on time, a test of your choice can be retaken.  This does not include the midterm or the final.</a:t>
            </a:r>
          </a:p>
          <a:p>
            <a:endParaRPr lang="en-US" dirty="0"/>
          </a:p>
        </p:txBody>
      </p:sp>
    </p:spTree>
    <p:extLst>
      <p:ext uri="{BB962C8B-B14F-4D97-AF65-F5344CB8AC3E}">
        <p14:creationId xmlns:p14="http://schemas.microsoft.com/office/powerpoint/2010/main" val="3960504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Cheating Policy: </a:t>
            </a:r>
            <a:r>
              <a:rPr lang="en-US" dirty="0"/>
              <a:t>It is important that you do your own work.  All the people involved will earn a ZERO on that assignment and may be referred to the office. Remember ...It’s ok to give help or hints, but it is NOT ok to give answers!</a:t>
            </a:r>
          </a:p>
          <a:p>
            <a:endParaRPr lang="en-US" dirty="0"/>
          </a:p>
        </p:txBody>
      </p:sp>
    </p:spTree>
    <p:extLst>
      <p:ext uri="{BB962C8B-B14F-4D97-AF65-F5344CB8AC3E}">
        <p14:creationId xmlns:p14="http://schemas.microsoft.com/office/powerpoint/2010/main" val="3960504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normAutofit fontScale="92500"/>
          </a:bodyPr>
          <a:lstStyle/>
          <a:p>
            <a:r>
              <a:rPr lang="en-US" b="1" dirty="0"/>
              <a:t>Classwork/Homework:  </a:t>
            </a:r>
            <a:r>
              <a:rPr lang="en-US" dirty="0"/>
              <a:t>Completing your classwork/homework assignments will greatly increase your opportunities for success in this class.  Learning takes PRACTICE by doing, not watching someone else do it.  I expect each student to complete classwork/homework assigned as it contributes to content mastery.  The ultimate determination of mastery is the quizzes and tests so learn the content before then</a:t>
            </a:r>
            <a:r>
              <a:rPr lang="en-US" dirty="0" smtClean="0"/>
              <a:t>.</a:t>
            </a:r>
            <a:endParaRPr lang="en-US" dirty="0"/>
          </a:p>
        </p:txBody>
      </p:sp>
    </p:spTree>
    <p:extLst>
      <p:ext uri="{BB962C8B-B14F-4D97-AF65-F5344CB8AC3E}">
        <p14:creationId xmlns:p14="http://schemas.microsoft.com/office/powerpoint/2010/main" val="3960504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Bathroom Passes:</a:t>
            </a:r>
            <a:r>
              <a:rPr lang="en-US" dirty="0"/>
              <a:t>  You get two free bathroom passes a semester from me.  There are no actual paper passes – I keep track of them on the seating chart.  Once you use them up, there is no leaving class, even in an emergency.  Use them wisely.</a:t>
            </a:r>
          </a:p>
          <a:p>
            <a:endParaRPr lang="en-US" dirty="0"/>
          </a:p>
        </p:txBody>
      </p:sp>
    </p:spTree>
    <p:extLst>
      <p:ext uri="{BB962C8B-B14F-4D97-AF65-F5344CB8AC3E}">
        <p14:creationId xmlns:p14="http://schemas.microsoft.com/office/powerpoint/2010/main" val="396050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err="1"/>
              <a:t>Tardies</a:t>
            </a:r>
            <a:r>
              <a:rPr lang="en-US" dirty="0"/>
              <a:t>: If you are </a:t>
            </a:r>
            <a:r>
              <a:rPr lang="en-US" i="1" dirty="0"/>
              <a:t>not</a:t>
            </a:r>
            <a:r>
              <a:rPr lang="en-US" dirty="0"/>
              <a:t> in the classroom when the bell rings, then you are </a:t>
            </a:r>
            <a:r>
              <a:rPr lang="en-US" i="1" dirty="0"/>
              <a:t>tardy</a:t>
            </a:r>
            <a:r>
              <a:rPr lang="en-US" dirty="0"/>
              <a:t>. Consequences: 1 = warning/conference; 2 = contact parents; 3 = Brim 30 minute detention; 4 or more = admin referral</a:t>
            </a:r>
          </a:p>
          <a:p>
            <a:endParaRPr lang="en-US" dirty="0"/>
          </a:p>
        </p:txBody>
      </p:sp>
    </p:spTree>
    <p:extLst>
      <p:ext uri="{BB962C8B-B14F-4D97-AF65-F5344CB8AC3E}">
        <p14:creationId xmlns:p14="http://schemas.microsoft.com/office/powerpoint/2010/main" val="4024992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a:t>Cell Phone Use:</a:t>
            </a:r>
            <a:r>
              <a:rPr lang="en-US" dirty="0"/>
              <a:t>  Rarely are cell phones used in the classroom.  You are to put the cell phone away when you walk in the door.  No cell phones will be plugged in any outlet in this room during class.  The consequences for using your cell phone inappropriately are: 1 = warning/conference; 2 = contact parents; 3 = Brim 30 minute detention; 4 or more = admin referral (detention ISS, OSS)</a:t>
            </a:r>
          </a:p>
          <a:p>
            <a:endParaRPr lang="en-US" dirty="0"/>
          </a:p>
        </p:txBody>
      </p:sp>
    </p:spTree>
    <p:extLst>
      <p:ext uri="{BB962C8B-B14F-4D97-AF65-F5344CB8AC3E}">
        <p14:creationId xmlns:p14="http://schemas.microsoft.com/office/powerpoint/2010/main" val="4024992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lstStyle/>
          <a:p>
            <a:r>
              <a:rPr lang="en-US" b="1" dirty="0" smtClean="0"/>
              <a:t>H</a:t>
            </a:r>
            <a:r>
              <a:rPr lang="en-US" b="1" dirty="0"/>
              <a:t>ELP SESSIONS:  Mon-Thurs. until 4:00 in room 441.</a:t>
            </a:r>
            <a:endParaRPr lang="en-US" dirty="0"/>
          </a:p>
          <a:p>
            <a:endParaRPr lang="en-US" dirty="0"/>
          </a:p>
        </p:txBody>
      </p:sp>
    </p:spTree>
    <p:extLst>
      <p:ext uri="{BB962C8B-B14F-4D97-AF65-F5344CB8AC3E}">
        <p14:creationId xmlns:p14="http://schemas.microsoft.com/office/powerpoint/2010/main" val="4024992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a:xfrm>
            <a:off x="1463040" y="2119256"/>
            <a:ext cx="6196405" cy="3900543"/>
          </a:xfrm>
        </p:spPr>
        <p:txBody>
          <a:bodyPr>
            <a:normAutofit fontScale="77500" lnSpcReduction="20000"/>
          </a:bodyPr>
          <a:lstStyle/>
          <a:p>
            <a:pPr marL="0" indent="0">
              <a:buNone/>
            </a:pPr>
            <a:r>
              <a:rPr lang="en-US" b="1" dirty="0"/>
              <a:t>MAKE-UP WORK POLICY</a:t>
            </a:r>
            <a:endParaRPr lang="en-US" dirty="0"/>
          </a:p>
          <a:p>
            <a:pPr lvl="0"/>
            <a:r>
              <a:rPr lang="en-US" dirty="0"/>
              <a:t>You are held accountable for everything you missed during your absence. </a:t>
            </a:r>
            <a:r>
              <a:rPr lang="en-US" cap="all" dirty="0"/>
              <a:t>I</a:t>
            </a:r>
            <a:r>
              <a:rPr lang="en-US" dirty="0"/>
              <a:t>t is </a:t>
            </a:r>
            <a:r>
              <a:rPr lang="en-US" b="1" u="sng" cap="all" dirty="0"/>
              <a:t>your responsibility</a:t>
            </a:r>
            <a:r>
              <a:rPr lang="en-US" dirty="0"/>
              <a:t> to keep up with your missed work. </a:t>
            </a:r>
          </a:p>
          <a:p>
            <a:pPr lvl="0"/>
            <a:r>
              <a:rPr lang="en-US" dirty="0"/>
              <a:t>You are given FIVE days to make up work after an absence.  This includes tests and quizzes.</a:t>
            </a:r>
          </a:p>
          <a:p>
            <a:pPr lvl="0"/>
            <a:r>
              <a:rPr lang="en-US" dirty="0"/>
              <a:t>If you have eight or more unexcused absences, then you can no longer get credit for this class.  You can fix this by attending  morning sessions with me (7:00-7:55) or afternoon sessions Tuesday and/or Thursday with Mrs. Bolton (3:15-4:15).  You must let me know when you are going so that I can send the work that you missed.  You only have five days after the eight (or more) unexcused absence to get the work done during the before or after school times.</a:t>
            </a:r>
          </a:p>
          <a:p>
            <a:pPr marL="0" indent="0">
              <a:buNone/>
            </a:pPr>
            <a:endParaRPr lang="en-US" dirty="0"/>
          </a:p>
        </p:txBody>
      </p:sp>
    </p:spTree>
    <p:extLst>
      <p:ext uri="{BB962C8B-B14F-4D97-AF65-F5344CB8AC3E}">
        <p14:creationId xmlns:p14="http://schemas.microsoft.com/office/powerpoint/2010/main" val="3398438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MAKE-UP WORK POLICY</a:t>
            </a:r>
            <a:endParaRPr lang="en-US" dirty="0"/>
          </a:p>
          <a:p>
            <a:pPr lvl="0"/>
            <a:r>
              <a:rPr lang="en-US" dirty="0" smtClean="0"/>
              <a:t>If </a:t>
            </a:r>
            <a:r>
              <a:rPr lang="en-US" dirty="0"/>
              <a:t>you have less than three absences at the end of each nine weeks and have turned in all assignments for those nine week topics, credit recovery is available to you.  This is the ONLY way I will get work for credit recovery.</a:t>
            </a:r>
          </a:p>
          <a:p>
            <a:pPr lvl="0"/>
            <a:r>
              <a:rPr lang="en-US" cap="all" dirty="0"/>
              <a:t>all </a:t>
            </a:r>
            <a:r>
              <a:rPr lang="en-US" dirty="0"/>
              <a:t>projects are due on the assigned date during the class period. If you are out the day a project is due, then you need to make arrangements to bring the project in on that date. NO EXCEPTIONS.</a:t>
            </a:r>
          </a:p>
          <a:p>
            <a:endParaRPr lang="en-US" dirty="0"/>
          </a:p>
        </p:txBody>
      </p:sp>
    </p:spTree>
    <p:extLst>
      <p:ext uri="{BB962C8B-B14F-4D97-AF65-F5344CB8AC3E}">
        <p14:creationId xmlns:p14="http://schemas.microsoft.com/office/powerpoint/2010/main" val="1309700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sp>
        <p:nvSpPr>
          <p:cNvPr id="3" name="Content Placeholder 2"/>
          <p:cNvSpPr>
            <a:spLocks noGrp="1"/>
          </p:cNvSpPr>
          <p:nvPr>
            <p:ph idx="1"/>
          </p:nvPr>
        </p:nvSpPr>
        <p:spPr>
          <a:xfrm>
            <a:off x="1463040" y="2119256"/>
            <a:ext cx="6196405" cy="4052943"/>
          </a:xfrm>
        </p:spPr>
        <p:txBody>
          <a:bodyPr>
            <a:normAutofit fontScale="62500" lnSpcReduction="20000"/>
          </a:bodyPr>
          <a:lstStyle/>
          <a:p>
            <a:pPr marL="0" indent="0">
              <a:buNone/>
            </a:pPr>
            <a:r>
              <a:rPr lang="en-US" sz="2900" b="1" dirty="0"/>
              <a:t>Other Information:</a:t>
            </a:r>
            <a:endParaRPr lang="en-US" sz="2900" dirty="0"/>
          </a:p>
          <a:p>
            <a:r>
              <a:rPr lang="en-US" sz="2900" i="1" dirty="0" smtClean="0"/>
              <a:t>f </a:t>
            </a:r>
            <a:r>
              <a:rPr lang="en-US" sz="2900" i="1" dirty="0"/>
              <a:t>you violate any of the rules in the Student Handbook, you will be referred to the administration.</a:t>
            </a:r>
            <a:endParaRPr lang="en-US" sz="2900" dirty="0"/>
          </a:p>
          <a:p>
            <a:r>
              <a:rPr lang="en-US" sz="2900" i="1" dirty="0" smtClean="0"/>
              <a:t>You </a:t>
            </a:r>
            <a:r>
              <a:rPr lang="en-US" sz="2900" i="1" dirty="0"/>
              <a:t>know how to act.  Do not assume that I do not know how a human being should act around other human beings (I’ve been one longer than you!).  Treat others (including me) as you would like to be treated yourself.  I will not tolerate students who do not treat others with respect. </a:t>
            </a:r>
            <a:endParaRPr lang="en-US" sz="2900" dirty="0"/>
          </a:p>
          <a:p>
            <a:r>
              <a:rPr lang="en-US" sz="2900" i="1" dirty="0" smtClean="0"/>
              <a:t> </a:t>
            </a:r>
            <a:r>
              <a:rPr lang="en-US" sz="2900" i="1" dirty="0"/>
              <a:t>I usually get to school around 7:15 and stay until 4:00  p.m. or so.  If the light in my classroom is on, I am at school – even if my door is shut!  If you need extra help, please make a point of letting me know beforehand to assure that I will be able to stay to help you.</a:t>
            </a:r>
            <a:r>
              <a:rPr lang="en-US" sz="2900" dirty="0"/>
              <a:t>  </a:t>
            </a:r>
          </a:p>
          <a:p>
            <a:r>
              <a:rPr lang="en-US" sz="2900" i="1" dirty="0" smtClean="0"/>
              <a:t>Saying </a:t>
            </a:r>
            <a:r>
              <a:rPr lang="en-US" sz="2900" i="1" dirty="0"/>
              <a:t>“I didn’t know” is not acceptable. You are in control of your destiny – make it happen!  You can do this</a:t>
            </a:r>
            <a:r>
              <a:rPr lang="en-US" sz="2900" i="1" dirty="0" smtClean="0"/>
              <a:t>!</a:t>
            </a:r>
            <a:endParaRPr lang="en-US" dirty="0"/>
          </a:p>
        </p:txBody>
      </p:sp>
    </p:spTree>
    <p:extLst>
      <p:ext uri="{BB962C8B-B14F-4D97-AF65-F5344CB8AC3E}">
        <p14:creationId xmlns:p14="http://schemas.microsoft.com/office/powerpoint/2010/main" val="1309700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SYLLABUS</a:t>
            </a:r>
            <a:endParaRPr lang="en-US" sz="5400" b="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514600"/>
            <a:ext cx="7463985" cy="175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9700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THIS AND THAT…</a:t>
            </a:r>
            <a:endParaRPr lang="en-US" sz="4800" b="1" dirty="0"/>
          </a:p>
        </p:txBody>
      </p:sp>
      <p:sp>
        <p:nvSpPr>
          <p:cNvPr id="3" name="Content Placeholder 2"/>
          <p:cNvSpPr>
            <a:spLocks noGrp="1"/>
          </p:cNvSpPr>
          <p:nvPr>
            <p:ph idx="1"/>
          </p:nvPr>
        </p:nvSpPr>
        <p:spPr>
          <a:xfrm>
            <a:off x="1463040" y="2119256"/>
            <a:ext cx="6196405" cy="3900543"/>
          </a:xfrm>
        </p:spPr>
        <p:txBody>
          <a:bodyPr>
            <a:normAutofit/>
          </a:bodyPr>
          <a:lstStyle/>
          <a:p>
            <a:r>
              <a:rPr lang="en-US" dirty="0" smtClean="0"/>
              <a:t>Turning in your work</a:t>
            </a:r>
          </a:p>
          <a:p>
            <a:r>
              <a:rPr lang="en-US" dirty="0" smtClean="0"/>
              <a:t>Recycling</a:t>
            </a:r>
          </a:p>
          <a:p>
            <a:r>
              <a:rPr lang="en-US" dirty="0" smtClean="0"/>
              <a:t>Kleenex</a:t>
            </a:r>
          </a:p>
          <a:p>
            <a:r>
              <a:rPr lang="en-US" dirty="0" smtClean="0"/>
              <a:t>Washing hands</a:t>
            </a:r>
          </a:p>
          <a:p>
            <a:r>
              <a:rPr lang="en-US" dirty="0" smtClean="0"/>
              <a:t>Pencils</a:t>
            </a:r>
          </a:p>
          <a:p>
            <a:r>
              <a:rPr lang="en-US" dirty="0" smtClean="0"/>
              <a:t>Pencil sharpeners</a:t>
            </a:r>
          </a:p>
          <a:p>
            <a:r>
              <a:rPr lang="en-US" dirty="0" smtClean="0"/>
              <a:t>Stapler/tape/hole punch</a:t>
            </a:r>
          </a:p>
          <a:p>
            <a:r>
              <a:rPr lang="en-US" dirty="0" smtClean="0"/>
              <a:t>Eight ball/Easy button/Nail game</a:t>
            </a:r>
          </a:p>
        </p:txBody>
      </p:sp>
    </p:spTree>
    <p:extLst>
      <p:ext uri="{BB962C8B-B14F-4D97-AF65-F5344CB8AC3E}">
        <p14:creationId xmlns:p14="http://schemas.microsoft.com/office/powerpoint/2010/main" val="198915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TO DO</a:t>
            </a:r>
            <a:endParaRPr lang="en-US" sz="5400" b="1" dirty="0"/>
          </a:p>
        </p:txBody>
      </p:sp>
      <p:sp>
        <p:nvSpPr>
          <p:cNvPr id="3" name="Content Placeholder 2"/>
          <p:cNvSpPr>
            <a:spLocks noGrp="1"/>
          </p:cNvSpPr>
          <p:nvPr>
            <p:ph idx="1"/>
          </p:nvPr>
        </p:nvSpPr>
        <p:spPr/>
        <p:txBody>
          <a:bodyPr>
            <a:normAutofit/>
          </a:bodyPr>
          <a:lstStyle/>
          <a:p>
            <a:pPr marL="457200" indent="-457200"/>
            <a:r>
              <a:rPr lang="en-US" sz="2800" dirty="0" smtClean="0"/>
              <a:t>Handout due by Thursday signed.</a:t>
            </a:r>
          </a:p>
          <a:p>
            <a:pPr marL="457200" indent="-457200"/>
            <a:r>
              <a:rPr lang="en-US" sz="2800" dirty="0" smtClean="0"/>
              <a:t>Syllabus due by Friday signed.</a:t>
            </a:r>
            <a:endParaRPr lang="en-US" sz="2800" dirty="0"/>
          </a:p>
        </p:txBody>
      </p:sp>
    </p:spTree>
    <p:extLst>
      <p:ext uri="{BB962C8B-B14F-4D97-AF65-F5344CB8AC3E}">
        <p14:creationId xmlns:p14="http://schemas.microsoft.com/office/powerpoint/2010/main" val="40911193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1073</TotalTime>
  <Words>1014</Words>
  <Application>Microsoft Office PowerPoint</Application>
  <PresentationFormat>On-screen Show (4:3)</PresentationFormat>
  <Paragraphs>112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Pushpin</vt:lpstr>
      <vt:lpstr>FIRST DAY INSTRUCTIONS</vt:lpstr>
      <vt:lpstr>Welcome to EARTH SYSTEMS!</vt:lpstr>
      <vt:lpstr>EARTH SYSTEMS </vt:lpstr>
      <vt:lpstr>STUDENT SCHEDULE</vt:lpstr>
      <vt:lpstr>BUS?</vt:lpstr>
      <vt:lpstr>WEBSITE</vt:lpstr>
      <vt:lpstr>DOTS</vt:lpstr>
      <vt:lpstr>FINDING YOUR WAY AROUND THIS ROOM</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THIS AND THAT…</vt:lpstr>
      <vt:lpstr>TO DO</vt:lpstr>
    </vt:vector>
  </TitlesOfParts>
  <Company>DeKalb County School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DAY INSTRUCTIONS</dc:title>
  <dc:creator>Nancy Brim</dc:creator>
  <cp:lastModifiedBy>nbrim</cp:lastModifiedBy>
  <cp:revision>24</cp:revision>
  <dcterms:created xsi:type="dcterms:W3CDTF">2013-08-09T14:59:06Z</dcterms:created>
  <dcterms:modified xsi:type="dcterms:W3CDTF">2018-07-27T13:38:07Z</dcterms:modified>
</cp:coreProperties>
</file>