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3" r:id="rId1"/>
  </p:sldMasterIdLst>
  <p:notesMasterIdLst>
    <p:notesMasterId r:id="rId23"/>
  </p:notesMasterIdLst>
  <p:handoutMasterIdLst>
    <p:handoutMasterId r:id="rId24"/>
  </p:handoutMasterIdLst>
  <p:sldIdLst>
    <p:sldId id="277" r:id="rId2"/>
    <p:sldId id="298" r:id="rId3"/>
    <p:sldId id="274" r:id="rId4"/>
    <p:sldId id="278" r:id="rId5"/>
    <p:sldId id="256" r:id="rId6"/>
    <p:sldId id="270" r:id="rId7"/>
    <p:sldId id="279" r:id="rId8"/>
    <p:sldId id="295" r:id="rId9"/>
    <p:sldId id="281" r:id="rId10"/>
    <p:sldId id="265" r:id="rId11"/>
    <p:sldId id="292" r:id="rId12"/>
    <p:sldId id="273" r:id="rId13"/>
    <p:sldId id="294" r:id="rId14"/>
    <p:sldId id="283" r:id="rId15"/>
    <p:sldId id="284" r:id="rId16"/>
    <p:sldId id="269" r:id="rId17"/>
    <p:sldId id="282" r:id="rId18"/>
    <p:sldId id="296" r:id="rId19"/>
    <p:sldId id="299" r:id="rId20"/>
    <p:sldId id="297" r:id="rId21"/>
    <p:sldId id="275" r:id="rId22"/>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1" d="100"/>
          <a:sy n="101" d="100"/>
        </p:scale>
        <p:origin x="-17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17390727-D3B6-BB41-9C88-C9EE882D3831}" type="datetimeFigureOut">
              <a:rPr lang="en-US" smtClean="0"/>
              <a:pPr/>
              <a:t>8/1/2018</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AA976B2D-1E8C-9B41-A265-000281433ADA}" type="slidenum">
              <a:rPr lang="en-US" smtClean="0"/>
              <a:pPr/>
              <a:t>‹#›</a:t>
            </a:fld>
            <a:endParaRPr lang="en-US"/>
          </a:p>
        </p:txBody>
      </p:sp>
    </p:spTree>
    <p:extLst>
      <p:ext uri="{BB962C8B-B14F-4D97-AF65-F5344CB8AC3E}">
        <p14:creationId xmlns:p14="http://schemas.microsoft.com/office/powerpoint/2010/main" val="35711316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A25AEF83-8F67-48EC-81D6-46110D0E4212}" type="datetimeFigureOut">
              <a:rPr lang="en-US" smtClean="0"/>
              <a:t>8/1/2018</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1440" tIns="45720" rIns="91440" bIns="45720" rtlCol="0" anchor="b"/>
          <a:lstStyle>
            <a:lvl1pPr algn="r">
              <a:defRPr sz="1200"/>
            </a:lvl1pPr>
          </a:lstStyle>
          <a:p>
            <a:fld id="{5A84DCFC-68D1-4763-91E3-1912AAA3234F}" type="slidenum">
              <a:rPr lang="en-US" smtClean="0"/>
              <a:t>‹#›</a:t>
            </a:fld>
            <a:endParaRPr lang="en-US"/>
          </a:p>
        </p:txBody>
      </p:sp>
    </p:spTree>
    <p:extLst>
      <p:ext uri="{BB962C8B-B14F-4D97-AF65-F5344CB8AC3E}">
        <p14:creationId xmlns:p14="http://schemas.microsoft.com/office/powerpoint/2010/main" val="4238903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C2E4348-D496-4F59-B6AC-075E03357C2D}" type="slidenum">
              <a:rPr lang="en-US" altLang="en-US" sz="1200"/>
              <a:pPr/>
              <a:t>14</a:t>
            </a:fld>
            <a:endParaRPr lang="en-US" altLang="en-US"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endParaRPr lang="en-US" altLang="en-US" sz="1800" dirty="0"/>
          </a:p>
          <a:p>
            <a:r>
              <a:rPr lang="en-US" altLang="en-US" sz="1800" dirty="0"/>
              <a:t>Two students are at lab desk.  Bunsen burner is on at one side, not being used.  The students do not have goggles on.  There is food on the lab desk and one of the students is currently eating while pouring a chemical.  The desk is relatively clean and the chemical are labeled.</a:t>
            </a:r>
          </a:p>
          <a:p>
            <a:endParaRPr lang="en-US" altLang="en-US" sz="1800" dirty="0"/>
          </a:p>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FCC8F6D-CBAF-4602-889E-48A7B94C02FA}" type="slidenum">
              <a:rPr lang="en-US" altLang="en-US" sz="1200"/>
              <a:pPr/>
              <a:t>17</a:t>
            </a:fld>
            <a:endParaRPr lang="en-US" alt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252033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D36037-6312-FA4C-96DD-FBFF80E8076F}" type="datetimeFigureOut">
              <a:rPr lang="en-US" smtClean="0"/>
              <a:pPr/>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36037-6312-FA4C-96DD-FBFF80E8076F}" type="datetimeFigureOut">
              <a:rPr lang="en-US" smtClean="0"/>
              <a:pPr/>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D36037-6312-FA4C-96DD-FBFF80E8076F}" type="datetimeFigureOut">
              <a:rPr lang="en-US" smtClean="0"/>
              <a:pPr/>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D36037-6312-FA4C-96DD-FBFF80E8076F}" type="datetimeFigureOut">
              <a:rPr lang="en-US" smtClean="0"/>
              <a:pPr/>
              <a:t>8/1/2018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D36037-6312-FA4C-96DD-FBFF80E8076F}" type="datetimeFigureOut">
              <a:rPr lang="en-US" smtClean="0"/>
              <a:pPr/>
              <a:t>8/1/2018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D36037-6312-FA4C-96DD-FBFF80E8076F}" type="datetimeFigureOut">
              <a:rPr lang="en-US" smtClean="0"/>
              <a:pPr/>
              <a:t>8/1/2018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36037-6312-FA4C-96DD-FBFF80E8076F}" type="datetimeFigureOut">
              <a:rPr lang="en-US" smtClean="0"/>
              <a:pPr/>
              <a:t>8/1/2018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36037-6312-FA4C-96DD-FBFF80E8076F}" type="datetimeFigureOut">
              <a:rPr lang="en-US" smtClean="0"/>
              <a:pPr/>
              <a:t>8/1/2018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A92636-AE9A-5D4B-8930-8E4822305C87}"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CD36037-6312-FA4C-96DD-FBFF80E8076F}" type="datetimeFigureOut">
              <a:rPr lang="en-US" smtClean="0"/>
              <a:pPr/>
              <a:t>8/1/2018</a:t>
            </a:fld>
            <a:endParaRPr lang="en-US"/>
          </a:p>
        </p:txBody>
      </p:sp>
      <p:sp>
        <p:nvSpPr>
          <p:cNvPr id="9" name="Slide Number Placeholder 8"/>
          <p:cNvSpPr>
            <a:spLocks noGrp="1"/>
          </p:cNvSpPr>
          <p:nvPr>
            <p:ph type="sldNum" sz="quarter" idx="11"/>
          </p:nvPr>
        </p:nvSpPr>
        <p:spPr/>
        <p:txBody>
          <a:bodyPr/>
          <a:lstStyle/>
          <a:p>
            <a:fld id="{CEA92636-AE9A-5D4B-8930-8E4822305C87}"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36037-6312-FA4C-96DD-FBFF80E8076F}" type="datetimeFigureOut">
              <a:rPr lang="en-US" smtClean="0"/>
              <a:pPr/>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36037-6312-FA4C-96DD-FBFF80E8076F}" type="datetimeFigureOut">
              <a:rPr lang="en-US" smtClean="0"/>
              <a:pPr/>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A92636-AE9A-5D4B-8930-8E4822305C8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51C7502E-2092-4C2F-B73A-FE67ECC69015}" type="slidenum">
              <a:rPr lang="en-US"/>
              <a:pPr>
                <a:defRPr/>
              </a:pPr>
              <a:t>‹#›</a:t>
            </a:fld>
            <a:endParaRPr lang="en-US"/>
          </a:p>
        </p:txBody>
      </p:sp>
    </p:spTree>
    <p:extLst>
      <p:ext uri="{BB962C8B-B14F-4D97-AF65-F5344CB8AC3E}">
        <p14:creationId xmlns:p14="http://schemas.microsoft.com/office/powerpoint/2010/main" val="897390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CEA92636-AE9A-5D4B-8930-8E4822305C87}"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CD36037-6312-FA4C-96DD-FBFF80E8076F}" type="datetimeFigureOut">
              <a:rPr lang="en-US" smtClean="0"/>
              <a:pPr/>
              <a:t>8/1/2018</a:t>
            </a:fld>
            <a:endParaRPr lang="en-US"/>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bing.com/images/search?q=Fire+Icon&amp;Form=IRTRRL"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hyperlink" Target="http://www.bing.com/images/search?q=Fire+Icon&amp;Form=IRTRRL"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DO NOW</a:t>
            </a:r>
          </a:p>
        </p:txBody>
      </p:sp>
      <p:sp>
        <p:nvSpPr>
          <p:cNvPr id="6" name="Content Placeholder 5"/>
          <p:cNvSpPr>
            <a:spLocks noGrp="1"/>
          </p:cNvSpPr>
          <p:nvPr>
            <p:ph idx="1"/>
          </p:nvPr>
        </p:nvSpPr>
        <p:spPr/>
        <p:txBody>
          <a:bodyPr/>
          <a:lstStyle/>
          <a:p>
            <a:r>
              <a:rPr lang="en-US" sz="3200" dirty="0" smtClean="0"/>
              <a:t>Pick up lab safety notes sheet</a:t>
            </a:r>
            <a:r>
              <a:rPr lang="en-US" sz="2800" dirty="0" smtClean="0"/>
              <a:t>.</a:t>
            </a:r>
          </a:p>
          <a:p>
            <a:r>
              <a:rPr lang="en-US" sz="3200" dirty="0" smtClean="0"/>
              <a:t>Pick up student information sheet.</a:t>
            </a:r>
            <a:endParaRPr lang="en-US" sz="3200" dirty="0"/>
          </a:p>
          <a:p>
            <a:pPr lvl="1"/>
            <a:endParaRPr lang="en-US" dirty="0"/>
          </a:p>
          <a:p>
            <a:pPr lvl="1"/>
            <a:endParaRPr lang="en-US" dirty="0"/>
          </a:p>
        </p:txBody>
      </p:sp>
    </p:spTree>
    <p:extLst>
      <p:ext uri="{BB962C8B-B14F-4D97-AF65-F5344CB8AC3E}">
        <p14:creationId xmlns:p14="http://schemas.microsoft.com/office/powerpoint/2010/main" val="31616677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STUDENT INFORMATION SHEET</a:t>
            </a:r>
            <a:endParaRPr lang="en-US" sz="4000" b="1" dirty="0"/>
          </a:p>
        </p:txBody>
      </p:sp>
      <p:sp>
        <p:nvSpPr>
          <p:cNvPr id="3" name="Content Placeholder 2"/>
          <p:cNvSpPr>
            <a:spLocks noGrp="1"/>
          </p:cNvSpPr>
          <p:nvPr>
            <p:ph idx="1"/>
          </p:nvPr>
        </p:nvSpPr>
        <p:spPr/>
        <p:txBody>
          <a:bodyPr>
            <a:normAutofit/>
          </a:bodyPr>
          <a:lstStyle/>
          <a:p>
            <a:r>
              <a:rPr lang="en-US" sz="2800" dirty="0" smtClean="0"/>
              <a:t>Fill this out.</a:t>
            </a:r>
          </a:p>
          <a:p>
            <a:r>
              <a:rPr lang="en-US" sz="2800" dirty="0" smtClean="0"/>
              <a:t>Take it home and get any information you do not know.</a:t>
            </a:r>
          </a:p>
          <a:p>
            <a:r>
              <a:rPr lang="en-US" sz="2800" dirty="0" smtClean="0"/>
              <a:t>Return it tomorrow.</a:t>
            </a:r>
            <a:endParaRPr lang="en-US" sz="2800" dirty="0"/>
          </a:p>
        </p:txBody>
      </p:sp>
    </p:spTree>
    <p:extLst>
      <p:ext uri="{BB962C8B-B14F-4D97-AF65-F5344CB8AC3E}">
        <p14:creationId xmlns:p14="http://schemas.microsoft.com/office/powerpoint/2010/main" val="3552970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REVIEW</a:t>
            </a:r>
            <a:r>
              <a:rPr lang="en-US" dirty="0"/>
              <a:t>	</a:t>
            </a:r>
          </a:p>
        </p:txBody>
      </p:sp>
      <p:sp>
        <p:nvSpPr>
          <p:cNvPr id="3" name="Content Placeholder 2"/>
          <p:cNvSpPr>
            <a:spLocks noGrp="1"/>
          </p:cNvSpPr>
          <p:nvPr>
            <p:ph sz="half" idx="1"/>
          </p:nvPr>
        </p:nvSpPr>
        <p:spPr>
          <a:xfrm>
            <a:off x="457200" y="1536192"/>
            <a:ext cx="6164826" cy="4590288"/>
          </a:xfrm>
        </p:spPr>
        <p:txBody>
          <a:bodyPr>
            <a:normAutofit/>
          </a:bodyPr>
          <a:lstStyle/>
          <a:p>
            <a:pPr marL="114300" indent="0">
              <a:buNone/>
            </a:pPr>
            <a:r>
              <a:rPr lang="en-US" dirty="0"/>
              <a:t>The lithosphere is part of which of Earth’s systems?</a:t>
            </a:r>
          </a:p>
          <a:p>
            <a:pPr marL="114300" indent="0">
              <a:buNone/>
            </a:pPr>
            <a:endParaRPr lang="en-US" i="1" dirty="0"/>
          </a:p>
          <a:p>
            <a:pPr marL="114300" indent="0">
              <a:buNone/>
            </a:pPr>
            <a:r>
              <a:rPr lang="en-US" dirty="0"/>
              <a:t>A:  Atmosphere</a:t>
            </a:r>
          </a:p>
          <a:p>
            <a:pPr marL="114300" indent="0">
              <a:buNone/>
            </a:pPr>
            <a:r>
              <a:rPr lang="en-US" dirty="0"/>
              <a:t>B:  Geosphere</a:t>
            </a:r>
          </a:p>
          <a:p>
            <a:pPr marL="114300" indent="0">
              <a:buNone/>
            </a:pPr>
            <a:r>
              <a:rPr lang="en-US" dirty="0"/>
              <a:t>C:  Hydrosphere</a:t>
            </a:r>
          </a:p>
          <a:p>
            <a:pPr marL="114300" indent="0">
              <a:buNone/>
            </a:pPr>
            <a:r>
              <a:rPr lang="en-US" dirty="0"/>
              <a:t>D:  Biosphere</a:t>
            </a:r>
          </a:p>
          <a:p>
            <a:pPr marL="11430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8172" y="2935390"/>
            <a:ext cx="3157941" cy="2344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35974" y="3465871"/>
            <a:ext cx="3259394" cy="64178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963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REVIEW</a:t>
            </a:r>
            <a:r>
              <a:rPr lang="en-US" dirty="0"/>
              <a:t>	</a:t>
            </a:r>
          </a:p>
        </p:txBody>
      </p:sp>
      <p:sp>
        <p:nvSpPr>
          <p:cNvPr id="3" name="Content Placeholder 2"/>
          <p:cNvSpPr>
            <a:spLocks noGrp="1"/>
          </p:cNvSpPr>
          <p:nvPr>
            <p:ph sz="half" idx="1"/>
          </p:nvPr>
        </p:nvSpPr>
        <p:spPr>
          <a:xfrm>
            <a:off x="457199" y="1536192"/>
            <a:ext cx="6297561" cy="4590288"/>
          </a:xfrm>
        </p:spPr>
        <p:txBody>
          <a:bodyPr>
            <a:normAutofit/>
          </a:bodyPr>
          <a:lstStyle/>
          <a:p>
            <a:pPr marL="114300" indent="0">
              <a:buNone/>
            </a:pPr>
            <a:r>
              <a:rPr lang="en-US" dirty="0"/>
              <a:t>The study of the atmosphere and weather is called?</a:t>
            </a:r>
          </a:p>
          <a:p>
            <a:pPr marL="114300" indent="0">
              <a:buNone/>
            </a:pPr>
            <a:endParaRPr lang="en-US" i="1" dirty="0"/>
          </a:p>
          <a:p>
            <a:pPr marL="114300" indent="0">
              <a:buNone/>
            </a:pPr>
            <a:r>
              <a:rPr lang="en-US" dirty="0"/>
              <a:t>A:  Astronomy</a:t>
            </a:r>
          </a:p>
          <a:p>
            <a:pPr marL="114300" indent="0">
              <a:buNone/>
            </a:pPr>
            <a:r>
              <a:rPr lang="en-US" dirty="0"/>
              <a:t>B:  Geosphere</a:t>
            </a:r>
          </a:p>
          <a:p>
            <a:pPr marL="114300" indent="0">
              <a:buNone/>
            </a:pPr>
            <a:r>
              <a:rPr lang="en-US" dirty="0"/>
              <a:t>C:  Meteorology</a:t>
            </a:r>
          </a:p>
          <a:p>
            <a:pPr marL="114300" indent="0">
              <a:buNone/>
            </a:pPr>
            <a:r>
              <a:rPr lang="en-US" dirty="0"/>
              <a:t>D:  Biosphere</a:t>
            </a:r>
          </a:p>
          <a:p>
            <a:pPr marL="11430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8575" y="2471952"/>
            <a:ext cx="4238625"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35974" y="3948824"/>
            <a:ext cx="3259394" cy="64178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126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SAFETY</a:t>
            </a:r>
            <a:r>
              <a:rPr lang="en-US" dirty="0"/>
              <a:t>	</a:t>
            </a:r>
          </a:p>
        </p:txBody>
      </p:sp>
      <p:sp>
        <p:nvSpPr>
          <p:cNvPr id="3" name="Subtitle 2"/>
          <p:cNvSpPr>
            <a:spLocks noGrp="1"/>
          </p:cNvSpPr>
          <p:nvPr>
            <p:ph type="subTitle" idx="1"/>
          </p:nvPr>
        </p:nvSpPr>
        <p:spPr/>
        <p:txBody>
          <a:bodyPr>
            <a:normAutofit/>
          </a:bodyPr>
          <a:lstStyle/>
          <a:p>
            <a:r>
              <a:rPr lang="en-US" sz="3200" b="1" dirty="0">
                <a:solidFill>
                  <a:schemeClr val="tx1"/>
                </a:solidFill>
              </a:rPr>
              <a:t>Safety in the Science Lab</a:t>
            </a:r>
          </a:p>
        </p:txBody>
      </p:sp>
      <p:pic>
        <p:nvPicPr>
          <p:cNvPr id="4" name="Picture 3"/>
          <p:cNvPicPr>
            <a:picLocks noChangeAspect="1"/>
          </p:cNvPicPr>
          <p:nvPr/>
        </p:nvPicPr>
        <p:blipFill>
          <a:blip r:embed="rId2"/>
          <a:stretch>
            <a:fillRect/>
          </a:stretch>
        </p:blipFill>
        <p:spPr>
          <a:xfrm>
            <a:off x="4315768" y="2032000"/>
            <a:ext cx="3251200" cy="2540000"/>
          </a:xfrm>
          <a:prstGeom prst="rect">
            <a:avLst/>
          </a:prstGeom>
        </p:spPr>
      </p:pic>
    </p:spTree>
    <p:extLst>
      <p:ext uri="{BB962C8B-B14F-4D97-AF65-F5344CB8AC3E}">
        <p14:creationId xmlns:p14="http://schemas.microsoft.com/office/powerpoint/2010/main" val="2038613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ts1.mm.bing.net/th?id=H.4831993899189404&amp;pid=1.7&amp;w=193&amp;h=186&amp;c=7&amp;rs=1&amp;url=http%3a%2f%2fjancodrilling.com%2fsafety.html"/>
          <p:cNvPicPr>
            <a:picLocks noChangeAspect="1" noChangeArrowheads="1"/>
          </p:cNvPicPr>
          <p:nvPr/>
        </p:nvPicPr>
        <p:blipFill>
          <a:blip r:embed="rId2"/>
          <a:srcRect/>
          <a:stretch>
            <a:fillRect/>
          </a:stretch>
        </p:blipFill>
        <p:spPr bwMode="auto">
          <a:xfrm>
            <a:off x="6200953" y="4193160"/>
            <a:ext cx="2015261" cy="1977800"/>
          </a:xfrm>
          <a:prstGeom prst="rect">
            <a:avLst/>
          </a:prstGeom>
          <a:noFill/>
        </p:spPr>
      </p:pic>
      <p:sp>
        <p:nvSpPr>
          <p:cNvPr id="2" name="Title 1"/>
          <p:cNvSpPr>
            <a:spLocks noGrp="1"/>
          </p:cNvSpPr>
          <p:nvPr>
            <p:ph type="title"/>
          </p:nvPr>
        </p:nvSpPr>
        <p:spPr/>
        <p:txBody>
          <a:bodyPr/>
          <a:lstStyle/>
          <a:p>
            <a:r>
              <a:rPr lang="en-US" b="1" dirty="0"/>
              <a:t>SAFETY DRILLS</a:t>
            </a:r>
          </a:p>
        </p:txBody>
      </p:sp>
      <p:sp>
        <p:nvSpPr>
          <p:cNvPr id="3" name="Content Placeholder 2"/>
          <p:cNvSpPr>
            <a:spLocks noGrp="1"/>
          </p:cNvSpPr>
          <p:nvPr>
            <p:ph idx="1"/>
          </p:nvPr>
        </p:nvSpPr>
        <p:spPr>
          <a:xfrm>
            <a:off x="457200" y="1607227"/>
            <a:ext cx="5384800" cy="4563733"/>
          </a:xfrm>
        </p:spPr>
        <p:txBody>
          <a:bodyPr>
            <a:noAutofit/>
          </a:bodyPr>
          <a:lstStyle/>
          <a:p>
            <a:pPr>
              <a:buNone/>
            </a:pPr>
            <a:r>
              <a:rPr lang="en-US" sz="2800" dirty="0"/>
              <a:t>P</a:t>
            </a:r>
            <a:r>
              <a:rPr lang="en-US" sz="2800" dirty="0" smtClean="0"/>
              <a:t>rocedures</a:t>
            </a:r>
            <a:r>
              <a:rPr lang="en-US" sz="2800" dirty="0"/>
              <a:t>…</a:t>
            </a:r>
          </a:p>
          <a:p>
            <a:r>
              <a:rPr lang="en-US" sz="2800" b="1" dirty="0">
                <a:solidFill>
                  <a:srgbClr val="FF0000"/>
                </a:solidFill>
              </a:rPr>
              <a:t>Fire</a:t>
            </a:r>
            <a:r>
              <a:rPr lang="en-US" sz="2800" dirty="0">
                <a:solidFill>
                  <a:srgbClr val="FF0000"/>
                </a:solidFill>
              </a:rPr>
              <a:t> </a:t>
            </a:r>
            <a:r>
              <a:rPr lang="en-US" sz="2800" dirty="0"/>
              <a:t>Drill – out the door to the right, go to parking lot past bus lane.  Stand together</a:t>
            </a:r>
            <a:r>
              <a:rPr lang="en-US" sz="2800" dirty="0" smtClean="0"/>
              <a:t>.  Look for my sign.</a:t>
            </a:r>
            <a:endParaRPr lang="en-US" sz="2800" dirty="0"/>
          </a:p>
          <a:p>
            <a:r>
              <a:rPr lang="en-US" sz="2800" b="1" dirty="0">
                <a:solidFill>
                  <a:srgbClr val="FF0000"/>
                </a:solidFill>
              </a:rPr>
              <a:t>Tornado</a:t>
            </a:r>
            <a:r>
              <a:rPr lang="en-US" sz="2800" dirty="0">
                <a:solidFill>
                  <a:srgbClr val="FF0000"/>
                </a:solidFill>
              </a:rPr>
              <a:t> </a:t>
            </a:r>
            <a:r>
              <a:rPr lang="en-US" sz="2800" dirty="0"/>
              <a:t>Drill – interior hall walls outside classroom.</a:t>
            </a:r>
          </a:p>
          <a:p>
            <a:r>
              <a:rPr lang="en-US" sz="2800" b="1" dirty="0">
                <a:solidFill>
                  <a:srgbClr val="FF0000"/>
                </a:solidFill>
              </a:rPr>
              <a:t>Lock Down </a:t>
            </a:r>
            <a:r>
              <a:rPr lang="en-US" sz="2800" dirty="0"/>
              <a:t>– lights, windows, on floor.</a:t>
            </a:r>
          </a:p>
          <a:p>
            <a:r>
              <a:rPr lang="en-US" sz="2800" dirty="0"/>
              <a:t>ALL DRILLS – </a:t>
            </a:r>
            <a:r>
              <a:rPr lang="en-US" sz="2800" b="1" dirty="0">
                <a:solidFill>
                  <a:srgbClr val="FF0000"/>
                </a:solidFill>
              </a:rPr>
              <a:t>QUIET</a:t>
            </a:r>
            <a:r>
              <a:rPr lang="en-US" sz="2800" dirty="0"/>
              <a:t>.</a:t>
            </a:r>
          </a:p>
        </p:txBody>
      </p:sp>
      <p:pic>
        <p:nvPicPr>
          <p:cNvPr id="1026" name="Picture 2" descr="http://ts2.mm.bing.net/th?q=Fire+Icon&amp;w=81&amp;h=81&amp;c=1&amp;bw=1&amp;bc=ffffff&amp;pid=1.7&amp;mkt=en-US&amp;adlt=strict&amp;t=1&amp;dc=3&amp;mw=247">
            <a:hlinkClick r:id="rId3"/>
          </p:cNvPr>
          <p:cNvPicPr>
            <a:picLocks noChangeAspect="1" noChangeArrowheads="1"/>
          </p:cNvPicPr>
          <p:nvPr/>
        </p:nvPicPr>
        <p:blipFill>
          <a:blip r:embed="rId4"/>
          <a:srcRect/>
          <a:stretch>
            <a:fillRect/>
          </a:stretch>
        </p:blipFill>
        <p:spPr bwMode="auto">
          <a:xfrm>
            <a:off x="4514650" y="306670"/>
            <a:ext cx="3870327" cy="1300557"/>
          </a:xfrm>
          <a:prstGeom prst="rect">
            <a:avLst/>
          </a:prstGeom>
          <a:noFill/>
        </p:spPr>
      </p:pic>
      <p:pic>
        <p:nvPicPr>
          <p:cNvPr id="1030" name="Picture 6" descr="http://ts4.mm.bing.net/th?id=H.4569897866628059&amp;pid=1.7&amp;w=180&amp;h=176&amp;c=7&amp;rs=1"/>
          <p:cNvPicPr>
            <a:picLocks noChangeAspect="1" noChangeArrowheads="1"/>
          </p:cNvPicPr>
          <p:nvPr/>
        </p:nvPicPr>
        <p:blipFill>
          <a:blip r:embed="rId5"/>
          <a:srcRect/>
          <a:stretch>
            <a:fillRect/>
          </a:stretch>
        </p:blipFill>
        <p:spPr bwMode="auto">
          <a:xfrm>
            <a:off x="6200953" y="2080170"/>
            <a:ext cx="1845814" cy="1977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ts1.mm.bing.net/th?id=H.4831993899189404&amp;pid=1.7&amp;w=193&amp;h=186&amp;c=7&amp;rs=1&amp;url=http%3a%2f%2fjancodrilling.com%2fsafety.html"/>
          <p:cNvPicPr>
            <a:picLocks noChangeAspect="1" noChangeArrowheads="1"/>
          </p:cNvPicPr>
          <p:nvPr/>
        </p:nvPicPr>
        <p:blipFill>
          <a:blip r:embed="rId2"/>
          <a:srcRect/>
          <a:stretch>
            <a:fillRect/>
          </a:stretch>
        </p:blipFill>
        <p:spPr bwMode="auto">
          <a:xfrm>
            <a:off x="6200953" y="4193160"/>
            <a:ext cx="2015261" cy="1977800"/>
          </a:xfrm>
          <a:prstGeom prst="rect">
            <a:avLst/>
          </a:prstGeom>
          <a:noFill/>
        </p:spPr>
      </p:pic>
      <p:sp>
        <p:nvSpPr>
          <p:cNvPr id="2" name="Title 1"/>
          <p:cNvSpPr>
            <a:spLocks noGrp="1"/>
          </p:cNvSpPr>
          <p:nvPr>
            <p:ph type="title"/>
          </p:nvPr>
        </p:nvSpPr>
        <p:spPr/>
        <p:txBody>
          <a:bodyPr/>
          <a:lstStyle/>
          <a:p>
            <a:r>
              <a:rPr lang="en-US" b="1" dirty="0"/>
              <a:t>SAFETY DRILLS</a:t>
            </a:r>
          </a:p>
        </p:txBody>
      </p:sp>
      <p:sp>
        <p:nvSpPr>
          <p:cNvPr id="3" name="Content Placeholder 2"/>
          <p:cNvSpPr>
            <a:spLocks noGrp="1"/>
          </p:cNvSpPr>
          <p:nvPr>
            <p:ph idx="1"/>
          </p:nvPr>
        </p:nvSpPr>
        <p:spPr>
          <a:xfrm>
            <a:off x="457200" y="1607227"/>
            <a:ext cx="5384800" cy="4563733"/>
          </a:xfrm>
        </p:spPr>
        <p:txBody>
          <a:bodyPr>
            <a:noAutofit/>
          </a:bodyPr>
          <a:lstStyle/>
          <a:p>
            <a:r>
              <a:rPr lang="en-US" sz="3200" dirty="0"/>
              <a:t>Fire in lab </a:t>
            </a:r>
          </a:p>
          <a:p>
            <a:pPr marL="411480" lvl="1" indent="0">
              <a:buNone/>
            </a:pPr>
            <a:r>
              <a:rPr lang="en-US" sz="2800" dirty="0" smtClean="0"/>
              <a:t>1. </a:t>
            </a:r>
            <a:r>
              <a:rPr lang="en-US" sz="2800" b="1" dirty="0" smtClean="0">
                <a:solidFill>
                  <a:srgbClr val="FF0000"/>
                </a:solidFill>
              </a:rPr>
              <a:t>Fire </a:t>
            </a:r>
            <a:r>
              <a:rPr lang="en-US" sz="2800" b="1" dirty="0">
                <a:solidFill>
                  <a:srgbClr val="FF0000"/>
                </a:solidFill>
              </a:rPr>
              <a:t>extinguisher</a:t>
            </a:r>
          </a:p>
          <a:p>
            <a:pPr marL="411480" lvl="1" indent="0">
              <a:buNone/>
            </a:pPr>
            <a:r>
              <a:rPr lang="en-US" sz="2800" dirty="0" smtClean="0"/>
              <a:t>2. </a:t>
            </a:r>
            <a:r>
              <a:rPr lang="en-US" sz="2800" b="1" dirty="0" smtClean="0">
                <a:solidFill>
                  <a:srgbClr val="FF0000"/>
                </a:solidFill>
              </a:rPr>
              <a:t>Fire </a:t>
            </a:r>
            <a:r>
              <a:rPr lang="en-US" sz="2800" b="1" dirty="0">
                <a:solidFill>
                  <a:srgbClr val="FF0000"/>
                </a:solidFill>
              </a:rPr>
              <a:t>blanket</a:t>
            </a:r>
          </a:p>
          <a:p>
            <a:r>
              <a:rPr lang="en-US" sz="3200" dirty="0"/>
              <a:t>Chemicals </a:t>
            </a:r>
          </a:p>
          <a:p>
            <a:pPr marL="411480" lvl="1" indent="0">
              <a:buNone/>
            </a:pPr>
            <a:r>
              <a:rPr lang="en-US" sz="2800" dirty="0" smtClean="0"/>
              <a:t>3. </a:t>
            </a:r>
            <a:r>
              <a:rPr lang="en-US" sz="2800" b="1" dirty="0" smtClean="0">
                <a:solidFill>
                  <a:srgbClr val="FF0000"/>
                </a:solidFill>
              </a:rPr>
              <a:t>Eye </a:t>
            </a:r>
            <a:r>
              <a:rPr lang="en-US" sz="2800" b="1" dirty="0">
                <a:solidFill>
                  <a:srgbClr val="FF0000"/>
                </a:solidFill>
              </a:rPr>
              <a:t>wash (15 minutes) </a:t>
            </a:r>
          </a:p>
          <a:p>
            <a:pPr marL="411480" lvl="1" indent="0">
              <a:buNone/>
            </a:pPr>
            <a:r>
              <a:rPr lang="en-US" sz="2800" dirty="0" smtClean="0"/>
              <a:t>4. </a:t>
            </a:r>
            <a:r>
              <a:rPr lang="en-US" sz="2800" b="1" dirty="0" smtClean="0">
                <a:solidFill>
                  <a:srgbClr val="FF0000"/>
                </a:solidFill>
              </a:rPr>
              <a:t>Emergency </a:t>
            </a:r>
            <a:r>
              <a:rPr lang="en-US" sz="2800" b="1" dirty="0">
                <a:solidFill>
                  <a:srgbClr val="FF0000"/>
                </a:solidFill>
              </a:rPr>
              <a:t>shower</a:t>
            </a:r>
            <a:endParaRPr lang="en-US" sz="3200" b="1" dirty="0">
              <a:solidFill>
                <a:srgbClr val="FF0000"/>
              </a:solidFill>
            </a:endParaRPr>
          </a:p>
          <a:p>
            <a:r>
              <a:rPr lang="en-US" sz="3200" dirty="0"/>
              <a:t>Know location of each.</a:t>
            </a:r>
          </a:p>
          <a:p>
            <a:pPr marL="411480" lvl="1" indent="0">
              <a:buNone/>
            </a:pPr>
            <a:endParaRPr lang="en-US" sz="2800" dirty="0"/>
          </a:p>
        </p:txBody>
      </p:sp>
      <p:pic>
        <p:nvPicPr>
          <p:cNvPr id="1026" name="Picture 2" descr="http://ts2.mm.bing.net/th?q=Fire+Icon&amp;w=81&amp;h=81&amp;c=1&amp;bw=1&amp;bc=ffffff&amp;pid=1.7&amp;mkt=en-US&amp;adlt=strict&amp;t=1&amp;dc=3&amp;mw=247">
            <a:hlinkClick r:id="rId3"/>
          </p:cNvPr>
          <p:cNvPicPr>
            <a:picLocks noChangeAspect="1" noChangeArrowheads="1"/>
          </p:cNvPicPr>
          <p:nvPr/>
        </p:nvPicPr>
        <p:blipFill>
          <a:blip r:embed="rId4"/>
          <a:srcRect/>
          <a:stretch>
            <a:fillRect/>
          </a:stretch>
        </p:blipFill>
        <p:spPr bwMode="auto">
          <a:xfrm>
            <a:off x="4514650" y="306670"/>
            <a:ext cx="3870327" cy="1300557"/>
          </a:xfrm>
          <a:prstGeom prst="rect">
            <a:avLst/>
          </a:prstGeom>
          <a:noFill/>
        </p:spPr>
      </p:pic>
      <p:pic>
        <p:nvPicPr>
          <p:cNvPr id="1030" name="Picture 6" descr="http://ts4.mm.bing.net/th?id=H.4569897866628059&amp;pid=1.7&amp;w=180&amp;h=176&amp;c=7&amp;rs=1"/>
          <p:cNvPicPr>
            <a:picLocks noChangeAspect="1" noChangeArrowheads="1"/>
          </p:cNvPicPr>
          <p:nvPr/>
        </p:nvPicPr>
        <p:blipFill>
          <a:blip r:embed="rId5"/>
          <a:srcRect/>
          <a:stretch>
            <a:fillRect/>
          </a:stretch>
        </p:blipFill>
        <p:spPr bwMode="auto">
          <a:xfrm>
            <a:off x="6200953" y="2080170"/>
            <a:ext cx="1845814" cy="1977800"/>
          </a:xfrm>
          <a:prstGeom prst="rect">
            <a:avLst/>
          </a:prstGeom>
          <a:noFill/>
        </p:spPr>
      </p:pic>
    </p:spTree>
    <p:extLst>
      <p:ext uri="{BB962C8B-B14F-4D97-AF65-F5344CB8AC3E}">
        <p14:creationId xmlns:p14="http://schemas.microsoft.com/office/powerpoint/2010/main" val="325439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SCIENCE AND SAFETY</a:t>
            </a:r>
          </a:p>
        </p:txBody>
      </p:sp>
      <p:pic>
        <p:nvPicPr>
          <p:cNvPr id="7" name="Picture 6"/>
          <p:cNvPicPr>
            <a:picLocks noChangeAspect="1"/>
          </p:cNvPicPr>
          <p:nvPr/>
        </p:nvPicPr>
        <p:blipFill>
          <a:blip r:embed="rId2"/>
          <a:stretch>
            <a:fillRect/>
          </a:stretch>
        </p:blipFill>
        <p:spPr>
          <a:xfrm>
            <a:off x="4686710" y="1804113"/>
            <a:ext cx="3390490" cy="3390490"/>
          </a:xfrm>
          <a:prstGeom prst="rect">
            <a:avLst/>
          </a:prstGeom>
        </p:spPr>
      </p:pic>
      <p:sp>
        <p:nvSpPr>
          <p:cNvPr id="9" name="TextBox 8"/>
          <p:cNvSpPr txBox="1"/>
          <p:nvPr/>
        </p:nvSpPr>
        <p:spPr>
          <a:xfrm>
            <a:off x="247931" y="2129752"/>
            <a:ext cx="4438779" cy="2739211"/>
          </a:xfrm>
          <a:prstGeom prst="rect">
            <a:avLst/>
          </a:prstGeom>
          <a:noFill/>
        </p:spPr>
        <p:txBody>
          <a:bodyPr wrap="square" rtlCol="0">
            <a:spAutoFit/>
          </a:bodyPr>
          <a:lstStyle/>
          <a:p>
            <a:pPr marL="457200" indent="-457200"/>
            <a:r>
              <a:rPr lang="en-US" sz="3600" dirty="0"/>
              <a:t>Things you </a:t>
            </a:r>
            <a:r>
              <a:rPr lang="en-US" sz="3600" dirty="0" smtClean="0"/>
              <a:t>can wear:</a:t>
            </a:r>
            <a:endParaRPr lang="en-US" sz="3600" dirty="0"/>
          </a:p>
          <a:p>
            <a:pPr marL="457200" indent="-457200"/>
            <a:r>
              <a:rPr lang="en-US" sz="3600" dirty="0" smtClean="0"/>
              <a:t>5. </a:t>
            </a:r>
            <a:r>
              <a:rPr lang="en-US" sz="3600" b="1" dirty="0" smtClean="0">
                <a:solidFill>
                  <a:srgbClr val="FF0000"/>
                </a:solidFill>
              </a:rPr>
              <a:t>Goggles</a:t>
            </a:r>
            <a:r>
              <a:rPr lang="en-US" sz="3600" dirty="0">
                <a:solidFill>
                  <a:srgbClr val="FF0000"/>
                </a:solidFill>
              </a:rPr>
              <a:t> </a:t>
            </a:r>
            <a:r>
              <a:rPr lang="en-US" sz="3600" dirty="0" smtClean="0"/>
              <a:t>– wear </a:t>
            </a:r>
            <a:r>
              <a:rPr lang="en-US" sz="3600" dirty="0" smtClean="0"/>
              <a:t>them if directed!</a:t>
            </a:r>
            <a:endParaRPr lang="en-US" sz="3600" dirty="0"/>
          </a:p>
          <a:p>
            <a:pPr marL="457200" indent="-457200"/>
            <a:r>
              <a:rPr lang="en-US" sz="3600" dirty="0" smtClean="0"/>
              <a:t>6. </a:t>
            </a:r>
            <a:r>
              <a:rPr lang="en-US" sz="3600" b="1" dirty="0" smtClean="0">
                <a:solidFill>
                  <a:srgbClr val="FF0000"/>
                </a:solidFill>
              </a:rPr>
              <a:t>Aprons</a:t>
            </a:r>
            <a:r>
              <a:rPr lang="en-US" sz="3600" dirty="0" smtClean="0">
                <a:solidFill>
                  <a:srgbClr val="FF0000"/>
                </a:solidFill>
              </a:rPr>
              <a:t> </a:t>
            </a:r>
            <a:r>
              <a:rPr lang="en-US" sz="3600" dirty="0" smtClean="0"/>
              <a:t>- optional</a:t>
            </a:r>
            <a:endParaRPr lang="en-US" sz="3600" dirty="0"/>
          </a:p>
          <a:p>
            <a:endParaRPr lang="en-US" sz="2800" dirty="0"/>
          </a:p>
        </p:txBody>
      </p:sp>
    </p:spTree>
    <p:extLst>
      <p:ext uri="{BB962C8B-B14F-4D97-AF65-F5344CB8AC3E}">
        <p14:creationId xmlns:p14="http://schemas.microsoft.com/office/powerpoint/2010/main" val="241642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SCIENCE AND SAFETY</a:t>
            </a:r>
          </a:p>
        </p:txBody>
      </p:sp>
      <p:pic>
        <p:nvPicPr>
          <p:cNvPr id="7" name="Picture 6"/>
          <p:cNvPicPr>
            <a:picLocks noChangeAspect="1"/>
          </p:cNvPicPr>
          <p:nvPr/>
        </p:nvPicPr>
        <p:blipFill>
          <a:blip r:embed="rId2"/>
          <a:stretch>
            <a:fillRect/>
          </a:stretch>
        </p:blipFill>
        <p:spPr>
          <a:xfrm>
            <a:off x="4859518" y="1638254"/>
            <a:ext cx="3346245" cy="3346245"/>
          </a:xfrm>
          <a:prstGeom prst="rect">
            <a:avLst/>
          </a:prstGeom>
        </p:spPr>
      </p:pic>
      <p:sp>
        <p:nvSpPr>
          <p:cNvPr id="9" name="TextBox 8"/>
          <p:cNvSpPr txBox="1"/>
          <p:nvPr/>
        </p:nvSpPr>
        <p:spPr>
          <a:xfrm>
            <a:off x="267447" y="1947501"/>
            <a:ext cx="4158560" cy="2923877"/>
          </a:xfrm>
          <a:prstGeom prst="rect">
            <a:avLst/>
          </a:prstGeom>
          <a:noFill/>
        </p:spPr>
        <p:txBody>
          <a:bodyPr wrap="square" rtlCol="0">
            <a:spAutoFit/>
          </a:bodyPr>
          <a:lstStyle/>
          <a:p>
            <a:pPr marL="339725" indent="-339725"/>
            <a:r>
              <a:rPr lang="en-US" sz="3200" dirty="0" smtClean="0"/>
              <a:t>7. </a:t>
            </a:r>
            <a:r>
              <a:rPr lang="en-US" sz="3200" b="1" dirty="0" smtClean="0">
                <a:solidFill>
                  <a:srgbClr val="FF0000"/>
                </a:solidFill>
              </a:rPr>
              <a:t>Broken </a:t>
            </a:r>
            <a:r>
              <a:rPr lang="en-US" sz="3200" b="1" dirty="0">
                <a:solidFill>
                  <a:srgbClr val="FF0000"/>
                </a:solidFill>
              </a:rPr>
              <a:t>glass box </a:t>
            </a:r>
            <a:r>
              <a:rPr lang="en-US" sz="3200" dirty="0"/>
              <a:t>– never in the trash</a:t>
            </a:r>
          </a:p>
          <a:p>
            <a:pPr marL="339725" indent="-339725"/>
            <a:r>
              <a:rPr lang="en-US" sz="3200" dirty="0" smtClean="0"/>
              <a:t>8. </a:t>
            </a:r>
            <a:r>
              <a:rPr lang="en-US" sz="3200" b="1" dirty="0" smtClean="0">
                <a:solidFill>
                  <a:srgbClr val="FF0000"/>
                </a:solidFill>
              </a:rPr>
              <a:t>First </a:t>
            </a:r>
            <a:r>
              <a:rPr lang="en-US" sz="3200" b="1" dirty="0">
                <a:solidFill>
                  <a:srgbClr val="FF0000"/>
                </a:solidFill>
              </a:rPr>
              <a:t>A</a:t>
            </a:r>
            <a:r>
              <a:rPr lang="en-US" sz="3200" b="1" dirty="0" smtClean="0">
                <a:solidFill>
                  <a:srgbClr val="FF0000"/>
                </a:solidFill>
              </a:rPr>
              <a:t>id Kit </a:t>
            </a:r>
            <a:r>
              <a:rPr lang="en-US" sz="3200" dirty="0" smtClean="0"/>
              <a:t>– for cuts and injuries</a:t>
            </a:r>
            <a:endParaRPr lang="en-US" sz="3200" dirty="0"/>
          </a:p>
          <a:p>
            <a:endParaRPr lang="en-US" sz="2800" dirty="0"/>
          </a:p>
          <a:p>
            <a:endParaRPr lang="en-US" sz="2800" dirty="0"/>
          </a:p>
        </p:txBody>
      </p:sp>
    </p:spTree>
    <p:extLst>
      <p:ext uri="{BB962C8B-B14F-4D97-AF65-F5344CB8AC3E}">
        <p14:creationId xmlns:p14="http://schemas.microsoft.com/office/powerpoint/2010/main" val="155433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SCIENCE AND SAFETY</a:t>
            </a:r>
          </a:p>
        </p:txBody>
      </p:sp>
      <p:pic>
        <p:nvPicPr>
          <p:cNvPr id="7" name="Picture 6"/>
          <p:cNvPicPr>
            <a:picLocks noChangeAspect="1"/>
          </p:cNvPicPr>
          <p:nvPr/>
        </p:nvPicPr>
        <p:blipFill>
          <a:blip r:embed="rId2"/>
          <a:stretch>
            <a:fillRect/>
          </a:stretch>
        </p:blipFill>
        <p:spPr>
          <a:xfrm>
            <a:off x="2625214" y="3231537"/>
            <a:ext cx="3390490" cy="3390490"/>
          </a:xfrm>
          <a:prstGeom prst="rect">
            <a:avLst/>
          </a:prstGeom>
        </p:spPr>
      </p:pic>
      <p:sp>
        <p:nvSpPr>
          <p:cNvPr id="9" name="TextBox 8"/>
          <p:cNvSpPr txBox="1"/>
          <p:nvPr/>
        </p:nvSpPr>
        <p:spPr>
          <a:xfrm>
            <a:off x="589936" y="1409081"/>
            <a:ext cx="7487264" cy="1938992"/>
          </a:xfrm>
          <a:prstGeom prst="rect">
            <a:avLst/>
          </a:prstGeom>
          <a:noFill/>
        </p:spPr>
        <p:txBody>
          <a:bodyPr wrap="square" rtlCol="0">
            <a:spAutoFit/>
          </a:bodyPr>
          <a:lstStyle/>
          <a:p>
            <a:endParaRPr lang="en-US" sz="2800" dirty="0"/>
          </a:p>
          <a:p>
            <a:r>
              <a:rPr lang="en-US" sz="2800" b="1" dirty="0" smtClean="0"/>
              <a:t>NUMBER ONE RULE:</a:t>
            </a:r>
            <a:r>
              <a:rPr lang="en-US" sz="2800" dirty="0" smtClean="0"/>
              <a:t> </a:t>
            </a:r>
          </a:p>
          <a:p>
            <a:r>
              <a:rPr lang="en-US" sz="3200" b="1" dirty="0" smtClean="0">
                <a:solidFill>
                  <a:srgbClr val="FF0000"/>
                </a:solidFill>
              </a:rPr>
              <a:t>Tell your teacher if you spill something or have an accident!</a:t>
            </a:r>
            <a:endParaRPr lang="en-US" sz="3200" b="1" dirty="0">
              <a:solidFill>
                <a:srgbClr val="FF0000"/>
              </a:solidFill>
            </a:endParaRPr>
          </a:p>
        </p:txBody>
      </p:sp>
    </p:spTree>
    <p:extLst>
      <p:ext uri="{BB962C8B-B14F-4D97-AF65-F5344CB8AC3E}">
        <p14:creationId xmlns:p14="http://schemas.microsoft.com/office/powerpoint/2010/main" val="1625793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LAB SAFETY CONTRACT</a:t>
            </a:r>
            <a:endParaRPr lang="en-US" b="1"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241683"/>
            <a:ext cx="8861196" cy="169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19753" y="4817098"/>
            <a:ext cx="6400800" cy="523220"/>
          </a:xfrm>
          <a:prstGeom prst="rect">
            <a:avLst/>
          </a:prstGeom>
          <a:noFill/>
        </p:spPr>
        <p:txBody>
          <a:bodyPr wrap="square" rtlCol="0">
            <a:spAutoFit/>
          </a:bodyPr>
          <a:lstStyle/>
          <a:p>
            <a:pPr algn="ctr"/>
            <a:r>
              <a:rPr lang="en-US" sz="2800" dirty="0" smtClean="0"/>
              <a:t>Print your name on the line.</a:t>
            </a:r>
            <a:endParaRPr lang="en-US" sz="2800" dirty="0"/>
          </a:p>
        </p:txBody>
      </p:sp>
    </p:spTree>
    <p:extLst>
      <p:ext uri="{BB962C8B-B14F-4D97-AF65-F5344CB8AC3E}">
        <p14:creationId xmlns:p14="http://schemas.microsoft.com/office/powerpoint/2010/main" val="832172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LAB SAFETY CONTRACTS</a:t>
            </a:r>
          </a:p>
        </p:txBody>
      </p:sp>
      <p:sp>
        <p:nvSpPr>
          <p:cNvPr id="8" name="Content Placeholder 7"/>
          <p:cNvSpPr>
            <a:spLocks noGrp="1"/>
          </p:cNvSpPr>
          <p:nvPr>
            <p:ph sz="half" idx="1"/>
          </p:nvPr>
        </p:nvSpPr>
        <p:spPr>
          <a:xfrm>
            <a:off x="457200" y="1536191"/>
            <a:ext cx="4463592" cy="4912233"/>
          </a:xfrm>
        </p:spPr>
        <p:txBody>
          <a:bodyPr>
            <a:normAutofit fontScale="92500" lnSpcReduction="10000"/>
          </a:bodyPr>
          <a:lstStyle/>
          <a:p>
            <a:r>
              <a:rPr lang="en-US" dirty="0"/>
              <a:t>REQUIRED.</a:t>
            </a:r>
          </a:p>
          <a:p>
            <a:r>
              <a:rPr lang="en-US" dirty="0"/>
              <a:t>Parents and students </a:t>
            </a:r>
            <a:r>
              <a:rPr lang="en-US" dirty="0" smtClean="0"/>
              <a:t>both sign it.</a:t>
            </a:r>
            <a:endParaRPr lang="en-US" dirty="0"/>
          </a:p>
          <a:p>
            <a:r>
              <a:rPr lang="en-US" dirty="0" smtClean="0"/>
              <a:t>It is r</a:t>
            </a:r>
            <a:r>
              <a:rPr lang="en-US" dirty="0" smtClean="0"/>
              <a:t>equired </a:t>
            </a:r>
            <a:r>
              <a:rPr lang="en-US" dirty="0"/>
              <a:t>before lab work can be done.</a:t>
            </a:r>
          </a:p>
          <a:p>
            <a:r>
              <a:rPr lang="en-US" dirty="0" smtClean="0"/>
              <a:t>There will ne an a</a:t>
            </a:r>
            <a:r>
              <a:rPr lang="en-US" dirty="0" smtClean="0"/>
              <a:t>lternate </a:t>
            </a:r>
            <a:r>
              <a:rPr lang="en-US" dirty="0"/>
              <a:t>assignment from </a:t>
            </a:r>
            <a:r>
              <a:rPr lang="en-US" dirty="0" smtClean="0"/>
              <a:t>the </a:t>
            </a:r>
            <a:r>
              <a:rPr lang="en-US" dirty="0" smtClean="0"/>
              <a:t>book </a:t>
            </a:r>
            <a:r>
              <a:rPr lang="en-US" dirty="0"/>
              <a:t>for those who don’t return contracts.</a:t>
            </a:r>
          </a:p>
          <a:p>
            <a:r>
              <a:rPr lang="en-US" b="1" dirty="0">
                <a:solidFill>
                  <a:srgbClr val="7030A0"/>
                </a:solidFill>
              </a:rPr>
              <a:t>Due back to us </a:t>
            </a:r>
            <a:r>
              <a:rPr lang="en-US" b="1" dirty="0" smtClean="0">
                <a:solidFill>
                  <a:srgbClr val="7030A0"/>
                </a:solidFill>
              </a:rPr>
              <a:t>by Monday </a:t>
            </a:r>
            <a:r>
              <a:rPr lang="en-US" dirty="0" smtClean="0"/>
              <a:t>signed </a:t>
            </a:r>
            <a:r>
              <a:rPr lang="en-US" dirty="0"/>
              <a:t>by you and your parent.</a:t>
            </a:r>
          </a:p>
        </p:txBody>
      </p:sp>
      <p:pic>
        <p:nvPicPr>
          <p:cNvPr id="10" name="Content Placeholder 9"/>
          <p:cNvPicPr>
            <a:picLocks noGrp="1" noChangeAspect="1"/>
          </p:cNvPicPr>
          <p:nvPr>
            <p:ph sz="half" idx="2"/>
          </p:nvPr>
        </p:nvPicPr>
        <p:blipFill>
          <a:blip r:embed="rId2"/>
          <a:srcRect l="10152" r="10152"/>
          <a:stretch>
            <a:fillRect/>
          </a:stretch>
        </p:blipFill>
        <p:spPr>
          <a:xfrm>
            <a:off x="5154966" y="1536192"/>
            <a:ext cx="2922234" cy="3667404"/>
          </a:xfrm>
        </p:spPr>
      </p:pic>
    </p:spTree>
    <p:extLst>
      <p:ext uri="{BB962C8B-B14F-4D97-AF65-F5344CB8AC3E}">
        <p14:creationId xmlns:p14="http://schemas.microsoft.com/office/powerpoint/2010/main" val="2820634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LAB SAFETY CONTRACT</a:t>
            </a:r>
            <a:endParaRPr lang="en-US"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907" y="2195513"/>
            <a:ext cx="8850786" cy="3064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97204" y="5260157"/>
            <a:ext cx="6278252" cy="954107"/>
          </a:xfrm>
          <a:prstGeom prst="rect">
            <a:avLst/>
          </a:prstGeom>
          <a:noFill/>
        </p:spPr>
        <p:txBody>
          <a:bodyPr wrap="square" rtlCol="0">
            <a:spAutoFit/>
          </a:bodyPr>
          <a:lstStyle/>
          <a:p>
            <a:pPr algn="ctr"/>
            <a:r>
              <a:rPr lang="en-US" sz="2800" dirty="0" smtClean="0"/>
              <a:t>We will cut off the bottom and return the top to you to put in your notebook.</a:t>
            </a:r>
            <a:endParaRPr lang="en-US" sz="2800" dirty="0"/>
          </a:p>
        </p:txBody>
      </p:sp>
    </p:spTree>
    <p:extLst>
      <p:ext uri="{BB962C8B-B14F-4D97-AF65-F5344CB8AC3E}">
        <p14:creationId xmlns:p14="http://schemas.microsoft.com/office/powerpoint/2010/main" val="32679024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381000"/>
            <a:ext cx="7772400" cy="1143000"/>
          </a:xfrm>
        </p:spPr>
        <p:txBody>
          <a:bodyPr/>
          <a:lstStyle/>
          <a:p>
            <a:r>
              <a:rPr lang="en-US" altLang="en-US" sz="5400" b="1" dirty="0"/>
              <a:t>LAB SAFETY</a:t>
            </a:r>
          </a:p>
        </p:txBody>
      </p:sp>
      <p:sp>
        <p:nvSpPr>
          <p:cNvPr id="12291" name="Rectangle 3"/>
          <p:cNvSpPr>
            <a:spLocks noGrp="1" noChangeArrowheads="1"/>
          </p:cNvSpPr>
          <p:nvPr>
            <p:ph type="body" sz="half" idx="1"/>
          </p:nvPr>
        </p:nvSpPr>
        <p:spPr>
          <a:xfrm>
            <a:off x="457200" y="1981200"/>
            <a:ext cx="2895600" cy="4581832"/>
          </a:xfrm>
        </p:spPr>
        <p:txBody>
          <a:bodyPr rtlCol="0">
            <a:normAutofit/>
          </a:bodyPr>
          <a:lstStyle/>
          <a:p>
            <a:pPr indent="-274320" fontAlgn="auto">
              <a:spcAft>
                <a:spcPts val="0"/>
              </a:spcAft>
              <a:buFontTx/>
              <a:buNone/>
              <a:defRPr/>
            </a:pPr>
            <a:r>
              <a:rPr lang="en-US" sz="2800" dirty="0"/>
              <a:t>Look at this photo:</a:t>
            </a:r>
          </a:p>
          <a:p>
            <a:pPr marL="457200" indent="-457200">
              <a:buNone/>
            </a:pPr>
            <a:r>
              <a:rPr lang="en-US" sz="2800" dirty="0"/>
              <a:t>1.  What rule </a:t>
            </a:r>
            <a:r>
              <a:rPr lang="en-US" sz="2800" dirty="0" smtClean="0"/>
              <a:t>applies?</a:t>
            </a:r>
            <a:endParaRPr lang="en-US" sz="2800" dirty="0"/>
          </a:p>
          <a:p>
            <a:pPr marL="457200" indent="-457200">
              <a:buNone/>
            </a:pPr>
            <a:r>
              <a:rPr lang="en-US" sz="2800" dirty="0"/>
              <a:t>2.  How you could PREVENT the problem from occurring</a:t>
            </a:r>
            <a:r>
              <a:rPr lang="en-US" sz="2800" dirty="0" smtClean="0"/>
              <a:t>?</a:t>
            </a:r>
            <a:endParaRPr lang="en-US" sz="2800" dirty="0"/>
          </a:p>
        </p:txBody>
      </p:sp>
      <p:pic>
        <p:nvPicPr>
          <p:cNvPr id="17412" name="Picture 6" descr="Safety2b"/>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3657600" y="1752600"/>
            <a:ext cx="5230813" cy="4532313"/>
          </a:xfrm>
        </p:spPr>
      </p:pic>
    </p:spTree>
    <p:extLst>
      <p:ext uri="{BB962C8B-B14F-4D97-AF65-F5344CB8AC3E}">
        <p14:creationId xmlns:p14="http://schemas.microsoft.com/office/powerpoint/2010/main" val="1285659054"/>
      </p:ext>
    </p:extLst>
  </p:cSld>
  <p:clrMapOvr>
    <a:masterClrMapping/>
  </p:clrMapOvr>
  <p:transition>
    <p:zoom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Safety2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066800"/>
            <a:ext cx="5648325"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Line 6"/>
          <p:cNvSpPr>
            <a:spLocks noChangeShapeType="1"/>
          </p:cNvSpPr>
          <p:nvPr/>
        </p:nvSpPr>
        <p:spPr bwMode="auto">
          <a:xfrm>
            <a:off x="1600200" y="2438400"/>
            <a:ext cx="19812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6" name="Line 7"/>
          <p:cNvSpPr>
            <a:spLocks noChangeShapeType="1"/>
          </p:cNvSpPr>
          <p:nvPr/>
        </p:nvSpPr>
        <p:spPr bwMode="auto">
          <a:xfrm flipH="1">
            <a:off x="5867400" y="4800600"/>
            <a:ext cx="1752600" cy="304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7" name="Line 8"/>
          <p:cNvSpPr>
            <a:spLocks noChangeShapeType="1"/>
          </p:cNvSpPr>
          <p:nvPr/>
        </p:nvSpPr>
        <p:spPr bwMode="auto">
          <a:xfrm flipV="1">
            <a:off x="1371600" y="4800600"/>
            <a:ext cx="381000" cy="228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8" name="Text Box 9"/>
          <p:cNvSpPr txBox="1">
            <a:spLocks noChangeArrowheads="1"/>
          </p:cNvSpPr>
          <p:nvPr/>
        </p:nvSpPr>
        <p:spPr bwMode="auto">
          <a:xfrm>
            <a:off x="304800" y="5029200"/>
            <a:ext cx="148438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dirty="0"/>
              <a:t>Top on </a:t>
            </a:r>
            <a:r>
              <a:rPr lang="en-US" altLang="en-US" sz="1800" b="1" dirty="0" smtClean="0"/>
              <a:t>bottle</a:t>
            </a:r>
          </a:p>
          <a:p>
            <a:r>
              <a:rPr lang="en-US" altLang="en-US" sz="1800" b="1" dirty="0"/>
              <a:t> </a:t>
            </a:r>
            <a:r>
              <a:rPr lang="en-US" altLang="en-US" sz="1800" b="1" dirty="0" smtClean="0"/>
              <a:t>- good!</a:t>
            </a:r>
            <a:endParaRPr lang="en-US" altLang="en-US" dirty="0"/>
          </a:p>
        </p:txBody>
      </p:sp>
      <p:sp>
        <p:nvSpPr>
          <p:cNvPr id="18439" name="Text Box 10"/>
          <p:cNvSpPr txBox="1">
            <a:spLocks noChangeArrowheads="1"/>
          </p:cNvSpPr>
          <p:nvPr/>
        </p:nvSpPr>
        <p:spPr bwMode="auto">
          <a:xfrm>
            <a:off x="381000" y="2209800"/>
            <a:ext cx="12426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dirty="0"/>
              <a:t>No </a:t>
            </a:r>
            <a:r>
              <a:rPr lang="en-US" altLang="en-US" sz="1800" b="1" dirty="0" smtClean="0"/>
              <a:t>goggles</a:t>
            </a:r>
          </a:p>
          <a:p>
            <a:r>
              <a:rPr lang="en-US" altLang="en-US" sz="1800" b="1" dirty="0" smtClean="0"/>
              <a:t> – bad!</a:t>
            </a:r>
            <a:endParaRPr lang="en-US" altLang="en-US" dirty="0"/>
          </a:p>
        </p:txBody>
      </p:sp>
      <p:sp>
        <p:nvSpPr>
          <p:cNvPr id="18440" name="Text Box 11"/>
          <p:cNvSpPr txBox="1">
            <a:spLocks noChangeArrowheads="1"/>
          </p:cNvSpPr>
          <p:nvPr/>
        </p:nvSpPr>
        <p:spPr bwMode="auto">
          <a:xfrm>
            <a:off x="7620000" y="4159250"/>
            <a:ext cx="77787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dirty="0"/>
              <a:t>Food in </a:t>
            </a:r>
            <a:r>
              <a:rPr lang="en-US" altLang="en-US" sz="1800" b="1" dirty="0" smtClean="0"/>
              <a:t>lab – bad!</a:t>
            </a:r>
            <a:endParaRPr lang="en-US" altLang="en-US" dirty="0"/>
          </a:p>
        </p:txBody>
      </p:sp>
      <p:sp>
        <p:nvSpPr>
          <p:cNvPr id="11" name="Line 6"/>
          <p:cNvSpPr>
            <a:spLocks noChangeShapeType="1"/>
          </p:cNvSpPr>
          <p:nvPr/>
        </p:nvSpPr>
        <p:spPr bwMode="auto">
          <a:xfrm>
            <a:off x="1612901" y="1066800"/>
            <a:ext cx="2063554" cy="101652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Text Box 10"/>
          <p:cNvSpPr txBox="1">
            <a:spLocks noChangeArrowheads="1"/>
          </p:cNvSpPr>
          <p:nvPr/>
        </p:nvSpPr>
        <p:spPr bwMode="auto">
          <a:xfrm>
            <a:off x="304800" y="542827"/>
            <a:ext cx="2168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dirty="0" smtClean="0"/>
              <a:t>Hair is </a:t>
            </a:r>
            <a:r>
              <a:rPr lang="en-US" altLang="en-US" sz="1800" b="1" dirty="0" smtClean="0"/>
              <a:t>back – good!</a:t>
            </a:r>
            <a:endParaRPr lang="en-US" altLang="en-US" dirty="0"/>
          </a:p>
        </p:txBody>
      </p:sp>
    </p:spTree>
    <p:extLst>
      <p:ext uri="{BB962C8B-B14F-4D97-AF65-F5344CB8AC3E}">
        <p14:creationId xmlns:p14="http://schemas.microsoft.com/office/powerpoint/2010/main" val="3586972974"/>
      </p:ext>
    </p:extLst>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2"/>
          <a:srcRect l="5662" r="5662"/>
          <a:stretch>
            <a:fillRect/>
          </a:stretch>
        </p:blipFill>
        <p:spPr>
          <a:xfrm>
            <a:off x="4821105" y="1536192"/>
            <a:ext cx="3481520" cy="4369308"/>
          </a:xfrm>
        </p:spPr>
      </p:pic>
      <p:sp>
        <p:nvSpPr>
          <p:cNvPr id="2" name="Title 1"/>
          <p:cNvSpPr>
            <a:spLocks noGrp="1"/>
          </p:cNvSpPr>
          <p:nvPr>
            <p:ph type="title"/>
          </p:nvPr>
        </p:nvSpPr>
        <p:spPr/>
        <p:txBody>
          <a:bodyPr/>
          <a:lstStyle/>
          <a:p>
            <a:r>
              <a:rPr lang="en-US" b="1" dirty="0"/>
              <a:t>REVIEW</a:t>
            </a:r>
          </a:p>
        </p:txBody>
      </p:sp>
      <p:sp>
        <p:nvSpPr>
          <p:cNvPr id="3" name="Content Placeholder 2"/>
          <p:cNvSpPr>
            <a:spLocks noGrp="1"/>
          </p:cNvSpPr>
          <p:nvPr>
            <p:ph sz="half" idx="1"/>
          </p:nvPr>
        </p:nvSpPr>
        <p:spPr>
          <a:xfrm>
            <a:off x="457199" y="1873250"/>
            <a:ext cx="4511675" cy="4253230"/>
          </a:xfrm>
        </p:spPr>
        <p:txBody>
          <a:bodyPr/>
          <a:lstStyle/>
          <a:p>
            <a:pPr marL="114300" indent="0">
              <a:buNone/>
            </a:pPr>
            <a:r>
              <a:rPr lang="en-US" dirty="0"/>
              <a:t>Which safety rule is this student violating?</a:t>
            </a:r>
          </a:p>
          <a:p>
            <a:pPr marL="114300" indent="-457200">
              <a:buNone/>
            </a:pPr>
            <a:r>
              <a:rPr lang="en-US" dirty="0"/>
              <a:t>A:  Not measuring accurately</a:t>
            </a:r>
          </a:p>
          <a:p>
            <a:pPr marL="114300" indent="-457200">
              <a:buNone/>
            </a:pPr>
            <a:r>
              <a:rPr lang="en-US" dirty="0"/>
              <a:t>B:  Not wearing an apron</a:t>
            </a:r>
          </a:p>
          <a:p>
            <a:pPr marL="114300" indent="-457200">
              <a:buNone/>
            </a:pPr>
            <a:r>
              <a:rPr lang="en-US" dirty="0"/>
              <a:t>C:  Not sharing with lab 	partners</a:t>
            </a:r>
          </a:p>
          <a:p>
            <a:pPr marL="114300" indent="-457200">
              <a:buNone/>
            </a:pPr>
            <a:r>
              <a:rPr lang="en-US" dirty="0"/>
              <a:t>D:  Not wearing goggles</a:t>
            </a:r>
          </a:p>
          <a:p>
            <a:pPr marL="114300" indent="0">
              <a:buNone/>
            </a:pPr>
            <a:endParaRPr lang="en-US" dirty="0"/>
          </a:p>
        </p:txBody>
      </p:sp>
      <p:sp>
        <p:nvSpPr>
          <p:cNvPr id="5" name="Rectangle 4"/>
          <p:cNvSpPr/>
          <p:nvPr/>
        </p:nvSpPr>
        <p:spPr>
          <a:xfrm>
            <a:off x="235973" y="4734233"/>
            <a:ext cx="4055807" cy="64178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740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609600"/>
            <a:ext cx="7024688" cy="1143000"/>
          </a:xfrm>
        </p:spPr>
        <p:txBody>
          <a:bodyPr/>
          <a:lstStyle/>
          <a:p>
            <a:r>
              <a:rPr lang="en-US" altLang="en-US" sz="4400" b="1" dirty="0"/>
              <a:t>PERFORMING A LAB</a:t>
            </a:r>
          </a:p>
        </p:txBody>
      </p:sp>
      <p:sp>
        <p:nvSpPr>
          <p:cNvPr id="13315" name="Rectangle 3"/>
          <p:cNvSpPr>
            <a:spLocks noGrp="1" noChangeArrowheads="1"/>
          </p:cNvSpPr>
          <p:nvPr>
            <p:ph idx="1"/>
          </p:nvPr>
        </p:nvSpPr>
        <p:spPr>
          <a:xfrm>
            <a:off x="685800" y="1905000"/>
            <a:ext cx="7772400" cy="4343400"/>
          </a:xfrm>
        </p:spPr>
        <p:txBody>
          <a:bodyPr/>
          <a:lstStyle/>
          <a:p>
            <a:r>
              <a:rPr lang="en-US" altLang="en-US" sz="2800" dirty="0"/>
              <a:t>Plan ahead - read the lab </a:t>
            </a:r>
            <a:r>
              <a:rPr lang="en-US" altLang="en-US" sz="2800" b="1" dirty="0">
                <a:solidFill>
                  <a:srgbClr val="FF0000"/>
                </a:solidFill>
              </a:rPr>
              <a:t>twice</a:t>
            </a:r>
            <a:r>
              <a:rPr lang="en-US" altLang="en-US" sz="2800" dirty="0"/>
              <a:t>.</a:t>
            </a:r>
          </a:p>
          <a:p>
            <a:pPr>
              <a:spcBef>
                <a:spcPct val="0"/>
              </a:spcBef>
            </a:pPr>
            <a:r>
              <a:rPr lang="en-US" altLang="en-US" sz="2800" b="1" dirty="0">
                <a:solidFill>
                  <a:srgbClr val="FF0000"/>
                </a:solidFill>
              </a:rPr>
              <a:t>Gather</a:t>
            </a:r>
            <a:r>
              <a:rPr lang="en-US" altLang="en-US" sz="2800" dirty="0"/>
              <a:t> and </a:t>
            </a:r>
            <a:r>
              <a:rPr lang="en-US" altLang="en-US" sz="2800" b="1" dirty="0">
                <a:solidFill>
                  <a:srgbClr val="FF0000"/>
                </a:solidFill>
              </a:rPr>
              <a:t>organize</a:t>
            </a:r>
            <a:r>
              <a:rPr lang="en-US" altLang="en-US" sz="2800" dirty="0"/>
              <a:t> equipment.</a:t>
            </a:r>
          </a:p>
          <a:p>
            <a:pPr>
              <a:spcBef>
                <a:spcPct val="0"/>
              </a:spcBef>
            </a:pPr>
            <a:r>
              <a:rPr lang="en-US" altLang="en-US" sz="2800" dirty="0"/>
              <a:t>Follow the procedure </a:t>
            </a:r>
            <a:r>
              <a:rPr lang="en-US" altLang="en-US" sz="2800" b="1" dirty="0">
                <a:solidFill>
                  <a:srgbClr val="FF0000"/>
                </a:solidFill>
              </a:rPr>
              <a:t>step by step</a:t>
            </a:r>
            <a:r>
              <a:rPr lang="en-US" altLang="en-US" sz="2800" dirty="0"/>
              <a:t>.</a:t>
            </a:r>
          </a:p>
          <a:p>
            <a:pPr>
              <a:spcBef>
                <a:spcPct val="0"/>
              </a:spcBef>
            </a:pPr>
            <a:r>
              <a:rPr lang="en-US" altLang="en-US" sz="2800" dirty="0"/>
              <a:t>Record </a:t>
            </a:r>
            <a:r>
              <a:rPr lang="en-US" altLang="en-US" sz="2800" b="1" dirty="0">
                <a:solidFill>
                  <a:srgbClr val="FF0000"/>
                </a:solidFill>
              </a:rPr>
              <a:t>ALL</a:t>
            </a:r>
            <a:r>
              <a:rPr lang="en-US" altLang="en-US" sz="2800" dirty="0"/>
              <a:t> observations and use the </a:t>
            </a:r>
            <a:r>
              <a:rPr lang="en-US" altLang="en-US" sz="2800" b="1" dirty="0">
                <a:solidFill>
                  <a:srgbClr val="FF0000"/>
                </a:solidFill>
              </a:rPr>
              <a:t>proper</a:t>
            </a:r>
            <a:r>
              <a:rPr lang="en-US" altLang="en-US" sz="2800" dirty="0"/>
              <a:t> </a:t>
            </a:r>
            <a:r>
              <a:rPr lang="en-US" altLang="en-US" sz="2800" b="1" dirty="0">
                <a:solidFill>
                  <a:srgbClr val="FF0000"/>
                </a:solidFill>
              </a:rPr>
              <a:t>units</a:t>
            </a:r>
            <a:r>
              <a:rPr lang="en-US" altLang="en-US" sz="2800" dirty="0"/>
              <a:t> of measurement.</a:t>
            </a:r>
          </a:p>
          <a:p>
            <a:pPr>
              <a:spcBef>
                <a:spcPct val="0"/>
              </a:spcBef>
            </a:pPr>
            <a:r>
              <a:rPr lang="en-US" altLang="en-US" sz="2800" b="1" dirty="0">
                <a:solidFill>
                  <a:srgbClr val="FF0000"/>
                </a:solidFill>
              </a:rPr>
              <a:t>Clean</a:t>
            </a:r>
            <a:r>
              <a:rPr lang="en-US" altLang="en-US" sz="2800" dirty="0"/>
              <a:t> up, wash </a:t>
            </a:r>
            <a:r>
              <a:rPr lang="en-US" altLang="en-US" sz="2800" b="1" dirty="0">
                <a:solidFill>
                  <a:srgbClr val="FF0000"/>
                </a:solidFill>
              </a:rPr>
              <a:t>hands</a:t>
            </a:r>
            <a:r>
              <a:rPr lang="en-US" altLang="en-US" sz="2800" dirty="0"/>
              <a:t>, put </a:t>
            </a:r>
            <a:r>
              <a:rPr lang="en-US" altLang="en-US" sz="2800" b="1" dirty="0">
                <a:solidFill>
                  <a:srgbClr val="FF0000"/>
                </a:solidFill>
              </a:rPr>
              <a:t>equipment</a:t>
            </a:r>
            <a:r>
              <a:rPr lang="en-US" altLang="en-US" sz="2800" dirty="0"/>
              <a:t> back where it came from.</a:t>
            </a:r>
          </a:p>
          <a:p>
            <a:pPr>
              <a:spcBef>
                <a:spcPct val="0"/>
              </a:spcBef>
            </a:pPr>
            <a:r>
              <a:rPr lang="en-US" altLang="en-US" sz="2800" dirty="0"/>
              <a:t>Answer the questions that go with the lab in </a:t>
            </a:r>
            <a:r>
              <a:rPr lang="en-US" altLang="en-US" sz="2800" b="1" dirty="0">
                <a:solidFill>
                  <a:srgbClr val="FF0000"/>
                </a:solidFill>
              </a:rPr>
              <a:t>complete</a:t>
            </a:r>
            <a:r>
              <a:rPr lang="en-US" altLang="en-US" sz="2800" dirty="0"/>
              <a:t> sentences with no </a:t>
            </a:r>
            <a:r>
              <a:rPr lang="en-US" altLang="en-US" sz="2800" b="1" dirty="0">
                <a:solidFill>
                  <a:srgbClr val="FF0000"/>
                </a:solidFill>
              </a:rPr>
              <a:t>misspellings</a:t>
            </a:r>
            <a:r>
              <a:rPr lang="en-US" altLang="en-US" sz="2800" dirty="0"/>
              <a:t>.</a:t>
            </a:r>
          </a:p>
          <a:p>
            <a:pPr marL="69850" indent="0">
              <a:buNone/>
            </a:pPr>
            <a:endParaRPr lang="en-US" altLang="en-US" dirty="0"/>
          </a:p>
        </p:txBody>
      </p:sp>
    </p:spTree>
    <p:extLst>
      <p:ext uri="{BB962C8B-B14F-4D97-AF65-F5344CB8AC3E}">
        <p14:creationId xmlns:p14="http://schemas.microsoft.com/office/powerpoint/2010/main" val="1468830062"/>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 calcmode="lin" valueType="num">
                                      <p:cBhvr additive="base">
                                        <p:cTn id="12"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31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13315">
                                            <p:txEl>
                                              <p:pRg st="2" end="2"/>
                                            </p:txEl>
                                          </p:spTgt>
                                        </p:tgtEl>
                                        <p:attrNameLst>
                                          <p:attrName>style.visibility</p:attrName>
                                        </p:attrNameLst>
                                      </p:cBhvr>
                                      <p:to>
                                        <p:strVal val="visible"/>
                                      </p:to>
                                    </p:set>
                                    <p:anim calcmode="lin" valueType="num">
                                      <p:cBhvr additive="base">
                                        <p:cTn id="18"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331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13315">
                                            <p:txEl>
                                              <p:pRg st="3" end="3"/>
                                            </p:txEl>
                                          </p:spTgt>
                                        </p:tgtEl>
                                        <p:attrNameLst>
                                          <p:attrName>style.visibility</p:attrName>
                                        </p:attrNameLst>
                                      </p:cBhvr>
                                      <p:to>
                                        <p:strVal val="visible"/>
                                      </p:to>
                                    </p:set>
                                    <p:anim calcmode="lin" valueType="num">
                                      <p:cBhvr additive="base">
                                        <p:cTn id="24"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331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1" fill="hold" grpId="0" nodeType="clickEffect">
                                  <p:stCondLst>
                                    <p:cond delay="0"/>
                                  </p:stCondLst>
                                  <p:childTnLst>
                                    <p:set>
                                      <p:cBhvr>
                                        <p:cTn id="29" dur="1" fill="hold">
                                          <p:stCondLst>
                                            <p:cond delay="0"/>
                                          </p:stCondLst>
                                        </p:cTn>
                                        <p:tgtEl>
                                          <p:spTgt spid="13315">
                                            <p:txEl>
                                              <p:pRg st="4" end="4"/>
                                            </p:txEl>
                                          </p:spTgt>
                                        </p:tgtEl>
                                        <p:attrNameLst>
                                          <p:attrName>style.visibility</p:attrName>
                                        </p:attrNameLst>
                                      </p:cBhvr>
                                      <p:to>
                                        <p:strVal val="visible"/>
                                      </p:to>
                                    </p:set>
                                    <p:anim calcmode="lin" valueType="num">
                                      <p:cBhvr additive="base">
                                        <p:cTn id="30"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3315">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13315">
                                            <p:txEl>
                                              <p:pRg st="5" end="5"/>
                                            </p:txEl>
                                          </p:spTgt>
                                        </p:tgtEl>
                                        <p:attrNameLst>
                                          <p:attrName>style.visibility</p:attrName>
                                        </p:attrNameLst>
                                      </p:cBhvr>
                                      <p:to>
                                        <p:strVal val="visible"/>
                                      </p:to>
                                    </p:set>
                                    <p:anim calcmode="lin" valueType="num">
                                      <p:cBhvr additive="base">
                                        <p:cTn id="36"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3315">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71" y="0"/>
            <a:ext cx="8667556" cy="1238250"/>
          </a:xfrm>
        </p:spPr>
        <p:txBody>
          <a:bodyPr/>
          <a:lstStyle/>
          <a:p>
            <a:r>
              <a:rPr lang="en-US" b="1" dirty="0"/>
              <a:t>ACTIVITY:  CHOSE ONE</a:t>
            </a:r>
          </a:p>
        </p:txBody>
      </p:sp>
      <p:sp>
        <p:nvSpPr>
          <p:cNvPr id="8" name="Content Placeholder 7"/>
          <p:cNvSpPr>
            <a:spLocks noGrp="1"/>
          </p:cNvSpPr>
          <p:nvPr>
            <p:ph sz="half" idx="2"/>
          </p:nvPr>
        </p:nvSpPr>
        <p:spPr>
          <a:xfrm>
            <a:off x="457200" y="1428750"/>
            <a:ext cx="7847814" cy="5270500"/>
          </a:xfrm>
        </p:spPr>
        <p:txBody>
          <a:bodyPr>
            <a:normAutofit fontScale="85000" lnSpcReduction="10000"/>
          </a:bodyPr>
          <a:lstStyle/>
          <a:p>
            <a:pPr marL="0" indent="0">
              <a:buNone/>
            </a:pPr>
            <a:r>
              <a:rPr lang="en-US" dirty="0">
                <a:solidFill>
                  <a:schemeClr val="tx2"/>
                </a:solidFill>
              </a:rPr>
              <a:t>Use all 12 Earth Systems Science vocabulary words to create </a:t>
            </a:r>
            <a:r>
              <a:rPr lang="en-US" b="1" dirty="0">
                <a:solidFill>
                  <a:schemeClr val="tx2"/>
                </a:solidFill>
              </a:rPr>
              <a:t>ONE</a:t>
            </a:r>
            <a:r>
              <a:rPr lang="en-US" dirty="0">
                <a:solidFill>
                  <a:schemeClr val="tx2"/>
                </a:solidFill>
              </a:rPr>
              <a:t> of the following:</a:t>
            </a:r>
          </a:p>
          <a:p>
            <a:pPr marL="457200" indent="-457200">
              <a:buFont typeface="+mj-lt"/>
              <a:buAutoNum type="arabicPeriod"/>
            </a:pPr>
            <a:r>
              <a:rPr lang="en-US" dirty="0">
                <a:solidFill>
                  <a:schemeClr val="tx2"/>
                </a:solidFill>
              </a:rPr>
              <a:t>Make an illustrated word wall </a:t>
            </a:r>
            <a:r>
              <a:rPr lang="en-US" dirty="0" smtClean="0">
                <a:solidFill>
                  <a:schemeClr val="tx2"/>
                </a:solidFill>
              </a:rPr>
              <a:t>poster (words, illustrations, definitions).</a:t>
            </a:r>
            <a:endParaRPr lang="en-US" dirty="0">
              <a:solidFill>
                <a:schemeClr val="tx2"/>
              </a:solidFill>
            </a:endParaRPr>
          </a:p>
          <a:p>
            <a:pPr marL="457200" indent="-457200">
              <a:buFont typeface="+mj-lt"/>
              <a:buAutoNum type="arabicPeriod"/>
            </a:pPr>
            <a:r>
              <a:rPr lang="en-US" dirty="0">
                <a:solidFill>
                  <a:schemeClr val="tx2"/>
                </a:solidFill>
              </a:rPr>
              <a:t>Design a poster on the major branches of Earth Science and the different interacting spheres</a:t>
            </a:r>
            <a:r>
              <a:rPr lang="en-US" dirty="0" smtClean="0">
                <a:solidFill>
                  <a:schemeClr val="tx2"/>
                </a:solidFill>
              </a:rPr>
              <a:t>.  Include </a:t>
            </a:r>
            <a:r>
              <a:rPr lang="en-US" dirty="0" smtClean="0">
                <a:solidFill>
                  <a:schemeClr val="tx2"/>
                </a:solidFill>
              </a:rPr>
              <a:t>Illustrations (words, definitions, illustrations).</a:t>
            </a:r>
            <a:endParaRPr lang="en-US" dirty="0">
              <a:solidFill>
                <a:schemeClr val="tx2"/>
              </a:solidFill>
            </a:endParaRPr>
          </a:p>
          <a:p>
            <a:pPr marL="457200" indent="-457200">
              <a:buFont typeface="+mj-lt"/>
              <a:buAutoNum type="arabicPeriod"/>
            </a:pPr>
            <a:r>
              <a:rPr lang="en-US" dirty="0">
                <a:solidFill>
                  <a:schemeClr val="tx2"/>
                </a:solidFill>
              </a:rPr>
              <a:t>Create a brochure on the branches of Earth </a:t>
            </a:r>
            <a:r>
              <a:rPr lang="en-US" dirty="0">
                <a:solidFill>
                  <a:schemeClr val="tx2"/>
                </a:solidFill>
              </a:rPr>
              <a:t>Science </a:t>
            </a:r>
            <a:r>
              <a:rPr lang="en-US" dirty="0" smtClean="0">
                <a:solidFill>
                  <a:schemeClr val="tx2"/>
                </a:solidFill>
              </a:rPr>
              <a:t>(branches, </a:t>
            </a:r>
            <a:r>
              <a:rPr lang="en-US" dirty="0">
                <a:solidFill>
                  <a:schemeClr val="tx2"/>
                </a:solidFill>
              </a:rPr>
              <a:t>illustrations, definitions</a:t>
            </a:r>
            <a:r>
              <a:rPr lang="en-US" dirty="0" smtClean="0">
                <a:solidFill>
                  <a:schemeClr val="tx2"/>
                </a:solidFill>
              </a:rPr>
              <a:t>).</a:t>
            </a:r>
            <a:endParaRPr lang="en-US" dirty="0">
              <a:solidFill>
                <a:schemeClr val="tx2"/>
              </a:solidFill>
            </a:endParaRPr>
          </a:p>
          <a:p>
            <a:pPr marL="457200" indent="-457200">
              <a:buFont typeface="+mj-lt"/>
              <a:buAutoNum type="arabicPeriod"/>
            </a:pPr>
            <a:r>
              <a:rPr lang="en-US" dirty="0">
                <a:solidFill>
                  <a:schemeClr val="tx2"/>
                </a:solidFill>
              </a:rPr>
              <a:t>Create an illustrated concept </a:t>
            </a:r>
            <a:r>
              <a:rPr lang="en-US" dirty="0" smtClean="0">
                <a:solidFill>
                  <a:schemeClr val="tx2"/>
                </a:solidFill>
              </a:rPr>
              <a:t>map (all words in the concept map with definitions).</a:t>
            </a:r>
            <a:endParaRPr lang="en-US" dirty="0">
              <a:solidFill>
                <a:schemeClr val="tx2"/>
              </a:solidFill>
            </a:endParaRPr>
          </a:p>
          <a:p>
            <a:pPr marL="457200" indent="-457200">
              <a:buFont typeface="+mj-lt"/>
              <a:buAutoNum type="arabicPeriod"/>
            </a:pPr>
            <a:r>
              <a:rPr lang="en-US" dirty="0">
                <a:solidFill>
                  <a:schemeClr val="tx2"/>
                </a:solidFill>
              </a:rPr>
              <a:t>Create an Earth Systems Science collage that includes images and </a:t>
            </a:r>
            <a:r>
              <a:rPr lang="en-US" dirty="0">
                <a:solidFill>
                  <a:schemeClr val="tx2"/>
                </a:solidFill>
              </a:rPr>
              <a:t>vocabulary (words, definitions, illustrations</a:t>
            </a:r>
            <a:r>
              <a:rPr lang="en-US" dirty="0" smtClean="0">
                <a:solidFill>
                  <a:schemeClr val="tx2"/>
                </a:solidFill>
              </a:rPr>
              <a:t>).</a:t>
            </a:r>
            <a:r>
              <a:rPr lang="en-US" dirty="0" smtClean="0">
                <a:solidFill>
                  <a:schemeClr val="tx2"/>
                </a:solidFill>
              </a:rPr>
              <a:t>.</a:t>
            </a:r>
            <a:endParaRPr lang="en-US" dirty="0">
              <a:solidFill>
                <a:schemeClr val="tx2"/>
              </a:solidFill>
            </a:endParaRPr>
          </a:p>
          <a:p>
            <a:pPr marL="0" indent="0" algn="ctr">
              <a:buNone/>
            </a:pPr>
            <a:r>
              <a:rPr lang="en-US" b="1" dirty="0">
                <a:solidFill>
                  <a:schemeClr val="tx2"/>
                </a:solidFill>
              </a:rPr>
              <a:t>DUE </a:t>
            </a:r>
            <a:r>
              <a:rPr lang="en-US" b="1" dirty="0" smtClean="0">
                <a:solidFill>
                  <a:schemeClr val="tx2"/>
                </a:solidFill>
              </a:rPr>
              <a:t> TUESDAY!</a:t>
            </a:r>
            <a:endParaRPr lang="en-US" b="1" dirty="0">
              <a:solidFill>
                <a:schemeClr val="tx2"/>
              </a:solidFill>
            </a:endParaRPr>
          </a:p>
        </p:txBody>
      </p:sp>
    </p:spTree>
    <p:extLst>
      <p:ext uri="{BB962C8B-B14F-4D97-AF65-F5344CB8AC3E}">
        <p14:creationId xmlns:p14="http://schemas.microsoft.com/office/powerpoint/2010/main" val="3210745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b="1" dirty="0" smtClean="0"/>
              <a:t>WORDS TO KNOW</a:t>
            </a:r>
            <a:endParaRPr lang="en-US" sz="4800" b="1" dirty="0"/>
          </a:p>
        </p:txBody>
      </p:sp>
      <p:sp>
        <p:nvSpPr>
          <p:cNvPr id="7" name="Content Placeholder 8"/>
          <p:cNvSpPr>
            <a:spLocks noGrp="1"/>
          </p:cNvSpPr>
          <p:nvPr>
            <p:ph idx="1"/>
          </p:nvPr>
        </p:nvSpPr>
        <p:spPr>
          <a:prstGeom prst="rect">
            <a:avLst/>
          </a:prstGeom>
        </p:spPr>
        <p:txBody>
          <a:bodyPr numCol="2">
            <a:noAutofit/>
          </a:bodyPr>
          <a:lstStyle/>
          <a:p>
            <a:r>
              <a:rPr lang="en-US" sz="2800" b="1" dirty="0" smtClean="0">
                <a:solidFill>
                  <a:schemeClr val="tx2"/>
                </a:solidFill>
              </a:rPr>
              <a:t>Geology</a:t>
            </a:r>
            <a:endParaRPr lang="en-US" sz="2800" b="1" dirty="0">
              <a:solidFill>
                <a:schemeClr val="tx2"/>
              </a:solidFill>
            </a:endParaRPr>
          </a:p>
          <a:p>
            <a:r>
              <a:rPr lang="en-US" sz="2800" b="1" dirty="0">
                <a:solidFill>
                  <a:schemeClr val="tx2"/>
                </a:solidFill>
              </a:rPr>
              <a:t>Meteorology</a:t>
            </a:r>
          </a:p>
          <a:p>
            <a:r>
              <a:rPr lang="en-US" sz="2800" b="1" dirty="0">
                <a:solidFill>
                  <a:schemeClr val="tx2"/>
                </a:solidFill>
              </a:rPr>
              <a:t>Oceanography</a:t>
            </a:r>
          </a:p>
          <a:p>
            <a:r>
              <a:rPr lang="en-US" sz="2800" b="1" dirty="0">
                <a:solidFill>
                  <a:schemeClr val="tx2"/>
                </a:solidFill>
              </a:rPr>
              <a:t>Climatology</a:t>
            </a:r>
          </a:p>
          <a:p>
            <a:r>
              <a:rPr lang="en-US" sz="2800" b="1" dirty="0">
                <a:solidFill>
                  <a:schemeClr val="tx2"/>
                </a:solidFill>
              </a:rPr>
              <a:t>Environmental Science</a:t>
            </a:r>
          </a:p>
          <a:p>
            <a:r>
              <a:rPr lang="en-US" sz="2800" b="1" dirty="0">
                <a:solidFill>
                  <a:schemeClr val="tx2"/>
                </a:solidFill>
              </a:rPr>
              <a:t>Astronomy</a:t>
            </a:r>
          </a:p>
          <a:p>
            <a:r>
              <a:rPr lang="en-US" sz="2800" b="1" dirty="0">
                <a:solidFill>
                  <a:schemeClr val="tx2"/>
                </a:solidFill>
              </a:rPr>
              <a:t>Geosphere</a:t>
            </a:r>
          </a:p>
          <a:p>
            <a:r>
              <a:rPr lang="en-US" sz="2800" b="1" dirty="0" smtClean="0">
                <a:solidFill>
                  <a:schemeClr val="tx2"/>
                </a:solidFill>
              </a:rPr>
              <a:t>Hydrosphere</a:t>
            </a:r>
            <a:endParaRPr lang="en-US" sz="2800" b="1" dirty="0">
              <a:solidFill>
                <a:schemeClr val="tx2"/>
              </a:solidFill>
            </a:endParaRPr>
          </a:p>
          <a:p>
            <a:r>
              <a:rPr lang="en-US" sz="2800" b="1" dirty="0">
                <a:solidFill>
                  <a:schemeClr val="tx2"/>
                </a:solidFill>
              </a:rPr>
              <a:t>Atmosphere</a:t>
            </a:r>
          </a:p>
          <a:p>
            <a:r>
              <a:rPr lang="en-US" sz="2800" b="1" dirty="0" smtClean="0">
                <a:solidFill>
                  <a:schemeClr val="tx2"/>
                </a:solidFill>
              </a:rPr>
              <a:t>Biosphere</a:t>
            </a:r>
          </a:p>
          <a:p>
            <a:r>
              <a:rPr lang="en-US" sz="2800" b="1" dirty="0" smtClean="0">
                <a:solidFill>
                  <a:schemeClr val="tx2"/>
                </a:solidFill>
              </a:rPr>
              <a:t>Lithosphere</a:t>
            </a:r>
          </a:p>
          <a:p>
            <a:r>
              <a:rPr lang="en-US" sz="2800" b="1" dirty="0" smtClean="0">
                <a:solidFill>
                  <a:schemeClr val="tx2"/>
                </a:solidFill>
              </a:rPr>
              <a:t>Asthenosphere</a:t>
            </a:r>
            <a:endParaRPr lang="en-US" sz="2800" b="1" dirty="0">
              <a:solidFill>
                <a:schemeClr val="tx2"/>
              </a:solidFill>
            </a:endParaRPr>
          </a:p>
          <a:p>
            <a:endParaRPr lang="en-US" sz="2800" dirty="0">
              <a:solidFill>
                <a:schemeClr val="tx2"/>
              </a:solidFill>
            </a:endParaRPr>
          </a:p>
          <a:p>
            <a:pPr marL="227013" indent="0">
              <a:buNone/>
            </a:pPr>
            <a:r>
              <a:rPr lang="en-US" sz="2800" dirty="0">
                <a:solidFill>
                  <a:schemeClr val="tx2"/>
                </a:solidFill>
              </a:rPr>
              <a:t>You may use </a:t>
            </a:r>
            <a:r>
              <a:rPr lang="en-US" sz="2800" dirty="0" smtClean="0">
                <a:solidFill>
                  <a:schemeClr val="tx2"/>
                </a:solidFill>
              </a:rPr>
              <a:t>online </a:t>
            </a:r>
            <a:r>
              <a:rPr lang="en-US" sz="2800" dirty="0">
                <a:solidFill>
                  <a:schemeClr val="tx2"/>
                </a:solidFill>
              </a:rPr>
              <a:t>resources, the textbook or this presentation on the class website</a:t>
            </a:r>
          </a:p>
        </p:txBody>
      </p:sp>
    </p:spTree>
    <p:extLst>
      <p:ext uri="{BB962C8B-B14F-4D97-AF65-F5344CB8AC3E}">
        <p14:creationId xmlns:p14="http://schemas.microsoft.com/office/powerpoint/2010/main" val="7806757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441" y="117192"/>
            <a:ext cx="6201103" cy="6572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17379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REMAINDER OF CLASS…</a:t>
            </a:r>
          </a:p>
        </p:txBody>
      </p:sp>
      <p:sp>
        <p:nvSpPr>
          <p:cNvPr id="3" name="Content Placeholder 2"/>
          <p:cNvSpPr>
            <a:spLocks noGrp="1"/>
          </p:cNvSpPr>
          <p:nvPr>
            <p:ph sz="half" idx="1"/>
          </p:nvPr>
        </p:nvSpPr>
        <p:spPr>
          <a:xfrm>
            <a:off x="457200" y="2190750"/>
            <a:ext cx="3657600" cy="3935730"/>
          </a:xfrm>
        </p:spPr>
        <p:txBody>
          <a:bodyPr/>
          <a:lstStyle/>
          <a:p>
            <a:pPr>
              <a:buFont typeface="Wingdings" panose="05000000000000000000" pitchFamily="2" charset="2"/>
              <a:buChar char="ü"/>
            </a:pPr>
            <a:r>
              <a:rPr lang="en-US" dirty="0"/>
              <a:t>Work on your Earth Systems Project – poster or brochure.</a:t>
            </a:r>
          </a:p>
          <a:p>
            <a:pPr>
              <a:buFont typeface="Wingdings" panose="05000000000000000000" pitchFamily="2" charset="2"/>
              <a:buChar char="ü"/>
            </a:pPr>
            <a:r>
              <a:rPr lang="en-US"/>
              <a:t>Due </a:t>
            </a:r>
            <a:r>
              <a:rPr lang="en-US" smtClean="0"/>
              <a:t>Tuesday.</a:t>
            </a:r>
            <a:endParaRPr lang="en-US" dirty="0"/>
          </a:p>
          <a:p>
            <a:pPr lvl="0">
              <a:buFont typeface="Wingdings" panose="05000000000000000000" pitchFamily="2" charset="2"/>
              <a:buChar char="ü"/>
            </a:pPr>
            <a:r>
              <a:rPr lang="en-US" dirty="0"/>
              <a:t>Safety Contract due by </a:t>
            </a:r>
            <a:r>
              <a:rPr lang="en-US" dirty="0" smtClean="0"/>
              <a:t>Friday.</a:t>
            </a:r>
            <a:endParaRPr lang="en-US" dirty="0"/>
          </a:p>
          <a:p>
            <a:pPr marL="114300" indent="0">
              <a:buNone/>
            </a:pPr>
            <a:endParaRPr lang="en-US" dirty="0"/>
          </a:p>
        </p:txBody>
      </p:sp>
      <p:pic>
        <p:nvPicPr>
          <p:cNvPr id="7" name="Picture 6"/>
          <p:cNvPicPr>
            <a:picLocks noChangeAspect="1"/>
          </p:cNvPicPr>
          <p:nvPr/>
        </p:nvPicPr>
        <p:blipFill>
          <a:blip r:embed="rId2"/>
          <a:stretch>
            <a:fillRect/>
          </a:stretch>
        </p:blipFill>
        <p:spPr>
          <a:xfrm>
            <a:off x="4193106" y="1819274"/>
            <a:ext cx="3884094" cy="3768725"/>
          </a:xfrm>
          <a:prstGeom prst="rect">
            <a:avLst/>
          </a:prstGeom>
        </p:spPr>
      </p:pic>
    </p:spTree>
    <p:extLst>
      <p:ext uri="{BB962C8B-B14F-4D97-AF65-F5344CB8AC3E}">
        <p14:creationId xmlns:p14="http://schemas.microsoft.com/office/powerpoint/2010/main" val="30756897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2436</TotalTime>
  <Words>683</Words>
  <Application>Microsoft Office PowerPoint</Application>
  <PresentationFormat>On-screen Show (4:3)</PresentationFormat>
  <Paragraphs>112</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Adjacency</vt:lpstr>
      <vt:lpstr>DO NOW</vt:lpstr>
      <vt:lpstr>STUDENT INFORMATION SHEET</vt:lpstr>
      <vt:lpstr>REVIEW </vt:lpstr>
      <vt:lpstr>REVIEW </vt:lpstr>
      <vt:lpstr>SAFETY </vt:lpstr>
      <vt:lpstr>SAFETY DRILLS</vt:lpstr>
      <vt:lpstr>SAFETY DRILLS</vt:lpstr>
      <vt:lpstr>SCIENCE AND SAFETY</vt:lpstr>
      <vt:lpstr>SCIENCE AND SAFETY</vt:lpstr>
      <vt:lpstr>SCIENCE AND SAFETY</vt:lpstr>
      <vt:lpstr>LAB SAFETY CONTRACT</vt:lpstr>
      <vt:lpstr>LAB SAFETY CONTRACTS</vt:lpstr>
      <vt:lpstr>LAB SAFETY CONTRACT</vt:lpstr>
      <vt:lpstr>LAB SAFETY</vt:lpstr>
      <vt:lpstr>PowerPoint Presentation</vt:lpstr>
      <vt:lpstr>REVIEW</vt:lpstr>
      <vt:lpstr>PERFORMING A LAB</vt:lpstr>
      <vt:lpstr>ACTIVITY:  CHOSE ONE</vt:lpstr>
      <vt:lpstr>WORDS TO KNOW</vt:lpstr>
      <vt:lpstr>PowerPoint Presentation</vt:lpstr>
      <vt:lpstr>REMAINDER OF CLASS…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Earth System Science</dc:title>
  <dc:creator>Donna Governor</dc:creator>
  <cp:lastModifiedBy>Nancy Brim</cp:lastModifiedBy>
  <cp:revision>62</cp:revision>
  <cp:lastPrinted>2013-08-05T15:24:30Z</cp:lastPrinted>
  <dcterms:created xsi:type="dcterms:W3CDTF">2013-08-03T19:05:12Z</dcterms:created>
  <dcterms:modified xsi:type="dcterms:W3CDTF">2018-08-01T11:00:13Z</dcterms:modified>
</cp:coreProperties>
</file>