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1" r:id="rId1"/>
  </p:sldMasterIdLst>
  <p:handoutMasterIdLst>
    <p:handoutMasterId r:id="rId23"/>
  </p:handoutMasterIdLst>
  <p:sldIdLst>
    <p:sldId id="283" r:id="rId2"/>
    <p:sldId id="278" r:id="rId3"/>
    <p:sldId id="256" r:id="rId4"/>
    <p:sldId id="290" r:id="rId5"/>
    <p:sldId id="291" r:id="rId6"/>
    <p:sldId id="292" r:id="rId7"/>
    <p:sldId id="293" r:id="rId8"/>
    <p:sldId id="294" r:id="rId9"/>
    <p:sldId id="295" r:id="rId10"/>
    <p:sldId id="296" r:id="rId11"/>
    <p:sldId id="297" r:id="rId12"/>
    <p:sldId id="298" r:id="rId13"/>
    <p:sldId id="299" r:id="rId14"/>
    <p:sldId id="300" r:id="rId15"/>
    <p:sldId id="277" r:id="rId16"/>
    <p:sldId id="269" r:id="rId17"/>
    <p:sldId id="270" r:id="rId18"/>
    <p:sldId id="301" r:id="rId19"/>
    <p:sldId id="303" r:id="rId20"/>
    <p:sldId id="302" r:id="rId21"/>
    <p:sldId id="304" r:id="rId22"/>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clrMode="gray" frameSlides="1"/>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7" autoAdjust="0"/>
    <p:restoredTop sz="94655" autoAdjust="0"/>
  </p:normalViewPr>
  <p:slideViewPr>
    <p:cSldViewPr snapToGrid="0" snapToObjects="1">
      <p:cViewPr varScale="1">
        <p:scale>
          <a:sx n="105" d="100"/>
          <a:sy n="105" d="100"/>
        </p:scale>
        <p:origin x="1716" y="96"/>
      </p:cViewPr>
      <p:guideLst>
        <p:guide orient="horz" pos="2160"/>
        <p:guide pos="2880"/>
      </p:guideLst>
    </p:cSldViewPr>
  </p:slideViewPr>
  <p:outlineViewPr>
    <p:cViewPr>
      <p:scale>
        <a:sx n="33" d="100"/>
        <a:sy n="33" d="100"/>
      </p:scale>
      <p:origin x="0" y="-10608"/>
    </p:cViewPr>
  </p:outlineViewPr>
  <p:notesTextViewPr>
    <p:cViewPr>
      <p:scale>
        <a:sx n="100" d="100"/>
        <a:sy n="100" d="100"/>
      </p:scale>
      <p:origin x="0" y="0"/>
    </p:cViewPr>
  </p:notesTextViewPr>
  <p:sorterViewPr>
    <p:cViewPr varScale="1">
      <p:scale>
        <a:sx n="100" d="100"/>
        <a:sy n="100" d="100"/>
      </p:scale>
      <p:origin x="0" y="29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17390727-D3B6-BB41-9C88-C9EE882D3831}" type="datetimeFigureOut">
              <a:rPr lang="en-US" smtClean="0"/>
              <a:pPr/>
              <a:t>8/2/2018</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AA976B2D-1E8C-9B41-A265-000281433ADA}" type="slidenum">
              <a:rPr lang="en-US" smtClean="0"/>
              <a:pPr/>
              <a:t>‹#›</a:t>
            </a:fld>
            <a:endParaRPr lang="en-US"/>
          </a:p>
        </p:txBody>
      </p:sp>
    </p:spTree>
    <p:extLst>
      <p:ext uri="{BB962C8B-B14F-4D97-AF65-F5344CB8AC3E}">
        <p14:creationId xmlns:p14="http://schemas.microsoft.com/office/powerpoint/2010/main" val="357113161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9CD36037-6312-FA4C-96DD-FBFF80E8076F}" type="datetimeFigureOut">
              <a:rPr lang="en-US" smtClean="0"/>
              <a:pPr/>
              <a:t>8/2/2018</a:t>
            </a:fld>
            <a:endParaRPr lang="en-US"/>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CEA92636-AE9A-5D4B-8930-8E4822305C87}" type="slidenum">
              <a:rPr lang="en-US" smtClean="0"/>
              <a:pPr/>
              <a:t>‹#›</a:t>
            </a:fld>
            <a:endParaRPr lang="en-US"/>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D36037-6312-FA4C-96DD-FBFF80E8076F}" type="datetimeFigureOut">
              <a:rPr lang="en-US" smtClean="0"/>
              <a:pPr/>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D36037-6312-FA4C-96DD-FBFF80E8076F}" type="datetimeFigureOut">
              <a:rPr lang="en-US" smtClean="0"/>
              <a:pPr/>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9CD36037-6312-FA4C-96DD-FBFF80E8076F}" type="datetimeFigureOut">
              <a:rPr lang="en-US" smtClean="0"/>
              <a:pPr/>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A92636-AE9A-5D4B-8930-8E4822305C87}" type="slidenum">
              <a:rPr lang="en-US" smtClean="0"/>
              <a:pPr/>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9CD36037-6312-FA4C-96DD-FBFF80E8076F}" type="datetimeFigureOut">
              <a:rPr lang="en-US" smtClean="0"/>
              <a:pPr/>
              <a:t>8/2/2018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A92636-AE9A-5D4B-8930-8E4822305C87}" type="slidenum">
              <a:rPr lang="en-US" smtClean="0"/>
              <a:pPr/>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CD36037-6312-FA4C-96DD-FBFF80E8076F}" type="datetimeFigureOut">
              <a:rPr lang="en-US" smtClean="0"/>
              <a:pPr/>
              <a:t>8/2/2018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D36037-6312-FA4C-96DD-FBFF80E8076F}" type="datetimeFigureOut">
              <a:rPr lang="en-US" smtClean="0"/>
              <a:pPr/>
              <a:t>8/2/2018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D36037-6312-FA4C-96DD-FBFF80E8076F}" type="datetimeFigureOut">
              <a:rPr lang="en-US" smtClean="0"/>
              <a:pPr/>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D36037-6312-FA4C-96DD-FBFF80E8076F}" type="datetimeFigureOut">
              <a:rPr lang="en-US" smtClean="0"/>
              <a:pPr/>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D36037-6312-FA4C-96DD-FBFF80E8076F}" type="datetimeFigureOut">
              <a:rPr lang="en-US" smtClean="0"/>
              <a:pPr/>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D36037-6312-FA4C-96DD-FBFF80E8076F}" type="datetimeFigureOut">
              <a:rPr lang="en-US" smtClean="0"/>
              <a:pPr/>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66">
            <a:alpha val="61000"/>
          </a:srgbClr>
        </a:solidFill>
        <a:effectLst/>
      </p:bgPr>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9CD36037-6312-FA4C-96DD-FBFF80E8076F}" type="datetimeFigureOut">
              <a:rPr lang="en-US" smtClean="0"/>
              <a:pPr/>
              <a:t>8/2/2018</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CEA92636-AE9A-5D4B-8930-8E4822305C8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6000" b="1" dirty="0"/>
              <a:t>DO NOW</a:t>
            </a:r>
          </a:p>
        </p:txBody>
      </p:sp>
      <p:sp>
        <p:nvSpPr>
          <p:cNvPr id="6" name="Content Placeholder 5"/>
          <p:cNvSpPr>
            <a:spLocks noGrp="1"/>
          </p:cNvSpPr>
          <p:nvPr>
            <p:ph idx="1"/>
          </p:nvPr>
        </p:nvSpPr>
        <p:spPr/>
        <p:txBody>
          <a:bodyPr>
            <a:normAutofit/>
          </a:bodyPr>
          <a:lstStyle/>
          <a:p>
            <a:pPr marL="342900" indent="-342900">
              <a:buFont typeface="Wingdings" panose="05000000000000000000" pitchFamily="2" charset="2"/>
              <a:buChar char="Ø"/>
            </a:pPr>
            <a:r>
              <a:rPr lang="en-US" sz="3200" dirty="0">
                <a:solidFill>
                  <a:schemeClr val="tx1"/>
                </a:solidFill>
              </a:rPr>
              <a:t>Pick up notes sheet.</a:t>
            </a:r>
          </a:p>
          <a:p>
            <a:pPr marL="342900" indent="-342900">
              <a:buFont typeface="Wingdings" panose="05000000000000000000" pitchFamily="2" charset="2"/>
              <a:buChar char="Ø"/>
            </a:pPr>
            <a:r>
              <a:rPr lang="en-US" sz="3200" dirty="0">
                <a:solidFill>
                  <a:schemeClr val="tx1"/>
                </a:solidFill>
              </a:rPr>
              <a:t>Turn in your signed syllabus, student information sheet, and signed safety contract if you have not already.</a:t>
            </a:r>
          </a:p>
          <a:p>
            <a:pPr marL="342900" indent="-342900">
              <a:buFont typeface="Wingdings" panose="05000000000000000000" pitchFamily="2" charset="2"/>
              <a:buChar char="Ø"/>
            </a:pPr>
            <a:r>
              <a:rPr lang="en-US" sz="3200" dirty="0">
                <a:solidFill>
                  <a:schemeClr val="tx1"/>
                </a:solidFill>
              </a:rPr>
              <a:t>If you did not turn in Finding Your Way yesterday, it should be turned in now.</a:t>
            </a:r>
          </a:p>
        </p:txBody>
      </p:sp>
    </p:spTree>
    <p:extLst>
      <p:ext uri="{BB962C8B-B14F-4D97-AF65-F5344CB8AC3E}">
        <p14:creationId xmlns:p14="http://schemas.microsoft.com/office/powerpoint/2010/main" val="1299485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LOOKING BACK….</a:t>
            </a:r>
          </a:p>
        </p:txBody>
      </p:sp>
      <p:sp>
        <p:nvSpPr>
          <p:cNvPr id="4" name="Content Placeholder 3"/>
          <p:cNvSpPr>
            <a:spLocks noGrp="1"/>
          </p:cNvSpPr>
          <p:nvPr>
            <p:ph sz="quarter" idx="13"/>
          </p:nvPr>
        </p:nvSpPr>
        <p:spPr>
          <a:xfrm>
            <a:off x="841248" y="1879237"/>
            <a:ext cx="3657600" cy="4110083"/>
          </a:xfrm>
        </p:spPr>
        <p:txBody>
          <a:bodyPr>
            <a:normAutofit/>
          </a:bodyPr>
          <a:lstStyle/>
          <a:p>
            <a:pPr marL="0" indent="0">
              <a:buNone/>
            </a:pPr>
            <a:r>
              <a:rPr lang="en-US" sz="2800" dirty="0"/>
              <a:t>What are the procedures for a(n):</a:t>
            </a:r>
          </a:p>
          <a:p>
            <a:r>
              <a:rPr lang="en-US" sz="2800" dirty="0"/>
              <a:t>Fire Drill?</a:t>
            </a:r>
          </a:p>
          <a:p>
            <a:r>
              <a:rPr lang="en-US" sz="2800" dirty="0"/>
              <a:t>Accident in the Lab?</a:t>
            </a:r>
          </a:p>
        </p:txBody>
      </p:sp>
      <p:pic>
        <p:nvPicPr>
          <p:cNvPr id="6" name="Picture 5"/>
          <p:cNvPicPr>
            <a:picLocks noChangeAspect="1"/>
          </p:cNvPicPr>
          <p:nvPr/>
        </p:nvPicPr>
        <p:blipFill>
          <a:blip r:embed="rId2"/>
          <a:stretch>
            <a:fillRect/>
          </a:stretch>
        </p:blipFill>
        <p:spPr>
          <a:xfrm>
            <a:off x="5191125" y="2197100"/>
            <a:ext cx="3289300" cy="2463800"/>
          </a:xfrm>
          <a:prstGeom prst="rect">
            <a:avLst/>
          </a:prstGeom>
        </p:spPr>
      </p:pic>
    </p:spTree>
    <p:extLst>
      <p:ext uri="{BB962C8B-B14F-4D97-AF65-F5344CB8AC3E}">
        <p14:creationId xmlns:p14="http://schemas.microsoft.com/office/powerpoint/2010/main" val="4133693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Science as a Process	</a:t>
            </a:r>
          </a:p>
        </p:txBody>
      </p:sp>
      <p:sp>
        <p:nvSpPr>
          <p:cNvPr id="3" name="Subtitle 2"/>
          <p:cNvSpPr>
            <a:spLocks noGrp="1"/>
          </p:cNvSpPr>
          <p:nvPr>
            <p:ph type="subTitle" idx="1"/>
          </p:nvPr>
        </p:nvSpPr>
        <p:spPr/>
        <p:txBody>
          <a:bodyPr>
            <a:normAutofit/>
          </a:bodyPr>
          <a:lstStyle/>
          <a:p>
            <a:r>
              <a:rPr lang="en-US" sz="3200" dirty="0"/>
              <a:t>How does science work?</a:t>
            </a:r>
          </a:p>
        </p:txBody>
      </p:sp>
    </p:spTree>
    <p:extLst>
      <p:ext uri="{BB962C8B-B14F-4D97-AF65-F5344CB8AC3E}">
        <p14:creationId xmlns:p14="http://schemas.microsoft.com/office/powerpoint/2010/main" val="2038613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p:txBody>
          <a:bodyPr>
            <a:normAutofit/>
          </a:bodyPr>
          <a:lstStyle/>
          <a:p>
            <a:pPr>
              <a:lnSpc>
                <a:spcPct val="90000"/>
              </a:lnSpc>
              <a:buFont typeface="Wingdings" panose="05000000000000000000" pitchFamily="2" charset="2"/>
              <a:buNone/>
            </a:pPr>
            <a:r>
              <a:rPr lang="en-US" altLang="en-US" sz="2800" dirty="0"/>
              <a:t>	</a:t>
            </a:r>
            <a:r>
              <a:rPr lang="en-US" altLang="en-US" sz="2800" dirty="0">
                <a:solidFill>
                  <a:schemeClr val="tx1"/>
                </a:solidFill>
              </a:rPr>
              <a:t>Science is an </a:t>
            </a:r>
            <a:r>
              <a:rPr lang="en-US" altLang="en-US" sz="2800" b="1" dirty="0">
                <a:solidFill>
                  <a:srgbClr val="FF0000"/>
                </a:solidFill>
              </a:rPr>
              <a:t>organized</a:t>
            </a:r>
            <a:r>
              <a:rPr lang="en-US" altLang="en-US" sz="2800" dirty="0">
                <a:solidFill>
                  <a:srgbClr val="FF0000"/>
                </a:solidFill>
              </a:rPr>
              <a:t> </a:t>
            </a:r>
            <a:r>
              <a:rPr lang="en-US" altLang="en-US" sz="2800" dirty="0">
                <a:solidFill>
                  <a:schemeClr val="tx1"/>
                </a:solidFill>
              </a:rPr>
              <a:t>way of investigating the natural world.</a:t>
            </a:r>
          </a:p>
          <a:p>
            <a:pPr>
              <a:lnSpc>
                <a:spcPct val="90000"/>
              </a:lnSpc>
              <a:buFont typeface="Wingdings" panose="05000000000000000000" pitchFamily="2" charset="2"/>
              <a:buNone/>
            </a:pPr>
            <a:endParaRPr lang="en-US" altLang="en-US" sz="2800" dirty="0">
              <a:solidFill>
                <a:schemeClr val="tx1"/>
              </a:solidFill>
            </a:endParaRPr>
          </a:p>
          <a:p>
            <a:pPr>
              <a:lnSpc>
                <a:spcPct val="90000"/>
              </a:lnSpc>
              <a:buFont typeface="Wingdings" panose="05000000000000000000" pitchFamily="2" charset="2"/>
              <a:buNone/>
            </a:pPr>
            <a:r>
              <a:rPr lang="en-US" altLang="en-US" sz="2800" dirty="0">
                <a:solidFill>
                  <a:schemeClr val="tx1"/>
                </a:solidFill>
              </a:rPr>
              <a:t>	It is </a:t>
            </a:r>
            <a:r>
              <a:rPr lang="en-US" altLang="en-US" sz="2800" b="1" dirty="0">
                <a:solidFill>
                  <a:srgbClr val="FF0000"/>
                </a:solidFill>
              </a:rPr>
              <a:t>A WAY OF KNOWING </a:t>
            </a:r>
            <a:r>
              <a:rPr lang="en-US" altLang="en-US" sz="2800" dirty="0">
                <a:solidFill>
                  <a:schemeClr val="tx1"/>
                </a:solidFill>
              </a:rPr>
              <a:t>about the world.</a:t>
            </a:r>
          </a:p>
          <a:p>
            <a:pPr>
              <a:lnSpc>
                <a:spcPct val="90000"/>
              </a:lnSpc>
              <a:buFont typeface="Wingdings" panose="05000000000000000000" pitchFamily="2" charset="2"/>
              <a:buNone/>
            </a:pPr>
            <a:endParaRPr lang="en-US" altLang="en-US" sz="2800" dirty="0"/>
          </a:p>
          <a:p>
            <a:pPr>
              <a:lnSpc>
                <a:spcPct val="90000"/>
              </a:lnSpc>
              <a:buFont typeface="Wingdings" panose="05000000000000000000" pitchFamily="2" charset="2"/>
              <a:buNone/>
            </a:pPr>
            <a:r>
              <a:rPr lang="en-US" altLang="en-US" sz="2800" dirty="0">
                <a:solidFill>
                  <a:schemeClr val="tx1"/>
                </a:solidFill>
              </a:rPr>
              <a:t>	The </a:t>
            </a:r>
            <a:r>
              <a:rPr lang="en-US" altLang="en-US" sz="2800" b="1" dirty="0">
                <a:solidFill>
                  <a:srgbClr val="FF0000"/>
                </a:solidFill>
              </a:rPr>
              <a:t>SCIENTIFIC METHOD </a:t>
            </a:r>
            <a:r>
              <a:rPr lang="en-US" altLang="en-US" sz="2800" dirty="0">
                <a:solidFill>
                  <a:schemeClr val="tx1"/>
                </a:solidFill>
              </a:rPr>
              <a:t>is a way to search for an answer in an orderly, systematic way.</a:t>
            </a:r>
          </a:p>
        </p:txBody>
      </p:sp>
      <p:sp>
        <p:nvSpPr>
          <p:cNvPr id="3076" name="Rectangle 4"/>
          <p:cNvSpPr>
            <a:spLocks noGrp="1" noChangeArrowheads="1"/>
          </p:cNvSpPr>
          <p:nvPr>
            <p:ph type="title"/>
          </p:nvPr>
        </p:nvSpPr>
        <p:spPr>
          <a:noFill/>
          <a:ln/>
        </p:spPr>
        <p:txBody>
          <a:bodyPr/>
          <a:lstStyle/>
          <a:p>
            <a:pPr algn="ctr"/>
            <a:r>
              <a:rPr lang="en-US" altLang="en-US" sz="4800" b="1" dirty="0"/>
              <a:t>SCIENCE AS A PROCESS</a:t>
            </a:r>
          </a:p>
        </p:txBody>
      </p:sp>
    </p:spTree>
    <p:extLst>
      <p:ext uri="{BB962C8B-B14F-4D97-AF65-F5344CB8AC3E}">
        <p14:creationId xmlns:p14="http://schemas.microsoft.com/office/powerpoint/2010/main" val="190923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fade">
                                      <p:cBhvr>
                                        <p:cTn id="7" dur="500"/>
                                        <p:tgtEl>
                                          <p:spTgt spid="3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5">
                                            <p:txEl>
                                              <p:pRg st="2" end="2"/>
                                            </p:txEl>
                                          </p:spTgt>
                                        </p:tgtEl>
                                        <p:attrNameLst>
                                          <p:attrName>style.visibility</p:attrName>
                                        </p:attrNameLst>
                                      </p:cBhvr>
                                      <p:to>
                                        <p:strVal val="visible"/>
                                      </p:to>
                                    </p:set>
                                    <p:animEffect transition="in" filter="fade">
                                      <p:cBhvr>
                                        <p:cTn id="12" dur="500"/>
                                        <p:tgtEl>
                                          <p:spTgt spid="30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5">
                                            <p:txEl>
                                              <p:pRg st="4" end="4"/>
                                            </p:txEl>
                                          </p:spTgt>
                                        </p:tgtEl>
                                        <p:attrNameLst>
                                          <p:attrName>style.visibility</p:attrName>
                                        </p:attrNameLst>
                                      </p:cBhvr>
                                      <p:to>
                                        <p:strVal val="visible"/>
                                      </p:to>
                                    </p:set>
                                    <p:animEffect transition="in" filter="fade">
                                      <p:cBhvr>
                                        <p:cTn id="17"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b="1" dirty="0"/>
              <a:t>SCIENCE AS A PROCESS</a:t>
            </a:r>
            <a:endParaRPr lang="en-US" altLang="en-US" sz="4800" b="1" dirty="0"/>
          </a:p>
        </p:txBody>
      </p:sp>
      <p:sp>
        <p:nvSpPr>
          <p:cNvPr id="4099" name="Rectangle 3"/>
          <p:cNvSpPr>
            <a:spLocks noGrp="1" noChangeArrowheads="1"/>
          </p:cNvSpPr>
          <p:nvPr>
            <p:ph type="body" idx="1"/>
          </p:nvPr>
        </p:nvSpPr>
        <p:spPr>
          <a:xfrm>
            <a:off x="914400" y="1827213"/>
            <a:ext cx="4114800" cy="4114800"/>
          </a:xfrm>
        </p:spPr>
        <p:txBody>
          <a:bodyPr/>
          <a:lstStyle/>
          <a:p>
            <a:pPr>
              <a:buFont typeface="Wingdings" panose="05000000000000000000" pitchFamily="2" charset="2"/>
              <a:buChar char="Ø"/>
            </a:pPr>
            <a:r>
              <a:rPr lang="en-US" altLang="en-US" dirty="0"/>
              <a:t>State the Problem</a:t>
            </a:r>
          </a:p>
          <a:p>
            <a:pPr>
              <a:buFont typeface="Wingdings" panose="05000000000000000000" pitchFamily="2" charset="2"/>
              <a:buChar char="Ø"/>
            </a:pPr>
            <a:r>
              <a:rPr lang="en-US" altLang="en-US" dirty="0"/>
              <a:t>Analyze the problem (gather information)</a:t>
            </a:r>
          </a:p>
          <a:p>
            <a:pPr>
              <a:buFont typeface="Wingdings" panose="05000000000000000000" pitchFamily="2" charset="2"/>
              <a:buChar char="Ø"/>
            </a:pPr>
            <a:r>
              <a:rPr lang="en-US" altLang="en-US" dirty="0"/>
              <a:t>Form a hypothesis (educated guess)</a:t>
            </a:r>
          </a:p>
          <a:p>
            <a:pPr>
              <a:buFont typeface="Wingdings" panose="05000000000000000000" pitchFamily="2" charset="2"/>
              <a:buChar char="Ø"/>
            </a:pPr>
            <a:r>
              <a:rPr lang="en-US" altLang="en-US" dirty="0"/>
              <a:t>Test the hypothesis (experiment)</a:t>
            </a:r>
          </a:p>
          <a:p>
            <a:pPr>
              <a:buFont typeface="Wingdings" panose="05000000000000000000" pitchFamily="2" charset="2"/>
              <a:buChar char="Ø"/>
            </a:pPr>
            <a:r>
              <a:rPr lang="en-US" altLang="en-US" dirty="0"/>
              <a:t>Record and analyze the data</a:t>
            </a:r>
          </a:p>
          <a:p>
            <a:pPr>
              <a:buFont typeface="Wingdings" panose="05000000000000000000" pitchFamily="2" charset="2"/>
              <a:buChar char="Ø"/>
            </a:pPr>
            <a:r>
              <a:rPr lang="en-US" altLang="en-US" dirty="0"/>
              <a:t>Form a conclusion</a:t>
            </a:r>
          </a:p>
          <a:p>
            <a:pPr>
              <a:buFont typeface="Wingdings" panose="05000000000000000000" pitchFamily="2" charset="2"/>
              <a:buNone/>
            </a:pPr>
            <a:endParaRPr lang="en-US" altLang="en-US" dirty="0"/>
          </a:p>
          <a:p>
            <a:pPr>
              <a:buFont typeface="Wingdings" panose="05000000000000000000" pitchFamily="2" charset="2"/>
              <a:buNone/>
            </a:pPr>
            <a:endParaRPr lang="en-US" altLang="en-US" dirty="0"/>
          </a:p>
        </p:txBody>
      </p:sp>
      <p:pic>
        <p:nvPicPr>
          <p:cNvPr id="4" name="Picture 3"/>
          <p:cNvPicPr>
            <a:picLocks noChangeAspect="1"/>
          </p:cNvPicPr>
          <p:nvPr/>
        </p:nvPicPr>
        <p:blipFill>
          <a:blip r:embed="rId2"/>
          <a:stretch>
            <a:fillRect/>
          </a:stretch>
        </p:blipFill>
        <p:spPr>
          <a:xfrm>
            <a:off x="5150455" y="1719338"/>
            <a:ext cx="3563734" cy="4656612"/>
          </a:xfrm>
          <a:prstGeom prst="rect">
            <a:avLst/>
          </a:prstGeom>
        </p:spPr>
      </p:pic>
    </p:spTree>
    <p:extLst>
      <p:ext uri="{BB962C8B-B14F-4D97-AF65-F5344CB8AC3E}">
        <p14:creationId xmlns:p14="http://schemas.microsoft.com/office/powerpoint/2010/main" val="172346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fade">
                                      <p:cBhvr>
                                        <p:cTn id="12" dur="500"/>
                                        <p:tgtEl>
                                          <p:spTgt spid="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fade">
                                      <p:cBhvr>
                                        <p:cTn id="17" dur="500"/>
                                        <p:tgtEl>
                                          <p:spTgt spid="40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99">
                                            <p:txEl>
                                              <p:pRg st="3" end="3"/>
                                            </p:txEl>
                                          </p:spTgt>
                                        </p:tgtEl>
                                        <p:attrNameLst>
                                          <p:attrName>style.visibility</p:attrName>
                                        </p:attrNameLst>
                                      </p:cBhvr>
                                      <p:to>
                                        <p:strVal val="visible"/>
                                      </p:to>
                                    </p:set>
                                    <p:animEffect transition="in" filter="fade">
                                      <p:cBhvr>
                                        <p:cTn id="22" dur="500"/>
                                        <p:tgtEl>
                                          <p:spTgt spid="40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099">
                                            <p:txEl>
                                              <p:pRg st="4" end="4"/>
                                            </p:txEl>
                                          </p:spTgt>
                                        </p:tgtEl>
                                        <p:attrNameLst>
                                          <p:attrName>style.visibility</p:attrName>
                                        </p:attrNameLst>
                                      </p:cBhvr>
                                      <p:to>
                                        <p:strVal val="visible"/>
                                      </p:to>
                                    </p:set>
                                    <p:animEffect transition="in" filter="fade">
                                      <p:cBhvr>
                                        <p:cTn id="27" dur="500"/>
                                        <p:tgtEl>
                                          <p:spTgt spid="40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099">
                                            <p:txEl>
                                              <p:pRg st="5" end="5"/>
                                            </p:txEl>
                                          </p:spTgt>
                                        </p:tgtEl>
                                        <p:attrNameLst>
                                          <p:attrName>style.visibility</p:attrName>
                                        </p:attrNameLst>
                                      </p:cBhvr>
                                      <p:to>
                                        <p:strVal val="visible"/>
                                      </p:to>
                                    </p:set>
                                    <p:animEffect transition="in" filter="fade">
                                      <p:cBhvr>
                                        <p:cTn id="32" dur="500"/>
                                        <p:tgtEl>
                                          <p:spTgt spid="4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sz="4800" b="1" dirty="0"/>
              <a:t>STATE THE PROBLEM</a:t>
            </a:r>
          </a:p>
        </p:txBody>
      </p:sp>
      <p:sp>
        <p:nvSpPr>
          <p:cNvPr id="5123" name="Rectangle 3"/>
          <p:cNvSpPr>
            <a:spLocks noGrp="1" noChangeArrowheads="1"/>
          </p:cNvSpPr>
          <p:nvPr>
            <p:ph type="body" idx="1"/>
          </p:nvPr>
        </p:nvSpPr>
        <p:spPr/>
        <p:txBody>
          <a:bodyPr>
            <a:normAutofit/>
          </a:bodyPr>
          <a:lstStyle/>
          <a:p>
            <a:r>
              <a:rPr lang="en-US" altLang="en-US" sz="2800" dirty="0">
                <a:solidFill>
                  <a:schemeClr val="tx1"/>
                </a:solidFill>
              </a:rPr>
              <a:t>Be curious.</a:t>
            </a:r>
          </a:p>
          <a:p>
            <a:r>
              <a:rPr lang="en-US" altLang="en-US" sz="2800" b="1" dirty="0">
                <a:solidFill>
                  <a:srgbClr val="FF0000"/>
                </a:solidFill>
              </a:rPr>
              <a:t>Ask questions </a:t>
            </a:r>
            <a:r>
              <a:rPr lang="en-US" altLang="en-US" sz="2800" dirty="0">
                <a:solidFill>
                  <a:schemeClr val="tx1"/>
                </a:solidFill>
              </a:rPr>
              <a:t>about what you observe.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2150" y="3222830"/>
            <a:ext cx="5219700" cy="306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351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randombar(horizontal)">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randombar(horizontal)">
                                      <p:cBhvr>
                                        <p:cTn id="12" dur="500"/>
                                        <p:tgtEl>
                                          <p:spTgt spid="51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sz="4400" b="1" dirty="0"/>
              <a:t>ANALYZE THE PROBLEM</a:t>
            </a:r>
          </a:p>
        </p:txBody>
      </p:sp>
      <p:sp>
        <p:nvSpPr>
          <p:cNvPr id="6147" name="Rectangle 3"/>
          <p:cNvSpPr>
            <a:spLocks noGrp="1" noChangeArrowheads="1"/>
          </p:cNvSpPr>
          <p:nvPr>
            <p:ph type="body" idx="1"/>
          </p:nvPr>
        </p:nvSpPr>
        <p:spPr/>
        <p:txBody>
          <a:bodyPr/>
          <a:lstStyle/>
          <a:p>
            <a:r>
              <a:rPr lang="en-US" altLang="en-US" sz="2800" b="1" dirty="0">
                <a:solidFill>
                  <a:srgbClr val="FF0000"/>
                </a:solidFill>
              </a:rPr>
              <a:t>Gather information.</a:t>
            </a:r>
          </a:p>
          <a:p>
            <a:r>
              <a:rPr lang="en-US" altLang="en-US" sz="2800" dirty="0"/>
              <a:t>Look for patterns.</a:t>
            </a:r>
          </a:p>
          <a:p>
            <a:r>
              <a:rPr lang="en-US" altLang="en-US" sz="2800" dirty="0"/>
              <a:t>Look at what other research has done.</a:t>
            </a:r>
            <a:br>
              <a:rPr lang="en-US" altLang="en-US" dirty="0"/>
            </a:br>
            <a:endParaRPr lang="en-US" altLang="en-US" dirty="0"/>
          </a:p>
        </p:txBody>
      </p:sp>
      <p:pic>
        <p:nvPicPr>
          <p:cNvPr id="4" name="Content Placeholder 5"/>
          <p:cNvPicPr>
            <a:picLocks noChangeAspect="1"/>
          </p:cNvPicPr>
          <p:nvPr/>
        </p:nvPicPr>
        <p:blipFill>
          <a:blip r:embed="rId2"/>
          <a:srcRect l="13348" r="13348"/>
          <a:stretch>
            <a:fillRect/>
          </a:stretch>
        </p:blipFill>
        <p:spPr>
          <a:xfrm>
            <a:off x="3098758" y="3834579"/>
            <a:ext cx="2549260" cy="2603789"/>
          </a:xfrm>
          <a:prstGeom prst="rect">
            <a:avLst/>
          </a:prstGeom>
        </p:spPr>
      </p:pic>
    </p:spTree>
    <p:extLst>
      <p:ext uri="{BB962C8B-B14F-4D97-AF65-F5344CB8AC3E}">
        <p14:creationId xmlns:p14="http://schemas.microsoft.com/office/powerpoint/2010/main" val="159749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randombar(horizontal)">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randombar(horizontal)">
                                      <p:cBhvr>
                                        <p:cTn id="12" dur="5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randombar(horizontal)">
                                      <p:cBhvr>
                                        <p:cTn id="17" dur="5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sz="4800" b="1" dirty="0"/>
              <a:t>FORM A HYPOTHESIS</a:t>
            </a:r>
          </a:p>
        </p:txBody>
      </p:sp>
      <p:sp>
        <p:nvSpPr>
          <p:cNvPr id="7171" name="Rectangle 3"/>
          <p:cNvSpPr>
            <a:spLocks noGrp="1" noChangeArrowheads="1"/>
          </p:cNvSpPr>
          <p:nvPr>
            <p:ph type="body" idx="1"/>
          </p:nvPr>
        </p:nvSpPr>
        <p:spPr/>
        <p:txBody>
          <a:bodyPr>
            <a:normAutofit/>
          </a:bodyPr>
          <a:lstStyle/>
          <a:p>
            <a:r>
              <a:rPr lang="en-US" altLang="en-US" sz="2800" b="1" dirty="0">
                <a:solidFill>
                  <a:srgbClr val="FF0000"/>
                </a:solidFill>
              </a:rPr>
              <a:t>Form</a:t>
            </a:r>
            <a:r>
              <a:rPr lang="en-US" altLang="en-US" sz="2800" dirty="0">
                <a:solidFill>
                  <a:srgbClr val="FF0000"/>
                </a:solidFill>
              </a:rPr>
              <a:t> </a:t>
            </a:r>
            <a:r>
              <a:rPr lang="en-US" altLang="en-US" sz="2800" dirty="0">
                <a:solidFill>
                  <a:schemeClr val="tx1"/>
                </a:solidFill>
              </a:rPr>
              <a:t>an educated guess about a </a:t>
            </a:r>
            <a:r>
              <a:rPr lang="en-US" altLang="en-US" sz="2800" b="1" dirty="0">
                <a:solidFill>
                  <a:srgbClr val="FF0000"/>
                </a:solidFill>
              </a:rPr>
              <a:t>solution</a:t>
            </a:r>
            <a:r>
              <a:rPr lang="en-US" altLang="en-US" sz="2800" dirty="0">
                <a:solidFill>
                  <a:srgbClr val="FF0000"/>
                </a:solidFill>
              </a:rPr>
              <a:t> </a:t>
            </a:r>
            <a:r>
              <a:rPr lang="en-US" altLang="en-US" sz="2800" dirty="0">
                <a:solidFill>
                  <a:schemeClr val="tx1"/>
                </a:solidFill>
              </a:rPr>
              <a:t>to the problem.</a:t>
            </a:r>
          </a:p>
          <a:p>
            <a:r>
              <a:rPr lang="en-US" altLang="en-US" sz="2800" dirty="0"/>
              <a:t>A </a:t>
            </a:r>
            <a:r>
              <a:rPr lang="en-US" altLang="en-US" sz="2800" b="1" dirty="0">
                <a:solidFill>
                  <a:srgbClr val="FF0000"/>
                </a:solidFill>
              </a:rPr>
              <a:t>hypothesis</a:t>
            </a:r>
            <a:r>
              <a:rPr lang="en-US" altLang="en-US" sz="2800" dirty="0"/>
              <a:t> </a:t>
            </a:r>
            <a:r>
              <a:rPr lang="en-US" altLang="en-US" sz="2800" dirty="0">
                <a:solidFill>
                  <a:schemeClr val="tx1"/>
                </a:solidFill>
              </a:rPr>
              <a:t>is an educated guess.  Make sure you have educated yourself about the problem.</a:t>
            </a:r>
          </a:p>
          <a:p>
            <a:r>
              <a:rPr lang="en-US" altLang="en-US" sz="2800" dirty="0">
                <a:solidFill>
                  <a:schemeClr val="tx1"/>
                </a:solidFill>
              </a:rPr>
              <a:t>Usually “If, Then” statements.</a:t>
            </a:r>
          </a:p>
          <a:p>
            <a:r>
              <a:rPr lang="en-US" altLang="en-US" sz="2800" dirty="0">
                <a:solidFill>
                  <a:schemeClr val="tx1"/>
                </a:solidFill>
              </a:rPr>
              <a:t>Cause and Effect statements.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9542" y="4057233"/>
            <a:ext cx="2549417" cy="2539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371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randombar(horizontal)">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randombar(horizontal)">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randombar(horizontal)">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randombar(horizontal)">
                                      <p:cBhvr>
                                        <p:cTn id="22" dur="5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51280" y="15649"/>
            <a:ext cx="8041440" cy="1442674"/>
          </a:xfrm>
        </p:spPr>
        <p:txBody>
          <a:bodyPr/>
          <a:lstStyle/>
          <a:p>
            <a:r>
              <a:rPr lang="en-US" altLang="en-US" sz="4800" b="1" dirty="0"/>
              <a:t>VARIABLES</a:t>
            </a:r>
          </a:p>
        </p:txBody>
      </p:sp>
      <p:sp>
        <p:nvSpPr>
          <p:cNvPr id="8195" name="Rectangle 3"/>
          <p:cNvSpPr>
            <a:spLocks noGrp="1" noChangeArrowheads="1"/>
          </p:cNvSpPr>
          <p:nvPr>
            <p:ph type="body" idx="1"/>
          </p:nvPr>
        </p:nvSpPr>
        <p:spPr>
          <a:xfrm>
            <a:off x="402771" y="1631988"/>
            <a:ext cx="3893457" cy="3951337"/>
          </a:xfrm>
        </p:spPr>
        <p:txBody>
          <a:bodyPr>
            <a:noAutofit/>
          </a:bodyPr>
          <a:lstStyle/>
          <a:p>
            <a:r>
              <a:rPr lang="en-US" altLang="en-US" sz="2800" b="1" dirty="0">
                <a:solidFill>
                  <a:srgbClr val="FF0000"/>
                </a:solidFill>
              </a:rPr>
              <a:t>Independent</a:t>
            </a:r>
            <a:r>
              <a:rPr lang="en-US" altLang="en-US" sz="2800" dirty="0">
                <a:solidFill>
                  <a:srgbClr val="FF0000"/>
                </a:solidFill>
              </a:rPr>
              <a:t> </a:t>
            </a:r>
            <a:r>
              <a:rPr lang="en-US" altLang="en-US" sz="2800" dirty="0">
                <a:solidFill>
                  <a:schemeClr val="tx1"/>
                </a:solidFill>
              </a:rPr>
              <a:t>variable is the one factor you </a:t>
            </a:r>
            <a:r>
              <a:rPr lang="en-US" altLang="en-US" sz="2800" b="1" dirty="0">
                <a:solidFill>
                  <a:srgbClr val="FF0000"/>
                </a:solidFill>
              </a:rPr>
              <a:t>change</a:t>
            </a:r>
            <a:r>
              <a:rPr lang="en-US" altLang="en-US" sz="2800" dirty="0">
                <a:solidFill>
                  <a:srgbClr val="FF0000"/>
                </a:solidFill>
              </a:rPr>
              <a:t> </a:t>
            </a:r>
            <a:r>
              <a:rPr lang="en-US" altLang="en-US" sz="2800" dirty="0">
                <a:solidFill>
                  <a:schemeClr val="tx1"/>
                </a:solidFill>
              </a:rPr>
              <a:t>in the experiment.</a:t>
            </a:r>
          </a:p>
          <a:p>
            <a:endParaRPr lang="en-US" altLang="en-US" sz="2800" dirty="0">
              <a:solidFill>
                <a:schemeClr val="tx1"/>
              </a:solidFill>
            </a:endParaRPr>
          </a:p>
          <a:p>
            <a:r>
              <a:rPr lang="en-US" altLang="en-US" sz="2800" b="1" dirty="0">
                <a:solidFill>
                  <a:srgbClr val="FF0000"/>
                </a:solidFill>
              </a:rPr>
              <a:t>Dependent</a:t>
            </a:r>
            <a:r>
              <a:rPr lang="en-US" altLang="en-US" sz="2800" dirty="0">
                <a:solidFill>
                  <a:srgbClr val="FF0000"/>
                </a:solidFill>
              </a:rPr>
              <a:t> </a:t>
            </a:r>
            <a:r>
              <a:rPr lang="en-US" altLang="en-US" sz="2800" dirty="0">
                <a:solidFill>
                  <a:schemeClr val="tx1"/>
                </a:solidFill>
              </a:rPr>
              <a:t>variable is the one factor that </a:t>
            </a:r>
            <a:r>
              <a:rPr lang="en-US" altLang="en-US" sz="2800" b="1" dirty="0">
                <a:solidFill>
                  <a:srgbClr val="FF0000"/>
                </a:solidFill>
              </a:rPr>
              <a:t>changes as a result </a:t>
            </a:r>
            <a:r>
              <a:rPr lang="en-US" altLang="en-US" sz="2800" dirty="0">
                <a:solidFill>
                  <a:schemeClr val="tx1"/>
                </a:solidFill>
              </a:rPr>
              <a:t>of your independent variable.</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4734" y="2230117"/>
            <a:ext cx="4247843" cy="3121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963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randombar(horizontal)">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195">
                                            <p:txEl>
                                              <p:pRg st="2" end="2"/>
                                            </p:txEl>
                                          </p:spTgt>
                                        </p:tgtEl>
                                        <p:attrNameLst>
                                          <p:attrName>style.visibility</p:attrName>
                                        </p:attrNameLst>
                                      </p:cBhvr>
                                      <p:to>
                                        <p:strVal val="visible"/>
                                      </p:to>
                                    </p:set>
                                    <p:animEffect transition="in" filter="randombar(horizontal)">
                                      <p:cBhvr>
                                        <p:cTn id="12" dur="500"/>
                                        <p:tgtEl>
                                          <p:spTgt spid="81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4400" b="1" dirty="0"/>
              <a:t>TEST THE HYPOTHESIS</a:t>
            </a:r>
          </a:p>
        </p:txBody>
      </p:sp>
      <p:sp>
        <p:nvSpPr>
          <p:cNvPr id="8195" name="Rectangle 3"/>
          <p:cNvSpPr>
            <a:spLocks noGrp="1" noChangeArrowheads="1"/>
          </p:cNvSpPr>
          <p:nvPr>
            <p:ph type="body" idx="1"/>
          </p:nvPr>
        </p:nvSpPr>
        <p:spPr>
          <a:xfrm>
            <a:off x="838200" y="2038388"/>
            <a:ext cx="3660058" cy="3951337"/>
          </a:xfrm>
        </p:spPr>
        <p:txBody>
          <a:bodyPr>
            <a:normAutofit/>
          </a:bodyPr>
          <a:lstStyle/>
          <a:p>
            <a:r>
              <a:rPr lang="en-US" altLang="en-US" sz="2800" b="1" dirty="0">
                <a:solidFill>
                  <a:srgbClr val="FF0000"/>
                </a:solidFill>
              </a:rPr>
              <a:t>Your experiment</a:t>
            </a:r>
          </a:p>
          <a:p>
            <a:r>
              <a:rPr lang="en-US" altLang="en-US" sz="2800" dirty="0"/>
              <a:t>The experiment should be tested </a:t>
            </a:r>
            <a:r>
              <a:rPr lang="en-US" altLang="en-US" sz="2800" b="1" dirty="0">
                <a:solidFill>
                  <a:srgbClr val="FF0000"/>
                </a:solidFill>
              </a:rPr>
              <a:t>multiple</a:t>
            </a:r>
            <a:r>
              <a:rPr lang="en-US" altLang="en-US" sz="2800" dirty="0"/>
              <a:t> times (multiple trials).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963" y="1879237"/>
            <a:ext cx="3514725"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427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randombar(horizontal)">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randombar(horizontal)">
                                      <p:cBhvr>
                                        <p:cTn id="12" dur="5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14741" y="6192"/>
            <a:ext cx="8041440" cy="1442674"/>
          </a:xfrm>
        </p:spPr>
        <p:txBody>
          <a:bodyPr/>
          <a:lstStyle/>
          <a:p>
            <a:r>
              <a:rPr lang="en-US" altLang="en-US" sz="4800" b="1" dirty="0"/>
              <a:t>CONTROL</a:t>
            </a:r>
          </a:p>
        </p:txBody>
      </p:sp>
      <p:sp>
        <p:nvSpPr>
          <p:cNvPr id="19459" name="Rectangle 3"/>
          <p:cNvSpPr>
            <a:spLocks noGrp="1" noChangeArrowheads="1"/>
          </p:cNvSpPr>
          <p:nvPr>
            <p:ph type="body" idx="1"/>
          </p:nvPr>
        </p:nvSpPr>
        <p:spPr>
          <a:xfrm>
            <a:off x="838200" y="1608255"/>
            <a:ext cx="7467600" cy="3951337"/>
          </a:xfrm>
        </p:spPr>
        <p:txBody>
          <a:bodyPr>
            <a:normAutofit/>
          </a:bodyPr>
          <a:lstStyle/>
          <a:p>
            <a:r>
              <a:rPr lang="en-US" altLang="en-US" sz="2800" dirty="0">
                <a:solidFill>
                  <a:schemeClr val="tx1"/>
                </a:solidFill>
              </a:rPr>
              <a:t>The </a:t>
            </a:r>
            <a:r>
              <a:rPr lang="en-US" altLang="en-US" sz="2800" b="1" dirty="0">
                <a:solidFill>
                  <a:srgbClr val="FF0000"/>
                </a:solidFill>
              </a:rPr>
              <a:t>parts</a:t>
            </a:r>
            <a:r>
              <a:rPr lang="en-US" altLang="en-US" sz="2800" dirty="0">
                <a:solidFill>
                  <a:schemeClr val="tx1"/>
                </a:solidFill>
              </a:rPr>
              <a:t> of the experiment that you </a:t>
            </a:r>
            <a:r>
              <a:rPr lang="en-US" altLang="en-US" sz="2800" b="1" dirty="0">
                <a:solidFill>
                  <a:srgbClr val="FF0000"/>
                </a:solidFill>
              </a:rPr>
              <a:t>do not change</a:t>
            </a:r>
            <a:r>
              <a:rPr lang="en-US" altLang="en-US" sz="2800" dirty="0">
                <a:solidFill>
                  <a:srgbClr val="FF0000"/>
                </a:solidFill>
              </a:rPr>
              <a:t>.</a:t>
            </a:r>
          </a:p>
          <a:p>
            <a:r>
              <a:rPr lang="en-US" altLang="en-US" sz="2800" dirty="0">
                <a:solidFill>
                  <a:schemeClr val="tx1"/>
                </a:solidFill>
              </a:rPr>
              <a:t>Why is it necessary to have a control in an experiment?</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4807" y="3433632"/>
            <a:ext cx="5341374" cy="3047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922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randombar(horizontal)">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randombar(horizontal)">
                                      <p:cBhvr>
                                        <p:cTn id="12" dur="500"/>
                                        <p:tgtEl>
                                          <p:spTgt spid="194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188" y="250722"/>
            <a:ext cx="7313612" cy="1143000"/>
          </a:xfrm>
        </p:spPr>
        <p:txBody>
          <a:bodyPr/>
          <a:lstStyle/>
          <a:p>
            <a:r>
              <a:rPr lang="en-US" sz="4400" b="1" dirty="0"/>
              <a:t>CONTROL VS EXPERIMENTAL</a:t>
            </a:r>
          </a:p>
        </p:txBody>
      </p:sp>
      <p:sp>
        <p:nvSpPr>
          <p:cNvPr id="3" name="Content Placeholder 2"/>
          <p:cNvSpPr>
            <a:spLocks noGrp="1"/>
          </p:cNvSpPr>
          <p:nvPr>
            <p:ph idx="1"/>
          </p:nvPr>
        </p:nvSpPr>
        <p:spPr>
          <a:xfrm>
            <a:off x="838200" y="1706143"/>
            <a:ext cx="7467600" cy="3951337"/>
          </a:xfrm>
        </p:spPr>
        <p:txBody>
          <a:bodyPr>
            <a:normAutofit/>
          </a:bodyPr>
          <a:lstStyle/>
          <a:p>
            <a:r>
              <a:rPr lang="en-US" sz="2800" dirty="0">
                <a:solidFill>
                  <a:schemeClr val="tx1"/>
                </a:solidFill>
              </a:rPr>
              <a:t>The Control Group is the group you make </a:t>
            </a:r>
            <a:r>
              <a:rPr lang="en-US" sz="2800" b="1" dirty="0">
                <a:solidFill>
                  <a:srgbClr val="FF0000"/>
                </a:solidFill>
              </a:rPr>
              <a:t>no changes </a:t>
            </a:r>
            <a:r>
              <a:rPr lang="en-US" sz="2800" dirty="0">
                <a:solidFill>
                  <a:schemeClr val="tx1"/>
                </a:solidFill>
              </a:rPr>
              <a:t>to.</a:t>
            </a:r>
          </a:p>
          <a:p>
            <a:r>
              <a:rPr lang="en-US" sz="2800" dirty="0">
                <a:solidFill>
                  <a:schemeClr val="tx1"/>
                </a:solidFill>
              </a:rPr>
              <a:t>The Experimental Group is the group that has the </a:t>
            </a:r>
            <a:r>
              <a:rPr lang="en-US" sz="2800" b="1" dirty="0">
                <a:solidFill>
                  <a:srgbClr val="FF0000"/>
                </a:solidFill>
              </a:rPr>
              <a:t>independent</a:t>
            </a:r>
            <a:r>
              <a:rPr lang="en-US" sz="2800" dirty="0">
                <a:solidFill>
                  <a:srgbClr val="FF0000"/>
                </a:solidFill>
              </a:rPr>
              <a:t> </a:t>
            </a:r>
            <a:r>
              <a:rPr lang="en-US" sz="2800" dirty="0">
                <a:solidFill>
                  <a:schemeClr val="tx1"/>
                </a:solidFill>
              </a:rPr>
              <a:t>variable </a:t>
            </a:r>
            <a:r>
              <a:rPr lang="en-US" sz="2800" b="1" dirty="0">
                <a:solidFill>
                  <a:srgbClr val="FF0000"/>
                </a:solidFill>
              </a:rPr>
              <a:t>changed</a:t>
            </a:r>
            <a:r>
              <a:rPr lang="en-US" sz="2800" dirty="0">
                <a:solidFill>
                  <a:schemeClr val="tx1"/>
                </a:solidFill>
              </a:rPr>
              <a:t>.</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3509" y="3860800"/>
            <a:ext cx="5198844" cy="2676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5414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51280" y="171092"/>
            <a:ext cx="8041440" cy="1442674"/>
          </a:xfrm>
        </p:spPr>
        <p:txBody>
          <a:bodyPr/>
          <a:lstStyle/>
          <a:p>
            <a:r>
              <a:rPr lang="en-US" altLang="en-US" b="1" dirty="0"/>
              <a:t>RECORD AND ANALYZE DATA</a:t>
            </a:r>
          </a:p>
        </p:txBody>
      </p:sp>
      <p:sp>
        <p:nvSpPr>
          <p:cNvPr id="9219" name="Rectangle 3"/>
          <p:cNvSpPr>
            <a:spLocks noGrp="1" noChangeArrowheads="1"/>
          </p:cNvSpPr>
          <p:nvPr>
            <p:ph type="body" idx="1"/>
          </p:nvPr>
        </p:nvSpPr>
        <p:spPr>
          <a:xfrm>
            <a:off x="839428" y="1666781"/>
            <a:ext cx="7467600" cy="3951337"/>
          </a:xfrm>
        </p:spPr>
        <p:txBody>
          <a:bodyPr>
            <a:normAutofit/>
          </a:bodyPr>
          <a:lstStyle/>
          <a:p>
            <a:r>
              <a:rPr lang="en-US" altLang="en-US" sz="2800" b="1" dirty="0">
                <a:solidFill>
                  <a:srgbClr val="FF0000"/>
                </a:solidFill>
              </a:rPr>
              <a:t>Write</a:t>
            </a:r>
            <a:r>
              <a:rPr lang="en-US" altLang="en-US" sz="2800" dirty="0">
                <a:solidFill>
                  <a:srgbClr val="FF0000"/>
                </a:solidFill>
              </a:rPr>
              <a:t> </a:t>
            </a:r>
            <a:r>
              <a:rPr lang="en-US" altLang="en-US" sz="2800" dirty="0">
                <a:solidFill>
                  <a:schemeClr val="tx1"/>
                </a:solidFill>
              </a:rPr>
              <a:t>down your data and look for </a:t>
            </a:r>
            <a:r>
              <a:rPr lang="en-US" altLang="en-US" sz="2800" b="1" dirty="0">
                <a:solidFill>
                  <a:srgbClr val="FF0000"/>
                </a:solidFill>
              </a:rPr>
              <a:t>patterns.</a:t>
            </a:r>
          </a:p>
          <a:p>
            <a:r>
              <a:rPr lang="en-US" altLang="en-US" sz="2800" dirty="0">
                <a:solidFill>
                  <a:schemeClr val="tx1"/>
                </a:solidFill>
              </a:rPr>
              <a:t>Put in an </a:t>
            </a:r>
            <a:r>
              <a:rPr lang="en-US" altLang="en-US" sz="2800" b="1" dirty="0">
                <a:solidFill>
                  <a:srgbClr val="FF0000"/>
                </a:solidFill>
              </a:rPr>
              <a:t>organized</a:t>
            </a:r>
            <a:r>
              <a:rPr lang="en-US" altLang="en-US" sz="2800" dirty="0">
                <a:solidFill>
                  <a:srgbClr val="FF0000"/>
                </a:solidFill>
              </a:rPr>
              <a:t> </a:t>
            </a:r>
            <a:r>
              <a:rPr lang="en-US" altLang="en-US" sz="2800" dirty="0">
                <a:solidFill>
                  <a:schemeClr val="tx1"/>
                </a:solidFill>
              </a:rPr>
              <a:t>data table. </a:t>
            </a:r>
          </a:p>
          <a:p>
            <a:r>
              <a:rPr lang="en-US" altLang="en-US" sz="2800" dirty="0">
                <a:solidFill>
                  <a:schemeClr val="tx1"/>
                </a:solidFill>
              </a:rPr>
              <a:t>Qualitative data: recorded by </a:t>
            </a:r>
            <a:r>
              <a:rPr lang="en-US" altLang="en-US" sz="2800" b="1" dirty="0">
                <a:solidFill>
                  <a:srgbClr val="FF0000"/>
                </a:solidFill>
              </a:rPr>
              <a:t>observation</a:t>
            </a:r>
          </a:p>
          <a:p>
            <a:r>
              <a:rPr lang="en-US" altLang="en-US" sz="2800" dirty="0">
                <a:solidFill>
                  <a:schemeClr val="tx1"/>
                </a:solidFill>
              </a:rPr>
              <a:t>Quantitative data: recorded with </a:t>
            </a:r>
            <a:r>
              <a:rPr lang="en-US" altLang="en-US" sz="2800" b="1" dirty="0">
                <a:solidFill>
                  <a:srgbClr val="FF0000"/>
                </a:solidFill>
              </a:rPr>
              <a:t>measuring devices</a:t>
            </a:r>
            <a:r>
              <a:rPr lang="en-US" altLang="en-US" sz="2800" dirty="0">
                <a:solidFill>
                  <a:schemeClr val="tx1"/>
                </a:solidFill>
              </a:rPr>
              <a:t>.</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4457" y="4187521"/>
            <a:ext cx="3520065" cy="2432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4847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randombar(horizontal)">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randombar(horizontal)">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randombar(horizontal)">
                                      <p:cBhvr>
                                        <p:cTn id="17" dur="5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randombar(horizontal)">
                                      <p:cBhvr>
                                        <p:cTn id="22" dur="5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z="4800" b="1" dirty="0"/>
              <a:t>FORM A CONCLUSION</a:t>
            </a:r>
          </a:p>
        </p:txBody>
      </p:sp>
      <p:sp>
        <p:nvSpPr>
          <p:cNvPr id="15363" name="Rectangle 3"/>
          <p:cNvSpPr>
            <a:spLocks noGrp="1" noChangeArrowheads="1"/>
          </p:cNvSpPr>
          <p:nvPr>
            <p:ph type="body" idx="1"/>
          </p:nvPr>
        </p:nvSpPr>
        <p:spPr>
          <a:xfrm>
            <a:off x="551280" y="1879237"/>
            <a:ext cx="4079714" cy="3951337"/>
          </a:xfrm>
        </p:spPr>
        <p:txBody>
          <a:bodyPr>
            <a:normAutofit lnSpcReduction="10000"/>
          </a:bodyPr>
          <a:lstStyle/>
          <a:p>
            <a:pPr marL="347663" indent="-347663"/>
            <a:r>
              <a:rPr lang="en-US" altLang="en-US" sz="2800" b="1" dirty="0">
                <a:solidFill>
                  <a:srgbClr val="FF0000"/>
                </a:solidFill>
              </a:rPr>
              <a:t>Discuss</a:t>
            </a:r>
            <a:r>
              <a:rPr lang="en-US" altLang="en-US" sz="2800" dirty="0"/>
              <a:t> </a:t>
            </a:r>
            <a:r>
              <a:rPr lang="en-US" altLang="en-US" sz="2800" dirty="0">
                <a:solidFill>
                  <a:schemeClr val="tx1"/>
                </a:solidFill>
              </a:rPr>
              <a:t>your</a:t>
            </a:r>
            <a:r>
              <a:rPr lang="en-US" altLang="en-US" sz="2800" dirty="0"/>
              <a:t> </a:t>
            </a:r>
            <a:r>
              <a:rPr lang="en-US" altLang="en-US" sz="2800" b="1" dirty="0">
                <a:solidFill>
                  <a:srgbClr val="FF0000"/>
                </a:solidFill>
              </a:rPr>
              <a:t>hypothesis</a:t>
            </a:r>
            <a:r>
              <a:rPr lang="en-US" altLang="en-US" sz="2800" dirty="0">
                <a:solidFill>
                  <a:srgbClr val="FF0000"/>
                </a:solidFill>
              </a:rPr>
              <a:t> </a:t>
            </a:r>
            <a:r>
              <a:rPr lang="en-US" altLang="en-US" sz="2800" dirty="0">
                <a:solidFill>
                  <a:schemeClr val="tx1"/>
                </a:solidFill>
              </a:rPr>
              <a:t>and</a:t>
            </a:r>
            <a:r>
              <a:rPr lang="en-US" altLang="en-US" sz="2800" dirty="0"/>
              <a:t> </a:t>
            </a:r>
            <a:r>
              <a:rPr lang="en-US" altLang="en-US" sz="2800" b="1" dirty="0">
                <a:solidFill>
                  <a:srgbClr val="FF0000"/>
                </a:solidFill>
              </a:rPr>
              <a:t>support</a:t>
            </a:r>
            <a:r>
              <a:rPr lang="en-US" altLang="en-US" sz="2800" dirty="0">
                <a:solidFill>
                  <a:srgbClr val="FF0000"/>
                </a:solidFill>
              </a:rPr>
              <a:t> </a:t>
            </a:r>
            <a:r>
              <a:rPr lang="en-US" altLang="en-US" sz="2800" dirty="0">
                <a:solidFill>
                  <a:schemeClr val="tx1"/>
                </a:solidFill>
              </a:rPr>
              <a:t>your findings with your data.</a:t>
            </a:r>
          </a:p>
          <a:p>
            <a:pPr marL="347663" indent="-347663"/>
            <a:r>
              <a:rPr lang="en-US" altLang="en-US" sz="2800" dirty="0">
                <a:solidFill>
                  <a:schemeClr val="tx1"/>
                </a:solidFill>
              </a:rPr>
              <a:t>Was your hypothesis true?</a:t>
            </a:r>
          </a:p>
          <a:p>
            <a:pPr marL="347663" indent="-347663"/>
            <a:r>
              <a:rPr lang="en-US" altLang="en-US" sz="2800" dirty="0">
                <a:solidFill>
                  <a:schemeClr val="tx1"/>
                </a:solidFill>
              </a:rPr>
              <a:t>Does your data prove or disprove your hypothesis?</a:t>
            </a:r>
          </a:p>
          <a:p>
            <a:endParaRPr lang="en-US" alt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4451" y="2231319"/>
            <a:ext cx="3932289" cy="3002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0512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randombar(horizontal)">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randombar(horizontal)">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randombar(horizontal)">
                                      <p:cBhvr>
                                        <p:cTn id="17" dur="500"/>
                                        <p:tgtEl>
                                          <p:spTgt spid="1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0980" y="607139"/>
            <a:ext cx="7024744" cy="841050"/>
          </a:xfrm>
        </p:spPr>
        <p:txBody>
          <a:bodyPr/>
          <a:lstStyle/>
          <a:p>
            <a:r>
              <a:rPr lang="en-US" b="1" dirty="0"/>
              <a:t>FOR SOMETHING TO BECOME SCIENCE…</a:t>
            </a:r>
          </a:p>
        </p:txBody>
      </p:sp>
      <p:sp>
        <p:nvSpPr>
          <p:cNvPr id="3" name="Content Placeholder 2"/>
          <p:cNvSpPr>
            <a:spLocks noGrp="1"/>
          </p:cNvSpPr>
          <p:nvPr>
            <p:ph sz="quarter" idx="13"/>
          </p:nvPr>
        </p:nvSpPr>
        <p:spPr>
          <a:xfrm>
            <a:off x="571500" y="2107039"/>
            <a:ext cx="4229100" cy="4426856"/>
          </a:xfrm>
        </p:spPr>
        <p:txBody>
          <a:bodyPr>
            <a:normAutofit/>
          </a:bodyPr>
          <a:lstStyle/>
          <a:p>
            <a:pPr>
              <a:buFont typeface="Wingdings" panose="05000000000000000000" pitchFamily="2" charset="2"/>
              <a:buChar char="§"/>
            </a:pPr>
            <a:r>
              <a:rPr lang="en-US" sz="2800" dirty="0"/>
              <a:t>Data must be </a:t>
            </a:r>
            <a:r>
              <a:rPr lang="en-US" sz="2800" b="1" dirty="0">
                <a:solidFill>
                  <a:srgbClr val="FF0000"/>
                </a:solidFill>
              </a:rPr>
              <a:t>peer reviewed</a:t>
            </a:r>
            <a:r>
              <a:rPr lang="en-US" sz="2800" dirty="0"/>
              <a:t>.</a:t>
            </a:r>
          </a:p>
          <a:p>
            <a:pPr>
              <a:buFont typeface="Wingdings" panose="05000000000000000000" pitchFamily="2" charset="2"/>
              <a:buChar char="§"/>
            </a:pPr>
            <a:r>
              <a:rPr lang="en-US" sz="2800" dirty="0"/>
              <a:t>Conclusions must be critiqued.</a:t>
            </a:r>
          </a:p>
          <a:p>
            <a:pPr>
              <a:buFont typeface="Wingdings" panose="05000000000000000000" pitchFamily="2" charset="2"/>
              <a:buChar char="§"/>
            </a:pPr>
            <a:r>
              <a:rPr lang="en-US" sz="2800" dirty="0"/>
              <a:t>Methods are </a:t>
            </a:r>
            <a:r>
              <a:rPr lang="en-US" sz="2800" b="1" dirty="0">
                <a:solidFill>
                  <a:srgbClr val="FF0000"/>
                </a:solidFill>
              </a:rPr>
              <a:t>repeatable</a:t>
            </a:r>
            <a:r>
              <a:rPr lang="en-US" sz="2800" dirty="0"/>
              <a:t>.</a:t>
            </a:r>
          </a:p>
          <a:p>
            <a:pPr>
              <a:buFont typeface="Wingdings" panose="05000000000000000000" pitchFamily="2" charset="2"/>
              <a:buChar char="§"/>
            </a:pPr>
            <a:r>
              <a:rPr lang="en-US" sz="2800" dirty="0"/>
              <a:t>Results becomes part of larger pool of evidence to explain phenomena.</a:t>
            </a:r>
          </a:p>
        </p:txBody>
      </p:sp>
      <p:pic>
        <p:nvPicPr>
          <p:cNvPr id="5" name="Content Placeholder 4"/>
          <p:cNvPicPr>
            <a:picLocks noGrp="1" noChangeAspect="1"/>
          </p:cNvPicPr>
          <p:nvPr>
            <p:ph sz="quarter" idx="14"/>
          </p:nvPr>
        </p:nvPicPr>
        <p:blipFill>
          <a:blip r:embed="rId2"/>
          <a:srcRect l="8857" r="8857"/>
          <a:stretch>
            <a:fillRect/>
          </a:stretch>
        </p:blipFill>
        <p:spPr>
          <a:xfrm>
            <a:off x="5283327" y="2107039"/>
            <a:ext cx="3657600" cy="3950208"/>
          </a:xfrm>
        </p:spPr>
      </p:pic>
    </p:spTree>
    <p:extLst>
      <p:ext uri="{BB962C8B-B14F-4D97-AF65-F5344CB8AC3E}">
        <p14:creationId xmlns:p14="http://schemas.microsoft.com/office/powerpoint/2010/main" val="245689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1" y="141595"/>
            <a:ext cx="8041440" cy="1442674"/>
          </a:xfrm>
        </p:spPr>
        <p:txBody>
          <a:bodyPr/>
          <a:lstStyle/>
          <a:p>
            <a:pPr algn="l"/>
            <a:r>
              <a:rPr lang="en-US" b="1" dirty="0"/>
              <a:t>REVIEW</a:t>
            </a:r>
          </a:p>
        </p:txBody>
      </p:sp>
      <p:sp>
        <p:nvSpPr>
          <p:cNvPr id="3" name="Content Placeholder 2"/>
          <p:cNvSpPr>
            <a:spLocks noGrp="1"/>
          </p:cNvSpPr>
          <p:nvPr>
            <p:ph idx="1"/>
          </p:nvPr>
        </p:nvSpPr>
        <p:spPr>
          <a:xfrm>
            <a:off x="551281" y="3410410"/>
            <a:ext cx="4766844" cy="3149089"/>
          </a:xfrm>
        </p:spPr>
        <p:txBody>
          <a:bodyPr>
            <a:normAutofit/>
          </a:bodyPr>
          <a:lstStyle/>
          <a:p>
            <a:pPr marL="0" indent="0">
              <a:buNone/>
            </a:pPr>
            <a:r>
              <a:rPr lang="en-US" sz="2800" dirty="0"/>
              <a:t>The independent variable is:</a:t>
            </a:r>
          </a:p>
          <a:p>
            <a:pPr marL="0" indent="0">
              <a:buClr>
                <a:schemeClr val="tx1"/>
              </a:buClr>
              <a:buNone/>
            </a:pPr>
            <a:r>
              <a:rPr lang="en-US" sz="2800" dirty="0"/>
              <a:t>A:  The amount of shrimp</a:t>
            </a:r>
          </a:p>
          <a:p>
            <a:pPr marL="0" indent="0">
              <a:buClr>
                <a:schemeClr val="tx1"/>
              </a:buClr>
              <a:buNone/>
            </a:pPr>
            <a:r>
              <a:rPr lang="en-US" sz="2800" dirty="0"/>
              <a:t>B:  The amount of oil</a:t>
            </a:r>
          </a:p>
          <a:p>
            <a:pPr marL="0" indent="0">
              <a:buClr>
                <a:schemeClr val="tx1"/>
              </a:buClr>
              <a:buNone/>
            </a:pPr>
            <a:r>
              <a:rPr lang="en-US" sz="2800" dirty="0"/>
              <a:t>C:  The amount of water</a:t>
            </a:r>
          </a:p>
          <a:p>
            <a:pPr marL="0" indent="0">
              <a:buClr>
                <a:schemeClr val="tx1"/>
              </a:buClr>
              <a:buNone/>
            </a:pPr>
            <a:r>
              <a:rPr lang="en-US" sz="2800" dirty="0"/>
              <a:t>D:  The size of the container</a:t>
            </a:r>
          </a:p>
        </p:txBody>
      </p:sp>
      <p:pic>
        <p:nvPicPr>
          <p:cNvPr id="6" name="Picture 5"/>
          <p:cNvPicPr>
            <a:picLocks noChangeAspect="1"/>
          </p:cNvPicPr>
          <p:nvPr/>
        </p:nvPicPr>
        <p:blipFill>
          <a:blip r:embed="rId2"/>
          <a:stretch>
            <a:fillRect/>
          </a:stretch>
        </p:blipFill>
        <p:spPr>
          <a:xfrm>
            <a:off x="5318125" y="3207466"/>
            <a:ext cx="3492500" cy="2324100"/>
          </a:xfrm>
          <a:prstGeom prst="rect">
            <a:avLst/>
          </a:prstGeom>
        </p:spPr>
      </p:pic>
      <p:sp>
        <p:nvSpPr>
          <p:cNvPr id="4" name="Rectangle 3"/>
          <p:cNvSpPr/>
          <p:nvPr/>
        </p:nvSpPr>
        <p:spPr>
          <a:xfrm>
            <a:off x="551281" y="4984955"/>
            <a:ext cx="4020720" cy="5014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51281" y="1451429"/>
            <a:ext cx="8041440" cy="2092881"/>
          </a:xfrm>
          <a:prstGeom prst="rect">
            <a:avLst/>
          </a:prstGeom>
          <a:noFill/>
        </p:spPr>
        <p:txBody>
          <a:bodyPr wrap="square" rtlCol="0">
            <a:spAutoFit/>
          </a:bodyPr>
          <a:lstStyle/>
          <a:p>
            <a:r>
              <a:rPr lang="en-US" sz="2800" dirty="0"/>
              <a:t>Tina is conducting an experiment to see how shrimp are affected by oil spills.  She puts different amounts of oil in different containers of brine shrimp in sea water. </a:t>
            </a:r>
          </a:p>
          <a:p>
            <a:endParaRPr lang="en-US" dirty="0"/>
          </a:p>
        </p:txBody>
      </p:sp>
    </p:spTree>
    <p:extLst>
      <p:ext uri="{BB962C8B-B14F-4D97-AF65-F5344CB8AC3E}">
        <p14:creationId xmlns:p14="http://schemas.microsoft.com/office/powerpoint/2010/main" val="51740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SCIENCE SCENARIOS</a:t>
            </a:r>
          </a:p>
        </p:txBody>
      </p:sp>
      <p:sp>
        <p:nvSpPr>
          <p:cNvPr id="3" name="Content Placeholder 2"/>
          <p:cNvSpPr>
            <a:spLocks noGrp="1"/>
          </p:cNvSpPr>
          <p:nvPr>
            <p:ph idx="1"/>
          </p:nvPr>
        </p:nvSpPr>
        <p:spPr>
          <a:xfrm>
            <a:off x="838200" y="5786436"/>
            <a:ext cx="7467600" cy="890316"/>
          </a:xfrm>
        </p:spPr>
        <p:txBody>
          <a:bodyPr>
            <a:normAutofit/>
          </a:bodyPr>
          <a:lstStyle/>
          <a:p>
            <a:pPr marL="0" indent="0" algn="ctr">
              <a:buNone/>
            </a:pPr>
            <a:r>
              <a:rPr lang="en-US" b="1" dirty="0"/>
              <a:t>Identify elements of the Scientific Process in the science scenario</a:t>
            </a:r>
          </a:p>
        </p:txBody>
      </p:sp>
      <p:sp>
        <p:nvSpPr>
          <p:cNvPr id="4" name="TextBox 3">
            <a:extLst>
              <a:ext uri="{FF2B5EF4-FFF2-40B4-BE49-F238E27FC236}">
                <a16:creationId xmlns:a16="http://schemas.microsoft.com/office/drawing/2014/main" id="{DEDE9859-CE9F-4347-8C8B-60C8CDED4112}"/>
              </a:ext>
            </a:extLst>
          </p:cNvPr>
          <p:cNvSpPr txBox="1"/>
          <p:nvPr/>
        </p:nvSpPr>
        <p:spPr>
          <a:xfrm>
            <a:off x="1060704" y="1956816"/>
            <a:ext cx="7077456" cy="3693319"/>
          </a:xfrm>
          <a:prstGeom prst="rect">
            <a:avLst/>
          </a:prstGeom>
          <a:noFill/>
        </p:spPr>
        <p:txBody>
          <a:bodyPr wrap="square" rtlCol="0">
            <a:spAutoFit/>
          </a:bodyPr>
          <a:lstStyle/>
          <a:p>
            <a:r>
              <a:rPr lang="en-US" b="1" dirty="0"/>
              <a:t>Scenario 1 Brands of Car Wax</a:t>
            </a:r>
            <a:endParaRPr lang="en-US" dirty="0"/>
          </a:p>
          <a:p>
            <a:r>
              <a:rPr lang="en-US" dirty="0"/>
              <a:t>Jack wanted to test which brand of car wax was most effective.  He tested three brands of wax.  They were </a:t>
            </a:r>
            <a:r>
              <a:rPr lang="en-US" i="1" dirty="0"/>
              <a:t>Gold Class, Top Coat, </a:t>
            </a:r>
            <a:r>
              <a:rPr lang="en-US" dirty="0"/>
              <a:t>and </a:t>
            </a:r>
            <a:r>
              <a:rPr lang="en-US" i="1" dirty="0"/>
              <a:t>Ultra Shine.</a:t>
            </a:r>
            <a:r>
              <a:rPr lang="en-US" dirty="0"/>
              <a:t>  He cleaned the hood of his car and removed the old wax.  He measured four equal sections on the hood of the car.  Each of the waxes was used to cover a section and one section was left with no wax.  An equal amount of wax, the same type of rag, and equal buffing were used on the wax sections.  The no-wax section used the same rag and was buffed for the same amount of time.  Five drops of water were placed on each square, and the diameter of each drop was measured in centimeters.  Jack could have used a rating scale for amount of shine, from dull to very shiny.</a:t>
            </a:r>
          </a:p>
          <a:p>
            <a:endParaRPr lang="en-US" dirty="0"/>
          </a:p>
        </p:txBody>
      </p:sp>
    </p:spTree>
    <p:extLst>
      <p:ext uri="{BB962C8B-B14F-4D97-AF65-F5344CB8AC3E}">
        <p14:creationId xmlns:p14="http://schemas.microsoft.com/office/powerpoint/2010/main" val="3602458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0"/>
            <a:ext cx="8041440" cy="1024128"/>
          </a:xfrm>
        </p:spPr>
        <p:txBody>
          <a:bodyPr/>
          <a:lstStyle/>
          <a:p>
            <a:r>
              <a:rPr lang="en-US" b="1" dirty="0"/>
              <a:t>SCIENCE SCENARIO</a:t>
            </a:r>
            <a:endParaRPr lang="en-US" dirty="0"/>
          </a:p>
        </p:txBody>
      </p:sp>
      <p:pic>
        <p:nvPicPr>
          <p:cNvPr id="4" name="Content Placeholder 3">
            <a:extLst>
              <a:ext uri="{FF2B5EF4-FFF2-40B4-BE49-F238E27FC236}">
                <a16:creationId xmlns:a16="http://schemas.microsoft.com/office/drawing/2014/main" id="{A943E726-312C-4876-A518-B84A84BB1B32}"/>
              </a:ext>
            </a:extLst>
          </p:cNvPr>
          <p:cNvPicPr>
            <a:picLocks noGrp="1" noChangeAspect="1"/>
          </p:cNvPicPr>
          <p:nvPr>
            <p:ph idx="1"/>
          </p:nvPr>
        </p:nvPicPr>
        <p:blipFill>
          <a:blip r:embed="rId2"/>
          <a:stretch>
            <a:fillRect/>
          </a:stretch>
        </p:blipFill>
        <p:spPr>
          <a:xfrm>
            <a:off x="981364" y="1251246"/>
            <a:ext cx="7181272" cy="5299668"/>
          </a:xfrm>
          <a:prstGeom prst="rect">
            <a:avLst/>
          </a:prstGeom>
        </p:spPr>
      </p:pic>
    </p:spTree>
    <p:extLst>
      <p:ext uri="{BB962C8B-B14F-4D97-AF65-F5344CB8AC3E}">
        <p14:creationId xmlns:p14="http://schemas.microsoft.com/office/powerpoint/2010/main" val="91016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0"/>
            <a:ext cx="8041440" cy="1024128"/>
          </a:xfrm>
        </p:spPr>
        <p:txBody>
          <a:bodyPr/>
          <a:lstStyle/>
          <a:p>
            <a:r>
              <a:rPr lang="en-US" b="1" dirty="0"/>
              <a:t>SCIENCE SCENARIO</a:t>
            </a:r>
            <a:endParaRPr lang="en-US" dirty="0"/>
          </a:p>
        </p:txBody>
      </p:sp>
      <p:pic>
        <p:nvPicPr>
          <p:cNvPr id="6" name="Content Placeholder 5">
            <a:extLst>
              <a:ext uri="{FF2B5EF4-FFF2-40B4-BE49-F238E27FC236}">
                <a16:creationId xmlns:a16="http://schemas.microsoft.com/office/drawing/2014/main" id="{AE5E3A55-E594-4515-B8E0-3828DD94467A}"/>
              </a:ext>
            </a:extLst>
          </p:cNvPr>
          <p:cNvPicPr>
            <a:picLocks noGrp="1" noChangeAspect="1"/>
          </p:cNvPicPr>
          <p:nvPr>
            <p:ph idx="1"/>
          </p:nvPr>
        </p:nvPicPr>
        <p:blipFill>
          <a:blip r:embed="rId2"/>
          <a:stretch>
            <a:fillRect/>
          </a:stretch>
        </p:blipFill>
        <p:spPr>
          <a:xfrm>
            <a:off x="689266" y="1298448"/>
            <a:ext cx="8011250" cy="4982305"/>
          </a:xfrm>
          <a:prstGeom prst="rect">
            <a:avLst/>
          </a:prstGeom>
        </p:spPr>
      </p:pic>
    </p:spTree>
    <p:extLst>
      <p:ext uri="{BB962C8B-B14F-4D97-AF65-F5344CB8AC3E}">
        <p14:creationId xmlns:p14="http://schemas.microsoft.com/office/powerpoint/2010/main" val="1774469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0"/>
            <a:ext cx="8041440" cy="907605"/>
          </a:xfrm>
        </p:spPr>
        <p:txBody>
          <a:bodyPr/>
          <a:lstStyle/>
          <a:p>
            <a:r>
              <a:rPr lang="en-US" sz="5400" b="1" dirty="0"/>
              <a:t>SCIENCE SCENARIO</a:t>
            </a:r>
          </a:p>
        </p:txBody>
      </p:sp>
      <p:sp>
        <p:nvSpPr>
          <p:cNvPr id="3" name="Content Placeholder 2"/>
          <p:cNvSpPr>
            <a:spLocks noGrp="1"/>
          </p:cNvSpPr>
          <p:nvPr>
            <p:ph idx="1"/>
          </p:nvPr>
        </p:nvSpPr>
        <p:spPr>
          <a:xfrm>
            <a:off x="838200" y="1005117"/>
            <a:ext cx="7467600" cy="1125436"/>
          </a:xfrm>
        </p:spPr>
        <p:txBody>
          <a:bodyPr>
            <a:normAutofit/>
          </a:bodyPr>
          <a:lstStyle/>
          <a:p>
            <a:r>
              <a:rPr lang="en-US" sz="2800" dirty="0">
                <a:solidFill>
                  <a:schemeClr val="tx1"/>
                </a:solidFill>
              </a:rPr>
              <a:t>You and your talking partner will do the second scenario together.  </a:t>
            </a:r>
          </a:p>
        </p:txBody>
      </p:sp>
      <p:sp>
        <p:nvSpPr>
          <p:cNvPr id="4" name="TextBox 3">
            <a:extLst>
              <a:ext uri="{FF2B5EF4-FFF2-40B4-BE49-F238E27FC236}">
                <a16:creationId xmlns:a16="http://schemas.microsoft.com/office/drawing/2014/main" id="{593E591D-93D7-4D15-BA6A-703A40E0365E}"/>
              </a:ext>
            </a:extLst>
          </p:cNvPr>
          <p:cNvSpPr txBox="1"/>
          <p:nvPr/>
        </p:nvSpPr>
        <p:spPr>
          <a:xfrm>
            <a:off x="838200" y="2130553"/>
            <a:ext cx="7656576" cy="3693319"/>
          </a:xfrm>
          <a:prstGeom prst="rect">
            <a:avLst/>
          </a:prstGeom>
          <a:noFill/>
        </p:spPr>
        <p:txBody>
          <a:bodyPr wrap="square" rtlCol="0">
            <a:spAutoFit/>
          </a:bodyPr>
          <a:lstStyle/>
          <a:p>
            <a:r>
              <a:rPr lang="en-US" b="1" dirty="0"/>
              <a:t>Scenario 2 Compost and Bean Plants</a:t>
            </a:r>
            <a:endParaRPr lang="en-US" dirty="0"/>
          </a:p>
          <a:p>
            <a:r>
              <a:rPr lang="en-US" dirty="0"/>
              <a:t>After learning about recycling, members of John’s biology class investigated the effect of various recycled products on plant growth.  John’s lab group compared the effect of different-aged grass compost on bean plants.  Because composition is necessary for release of nutrients, the group hypothesized that older grass compost would produce taller bean plants.  Three flats of bean plants (25 plants per flat) were grown for five days.  The plants were then fertilized as follows: Flat A received 450g of 3-month-old compost, Flat B received 450g of 6-month-old compost, and Flat C received 0g of compost.  The plants received the same amount of sunlight and water each day and were planted in the same type soil and containers.  At the end of 30 days, the group recorded the height of the plants in centimeters.</a:t>
            </a:r>
          </a:p>
          <a:p>
            <a:endParaRPr lang="en-US" dirty="0"/>
          </a:p>
        </p:txBody>
      </p:sp>
    </p:spTree>
    <p:extLst>
      <p:ext uri="{BB962C8B-B14F-4D97-AF65-F5344CB8AC3E}">
        <p14:creationId xmlns:p14="http://schemas.microsoft.com/office/powerpoint/2010/main" val="3586060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F7B80-4566-4A33-881D-D730265DCF8E}"/>
              </a:ext>
            </a:extLst>
          </p:cNvPr>
          <p:cNvSpPr>
            <a:spLocks noGrp="1"/>
          </p:cNvSpPr>
          <p:nvPr>
            <p:ph type="title"/>
          </p:nvPr>
        </p:nvSpPr>
        <p:spPr/>
        <p:txBody>
          <a:bodyPr/>
          <a:lstStyle/>
          <a:p>
            <a:r>
              <a:rPr lang="en-US" sz="6000" b="1" dirty="0"/>
              <a:t>TO DO</a:t>
            </a:r>
          </a:p>
        </p:txBody>
      </p:sp>
      <p:sp>
        <p:nvSpPr>
          <p:cNvPr id="3" name="Content Placeholder 2">
            <a:extLst>
              <a:ext uri="{FF2B5EF4-FFF2-40B4-BE49-F238E27FC236}">
                <a16:creationId xmlns:a16="http://schemas.microsoft.com/office/drawing/2014/main" id="{53FA2652-1443-4B9D-B3BD-8A242C8F383A}"/>
              </a:ext>
            </a:extLst>
          </p:cNvPr>
          <p:cNvSpPr>
            <a:spLocks noGrp="1"/>
          </p:cNvSpPr>
          <p:nvPr>
            <p:ph idx="1"/>
          </p:nvPr>
        </p:nvSpPr>
        <p:spPr/>
        <p:txBody>
          <a:bodyPr/>
          <a:lstStyle/>
          <a:p>
            <a:r>
              <a:rPr lang="en-US" dirty="0">
                <a:solidFill>
                  <a:schemeClr val="tx1"/>
                </a:solidFill>
              </a:rPr>
              <a:t>You and your talking partner will do the second scenario together.  </a:t>
            </a:r>
          </a:p>
          <a:p>
            <a:r>
              <a:rPr lang="en-US" dirty="0">
                <a:solidFill>
                  <a:schemeClr val="tx1"/>
                </a:solidFill>
              </a:rPr>
              <a:t>Once your are finished, turn in your and your partner’s sheets.</a:t>
            </a:r>
          </a:p>
          <a:p>
            <a:r>
              <a:rPr lang="en-US" dirty="0">
                <a:solidFill>
                  <a:schemeClr val="tx1"/>
                </a:solidFill>
              </a:rPr>
              <a:t>Then you can work on your project which is due on </a:t>
            </a:r>
            <a:r>
              <a:rPr lang="en-US" b="1" dirty="0">
                <a:solidFill>
                  <a:srgbClr val="0070C0"/>
                </a:solidFill>
              </a:rPr>
              <a:t>TUESDAY</a:t>
            </a:r>
            <a:r>
              <a:rPr lang="en-US" dirty="0">
                <a:solidFill>
                  <a:schemeClr val="tx1"/>
                </a:solidFill>
              </a:rPr>
              <a:t>.</a:t>
            </a:r>
          </a:p>
          <a:p>
            <a:endParaRPr lang="en-US" dirty="0"/>
          </a:p>
        </p:txBody>
      </p:sp>
    </p:spTree>
    <p:extLst>
      <p:ext uri="{BB962C8B-B14F-4D97-AF65-F5344CB8AC3E}">
        <p14:creationId xmlns:p14="http://schemas.microsoft.com/office/powerpoint/2010/main" val="20822594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Sketchbook">
      <a:majorFont>
        <a:latin typeface="Cambria"/>
        <a:ea typeface=""/>
        <a:cs typeface=""/>
        <a:font script="Jpan" typeface="ＭＳ 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Sketchbook.thmx</Template>
  <TotalTime>1471</TotalTime>
  <Words>825</Words>
  <Application>Microsoft Office PowerPoint</Application>
  <PresentationFormat>On-screen Show (4:3)</PresentationFormat>
  <Paragraphs>83</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Bradley Hand ITC TT-Bold</vt:lpstr>
      <vt:lpstr>Calibri</vt:lpstr>
      <vt:lpstr>Cambria</vt:lpstr>
      <vt:lpstr>Rage Italic</vt:lpstr>
      <vt:lpstr>Wingdings</vt:lpstr>
      <vt:lpstr>Sketchbook</vt:lpstr>
      <vt:lpstr>DO NOW</vt:lpstr>
      <vt:lpstr>LOOKING BACK….</vt:lpstr>
      <vt:lpstr>Science as a Process </vt:lpstr>
      <vt:lpstr>SCIENCE AS A PROCESS</vt:lpstr>
      <vt:lpstr>SCIENCE AS A PROCESS</vt:lpstr>
      <vt:lpstr>STATE THE PROBLEM</vt:lpstr>
      <vt:lpstr>ANALYZE THE PROBLEM</vt:lpstr>
      <vt:lpstr>FORM A HYPOTHESIS</vt:lpstr>
      <vt:lpstr>VARIABLES</vt:lpstr>
      <vt:lpstr>TEST THE HYPOTHESIS</vt:lpstr>
      <vt:lpstr>CONTROL</vt:lpstr>
      <vt:lpstr>CONTROL VS EXPERIMENTAL</vt:lpstr>
      <vt:lpstr>RECORD AND ANALYZE DATA</vt:lpstr>
      <vt:lpstr>FORM A CONCLUSION</vt:lpstr>
      <vt:lpstr>FOR SOMETHING TO BECOME SCIENCE…</vt:lpstr>
      <vt:lpstr>REVIEW</vt:lpstr>
      <vt:lpstr>SCIENCE SCENARIOS</vt:lpstr>
      <vt:lpstr>SCIENCE SCENARIO</vt:lpstr>
      <vt:lpstr>SCIENCE SCENARIO</vt:lpstr>
      <vt:lpstr>SCIENCE SCENARIO</vt:lpstr>
      <vt:lpstr>TO 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Earth System Science</dc:title>
  <dc:creator>Donna Governor</dc:creator>
  <cp:lastModifiedBy>Nancy</cp:lastModifiedBy>
  <cp:revision>72</cp:revision>
  <cp:lastPrinted>2016-08-11T01:01:03Z</cp:lastPrinted>
  <dcterms:created xsi:type="dcterms:W3CDTF">2013-08-03T19:05:12Z</dcterms:created>
  <dcterms:modified xsi:type="dcterms:W3CDTF">2018-08-03T01:27:30Z</dcterms:modified>
</cp:coreProperties>
</file>