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70" r:id="rId2"/>
    <p:sldId id="345" r:id="rId3"/>
    <p:sldId id="336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293" r:id="rId13"/>
    <p:sldId id="346" r:id="rId14"/>
    <p:sldId id="294" r:id="rId15"/>
    <p:sldId id="295" r:id="rId16"/>
    <p:sldId id="281" r:id="rId17"/>
    <p:sldId id="319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32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14339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0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12083 -32000"/>
                <a:gd name="T13" fmla="*/ T12 w 64000"/>
                <a:gd name="T14" fmla="+- 0 -29632 -32000"/>
                <a:gd name="T15" fmla="*/ -29632 h 64000"/>
                <a:gd name="T16" fmla="+- 0 32000 -32000"/>
                <a:gd name="T17" fmla="*/ T16 w 64000"/>
                <a:gd name="T18" fmla="+- 0 0 -32000"/>
                <a:gd name="T19" fmla="*/ 0 h 64000"/>
                <a:gd name="T20" fmla="+- 0 12083 -32000"/>
                <a:gd name="T21" fmla="*/ T20 w 64000"/>
                <a:gd name="T22" fmla="+- 0 29631 -32000"/>
                <a:gd name="T23" fmla="*/ 29631 h 64000"/>
                <a:gd name="T24" fmla="+- 0 12083 -32000"/>
                <a:gd name="T25" fmla="*/ T24 w 64000"/>
                <a:gd name="T26" fmla="+- 0 29631 -32000"/>
                <a:gd name="T27" fmla="*/ 29631 h 64000"/>
                <a:gd name="T28" fmla="+- 0 12082 -32000"/>
                <a:gd name="T29" fmla="*/ T28 w 64000"/>
                <a:gd name="T30" fmla="+- 0 29631 -32000"/>
                <a:gd name="T31" fmla="*/ 29631 h 64000"/>
                <a:gd name="T32" fmla="+- 0 12083 -32000"/>
                <a:gd name="T33" fmla="*/ T32 w 64000"/>
                <a:gd name="T34" fmla="+- 0 29632 -32000"/>
                <a:gd name="T35" fmla="*/ 29632 h 64000"/>
                <a:gd name="T36" fmla="+- 0 12083 -32000"/>
                <a:gd name="T37" fmla="*/ T36 w 64000"/>
                <a:gd name="T38" fmla="+- 0 -29632 -32000"/>
                <a:gd name="T39" fmla="*/ -29632 h 64000"/>
                <a:gd name="T40" fmla="+- 0 12082 -32000"/>
                <a:gd name="T41" fmla="*/ T40 w 64000"/>
                <a:gd name="T42" fmla="+- 0 -29632 -32000"/>
                <a:gd name="T43" fmla="*/ -29632 h 64000"/>
                <a:gd name="T44" fmla="+- 0 12083 -32000"/>
                <a:gd name="T45" fmla="*/ T44 w 64000"/>
                <a:gd name="T46" fmla="+- 0 -29632 -32000"/>
                <a:gd name="T47" fmla="*/ -29632 h 64000"/>
                <a:gd name="T48" fmla="+- 0 G27 -32000"/>
                <a:gd name="T49" fmla="*/ T48 w 64000"/>
                <a:gd name="T50" fmla="+- 0 G11 -32000"/>
                <a:gd name="T51" fmla="*/ G11 h 64000"/>
                <a:gd name="T52" fmla="+- 0 G25 -32000"/>
                <a:gd name="T53" fmla="*/ T52 w 64000"/>
                <a:gd name="T54" fmla="+- 0 G14 -32000"/>
                <a:gd name="T55" fmla="*/ G14 h 64000"/>
              </a:gdLst>
              <a:ahLst/>
              <a:cxnLst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T49" t="T51" r="T53" b="T55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4341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18994 -32000"/>
                <a:gd name="T13" fmla="*/ T12 w 64000"/>
                <a:gd name="T14" fmla="+- 0 -25754 -32000"/>
                <a:gd name="T15" fmla="*/ -25754 h 64000"/>
                <a:gd name="T16" fmla="+- 0 32000 -32000"/>
                <a:gd name="T17" fmla="*/ T16 w 64000"/>
                <a:gd name="T18" fmla="+- 0 0 -32000"/>
                <a:gd name="T19" fmla="*/ 0 h 64000"/>
                <a:gd name="T20" fmla="+- 0 18994 -32000"/>
                <a:gd name="T21" fmla="*/ T20 w 64000"/>
                <a:gd name="T22" fmla="+- 0 25753 -32000"/>
                <a:gd name="T23" fmla="*/ 25753 h 64000"/>
                <a:gd name="T24" fmla="+- 0 18994 -32000"/>
                <a:gd name="T25" fmla="*/ T24 w 64000"/>
                <a:gd name="T26" fmla="+- 0 25753 -32000"/>
                <a:gd name="T27" fmla="*/ 25753 h 64000"/>
                <a:gd name="T28" fmla="+- 0 18993 -32000"/>
                <a:gd name="T29" fmla="*/ T28 w 64000"/>
                <a:gd name="T30" fmla="+- 0 25753 -32000"/>
                <a:gd name="T31" fmla="*/ 25753 h 64000"/>
                <a:gd name="T32" fmla="+- 0 18994 -32000"/>
                <a:gd name="T33" fmla="*/ T32 w 64000"/>
                <a:gd name="T34" fmla="+- 0 25754 -32000"/>
                <a:gd name="T35" fmla="*/ 25754 h 64000"/>
                <a:gd name="T36" fmla="+- 0 18994 -32000"/>
                <a:gd name="T37" fmla="*/ T36 w 64000"/>
                <a:gd name="T38" fmla="+- 0 -25754 -32000"/>
                <a:gd name="T39" fmla="*/ -25754 h 64000"/>
                <a:gd name="T40" fmla="+- 0 18993 -32000"/>
                <a:gd name="T41" fmla="*/ T40 w 64000"/>
                <a:gd name="T42" fmla="+- 0 -25754 -32000"/>
                <a:gd name="T43" fmla="*/ -25754 h 64000"/>
                <a:gd name="T44" fmla="+- 0 18994 -32000"/>
                <a:gd name="T45" fmla="*/ T44 w 64000"/>
                <a:gd name="T46" fmla="+- 0 -25754 -32000"/>
                <a:gd name="T47" fmla="*/ -25754 h 64000"/>
                <a:gd name="T48" fmla="+- 0 G27 -32000"/>
                <a:gd name="T49" fmla="*/ T48 w 64000"/>
                <a:gd name="T50" fmla="+- 0 G11 -32000"/>
                <a:gd name="T51" fmla="*/ G11 h 64000"/>
                <a:gd name="T52" fmla="+- 0 G25 -32000"/>
                <a:gd name="T53" fmla="*/ T52 w 64000"/>
                <a:gd name="T54" fmla="+- 0 G14 -32000"/>
                <a:gd name="T55" fmla="*/ G14 h 64000"/>
              </a:gdLst>
              <a:ahLst/>
              <a:cxnLst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T49" t="T51" r="T53" b="T55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en-US">
                <a:latin typeface="Arial" panose="020B0604020202020204" pitchFamily="34" charset="0"/>
              </a:endParaRPr>
            </a:p>
          </p:txBody>
        </p:sp>
      </p:grpSp>
      <p:sp>
        <p:nvSpPr>
          <p:cNvPr id="1434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4344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4345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4346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A4DA9C7-012B-4500-9A61-A36C3BBC2DA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4374C-F658-41A0-940C-6DA845DBF7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591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A94CC-8382-4906-A192-8E08434C4C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704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7B324-6737-4444-9486-2844E7981F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1996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B89868-A554-4296-9741-2A1220B9CA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957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41D268-CAE1-4DB3-A02F-D6F6143E28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709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83AA67-1AD7-4E53-870D-9FD0F9C653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16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5B68F-ADE5-4070-B55C-FEBE7642F4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573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655B1E-A068-4334-89E6-55C925CA42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8438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B13F7-4E26-4BA1-BEE3-1960331022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7237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4A10D-D7D7-4BE5-BF26-ACD0BCD1AB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2665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3315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18296 -32000"/>
                <a:gd name="T13" fmla="*/ T12 w 64000"/>
                <a:gd name="T14" fmla="+- 0 -26254 -32000"/>
                <a:gd name="T15" fmla="*/ -26254 h 64000"/>
                <a:gd name="T16" fmla="+- 0 32000 -32000"/>
                <a:gd name="T17" fmla="*/ T16 w 64000"/>
                <a:gd name="T18" fmla="+- 0 0 -32000"/>
                <a:gd name="T19" fmla="*/ 0 h 64000"/>
                <a:gd name="T20" fmla="+- 0 18296 -32000"/>
                <a:gd name="T21" fmla="*/ T20 w 64000"/>
                <a:gd name="T22" fmla="+- 0 26253 -32000"/>
                <a:gd name="T23" fmla="*/ 26253 h 64000"/>
                <a:gd name="T24" fmla="+- 0 18296 -32000"/>
                <a:gd name="T25" fmla="*/ T24 w 64000"/>
                <a:gd name="T26" fmla="+- 0 26253 -32000"/>
                <a:gd name="T27" fmla="*/ 26253 h 64000"/>
                <a:gd name="T28" fmla="+- 0 18295 -32000"/>
                <a:gd name="T29" fmla="*/ T28 w 64000"/>
                <a:gd name="T30" fmla="+- 0 26253 -32000"/>
                <a:gd name="T31" fmla="*/ 26253 h 64000"/>
                <a:gd name="T32" fmla="+- 0 18296 -32000"/>
                <a:gd name="T33" fmla="*/ T32 w 64000"/>
                <a:gd name="T34" fmla="+- 0 26254 -32000"/>
                <a:gd name="T35" fmla="*/ 26254 h 64000"/>
                <a:gd name="T36" fmla="+- 0 18296 -32000"/>
                <a:gd name="T37" fmla="*/ T36 w 64000"/>
                <a:gd name="T38" fmla="+- 0 -26254 -32000"/>
                <a:gd name="T39" fmla="*/ -26254 h 64000"/>
                <a:gd name="T40" fmla="+- 0 18295 -32000"/>
                <a:gd name="T41" fmla="*/ T40 w 64000"/>
                <a:gd name="T42" fmla="+- 0 -26254 -32000"/>
                <a:gd name="T43" fmla="*/ -26254 h 64000"/>
                <a:gd name="T44" fmla="+- 0 18296 -32000"/>
                <a:gd name="T45" fmla="*/ T44 w 64000"/>
                <a:gd name="T46" fmla="+- 0 -26254 -32000"/>
                <a:gd name="T47" fmla="*/ -26254 h 64000"/>
                <a:gd name="T48" fmla="+- 0 G27 -32000"/>
                <a:gd name="T49" fmla="*/ T48 w 64000"/>
                <a:gd name="T50" fmla="+- 0 G11 -32000"/>
                <a:gd name="T51" fmla="*/ G11 h 64000"/>
                <a:gd name="T52" fmla="+- 0 G25 -32000"/>
                <a:gd name="T53" fmla="*/ T52 w 64000"/>
                <a:gd name="T54" fmla="+- 0 G14 -32000"/>
                <a:gd name="T55" fmla="*/ G14 h 64000"/>
              </a:gdLst>
              <a:ahLst/>
              <a:cxnLst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T49" t="T51" r="T53" b="T55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3316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18077 -32000"/>
                <a:gd name="T13" fmla="*/ T12 w 64000"/>
                <a:gd name="T14" fmla="+- 0 -26405 -32000"/>
                <a:gd name="T15" fmla="*/ -26405 h 64000"/>
                <a:gd name="T16" fmla="+- 0 32000 -32000"/>
                <a:gd name="T17" fmla="*/ T16 w 64000"/>
                <a:gd name="T18" fmla="+- 0 0 -32000"/>
                <a:gd name="T19" fmla="*/ 0 h 64000"/>
                <a:gd name="T20" fmla="+- 0 18077 -32000"/>
                <a:gd name="T21" fmla="*/ T20 w 64000"/>
                <a:gd name="T22" fmla="+- 0 26404 -32000"/>
                <a:gd name="T23" fmla="*/ 26404 h 64000"/>
                <a:gd name="T24" fmla="+- 0 18077 -32000"/>
                <a:gd name="T25" fmla="*/ T24 w 64000"/>
                <a:gd name="T26" fmla="+- 0 26404 -32000"/>
                <a:gd name="T27" fmla="*/ 26404 h 64000"/>
                <a:gd name="T28" fmla="+- 0 18076 -32000"/>
                <a:gd name="T29" fmla="*/ T28 w 64000"/>
                <a:gd name="T30" fmla="+- 0 26404 -32000"/>
                <a:gd name="T31" fmla="*/ 26404 h 64000"/>
                <a:gd name="T32" fmla="+- 0 18077 -32000"/>
                <a:gd name="T33" fmla="*/ T32 w 64000"/>
                <a:gd name="T34" fmla="+- 0 26405 -32000"/>
                <a:gd name="T35" fmla="*/ 26405 h 64000"/>
                <a:gd name="T36" fmla="+- 0 18077 -32000"/>
                <a:gd name="T37" fmla="*/ T36 w 64000"/>
                <a:gd name="T38" fmla="+- 0 -26405 -32000"/>
                <a:gd name="T39" fmla="*/ -26405 h 64000"/>
                <a:gd name="T40" fmla="+- 0 18076 -32000"/>
                <a:gd name="T41" fmla="*/ T40 w 64000"/>
                <a:gd name="T42" fmla="+- 0 -26405 -32000"/>
                <a:gd name="T43" fmla="*/ -26405 h 64000"/>
                <a:gd name="T44" fmla="+- 0 18077 -32000"/>
                <a:gd name="T45" fmla="*/ T44 w 64000"/>
                <a:gd name="T46" fmla="+- 0 -26405 -32000"/>
                <a:gd name="T47" fmla="*/ -26405 h 64000"/>
                <a:gd name="T48" fmla="+- 0 G27 -32000"/>
                <a:gd name="T49" fmla="*/ T48 w 64000"/>
                <a:gd name="T50" fmla="+- 0 G11 -32000"/>
                <a:gd name="T51" fmla="*/ G11 h 64000"/>
                <a:gd name="T52" fmla="+- 0 G25 -32000"/>
                <a:gd name="T53" fmla="*/ T52 w 64000"/>
                <a:gd name="T54" fmla="+- 0 G14 -32000"/>
                <a:gd name="T55" fmla="*/ G14 h 64000"/>
              </a:gdLst>
              <a:ahLst/>
              <a:cxnLst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T49" t="T51" r="T53" b="T55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en-US">
                <a:latin typeface="Arial" panose="020B0604020202020204" pitchFamily="34" charset="0"/>
              </a:endParaRPr>
            </a:p>
          </p:txBody>
        </p:sp>
        <p:sp>
          <p:nvSpPr>
            <p:cNvPr id="13317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32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en-US"/>
          </a:p>
        </p:txBody>
      </p:sp>
      <p:sp>
        <p:nvSpPr>
          <p:cNvPr id="1332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 altLang="en-US"/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6A61C5A-F2F9-41B8-A29E-7EC44F7C849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hyperlink" Target="http://www.howe.k12.ok.us/~jimaskew/meniscs1.jpg" TargetMode="Externa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vVCNhWJvvo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out </a:t>
            </a:r>
            <a:r>
              <a:rPr lang="en-US" dirty="0" smtClean="0"/>
              <a:t>notes packet.</a:t>
            </a:r>
            <a:endParaRPr lang="en-US" dirty="0"/>
          </a:p>
          <a:p>
            <a:r>
              <a:rPr lang="en-US" dirty="0"/>
              <a:t>Turn in </a:t>
            </a:r>
            <a:r>
              <a:rPr lang="en-US" dirty="0" smtClean="0"/>
              <a:t>syllabus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/>
              <a:t>student information sheet (if you did not yesterday).</a:t>
            </a:r>
          </a:p>
          <a:p>
            <a:r>
              <a:rPr lang="en-US" dirty="0" smtClean="0"/>
              <a:t>Turn in First </a:t>
            </a:r>
            <a:r>
              <a:rPr lang="en-US" dirty="0"/>
              <a:t>Day Stations/Fortune Teller Fish </a:t>
            </a:r>
            <a:r>
              <a:rPr lang="en-US" dirty="0" smtClean="0"/>
              <a:t>handout.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48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SCENARIO ONE – Floor Wax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2592387"/>
          </a:xfrm>
        </p:spPr>
        <p:txBody>
          <a:bodyPr numCol="2"/>
          <a:lstStyle/>
          <a:p>
            <a:r>
              <a:rPr lang="en-US" dirty="0" smtClean="0"/>
              <a:t>Independent variable</a:t>
            </a:r>
          </a:p>
          <a:p>
            <a:r>
              <a:rPr lang="en-US" dirty="0"/>
              <a:t>D</a:t>
            </a:r>
            <a:r>
              <a:rPr lang="en-US" dirty="0" smtClean="0"/>
              <a:t>ependent variable</a:t>
            </a:r>
          </a:p>
          <a:p>
            <a:r>
              <a:rPr lang="en-US" dirty="0" smtClean="0"/>
              <a:t>Control</a:t>
            </a:r>
          </a:p>
          <a:p>
            <a:r>
              <a:rPr lang="en-US" dirty="0" smtClean="0"/>
              <a:t>Repeated Trials</a:t>
            </a:r>
          </a:p>
          <a:p>
            <a:r>
              <a:rPr lang="en-US" dirty="0" smtClean="0"/>
              <a:t>Constants</a:t>
            </a:r>
          </a:p>
          <a:p>
            <a:r>
              <a:rPr lang="en-US" dirty="0" smtClean="0"/>
              <a:t>Title</a:t>
            </a:r>
          </a:p>
          <a:p>
            <a:r>
              <a:rPr lang="en-US" dirty="0" smtClean="0"/>
              <a:t>Hypothesis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495800"/>
            <a:ext cx="7894449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14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PERFORMING A LAB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Plan </a:t>
            </a:r>
            <a:r>
              <a:rPr lang="en-US" b="1" dirty="0">
                <a:solidFill>
                  <a:srgbClr val="FF0000"/>
                </a:solidFill>
              </a:rPr>
              <a:t>ahead</a:t>
            </a:r>
            <a:r>
              <a:rPr lang="en-US" dirty="0"/>
              <a:t>:  read the lab </a:t>
            </a:r>
            <a:r>
              <a:rPr lang="en-US" b="1" dirty="0" smtClean="0">
                <a:solidFill>
                  <a:srgbClr val="FF0000"/>
                </a:solidFill>
              </a:rPr>
              <a:t>twice.</a:t>
            </a:r>
            <a:endParaRPr lang="en-US" dirty="0">
              <a:solidFill>
                <a:srgbClr val="FF0000"/>
              </a:solidFill>
            </a:endParaRPr>
          </a:p>
          <a:p>
            <a:pPr marL="514350" lvl="0" indent="-514350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Gather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and organize all needed </a:t>
            </a:r>
            <a:r>
              <a:rPr lang="en-US" dirty="0" smtClean="0"/>
              <a:t>materials.</a:t>
            </a:r>
            <a:endParaRPr lang="en-US" dirty="0"/>
          </a:p>
          <a:p>
            <a:pPr marL="514350" lvl="0" indent="-514350">
              <a:buAutoNum type="arabicPeriod"/>
            </a:pPr>
            <a:r>
              <a:rPr lang="en-US" dirty="0" smtClean="0"/>
              <a:t>Follow </a:t>
            </a:r>
            <a:r>
              <a:rPr lang="en-US" dirty="0"/>
              <a:t>the procedures </a:t>
            </a:r>
            <a:r>
              <a:rPr lang="en-US" b="1" dirty="0">
                <a:solidFill>
                  <a:srgbClr val="FF0000"/>
                </a:solidFill>
              </a:rPr>
              <a:t>step by </a:t>
            </a:r>
            <a:r>
              <a:rPr lang="en-US" b="1" dirty="0" smtClean="0">
                <a:solidFill>
                  <a:srgbClr val="FF0000"/>
                </a:solidFill>
              </a:rPr>
              <a:t>step</a:t>
            </a:r>
            <a:r>
              <a:rPr lang="en-US" dirty="0" smtClean="0"/>
              <a:t>.</a:t>
            </a:r>
            <a:endParaRPr lang="en-US" dirty="0"/>
          </a:p>
          <a:p>
            <a:pPr marL="514350" lvl="0" indent="-514350">
              <a:buAutoNum type="arabicPeriod"/>
            </a:pPr>
            <a:r>
              <a:rPr lang="en-US" dirty="0" smtClean="0"/>
              <a:t>Record </a:t>
            </a:r>
            <a:r>
              <a:rPr lang="en-US" b="1" dirty="0">
                <a:solidFill>
                  <a:srgbClr val="FF0000"/>
                </a:solidFill>
              </a:rPr>
              <a:t>ALL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observations (no matter how small) and use proper </a:t>
            </a:r>
            <a:r>
              <a:rPr lang="en-US" b="1" dirty="0">
                <a:solidFill>
                  <a:srgbClr val="FF0000"/>
                </a:solidFill>
              </a:rPr>
              <a:t>units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of measurements.  </a:t>
            </a:r>
          </a:p>
        </p:txBody>
      </p:sp>
    </p:spTree>
    <p:extLst>
      <p:ext uri="{BB962C8B-B14F-4D97-AF65-F5344CB8AC3E}">
        <p14:creationId xmlns:p14="http://schemas.microsoft.com/office/powerpoint/2010/main" val="326561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PERFORMING A LAB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1963" lvl="0" indent="-461963">
              <a:buNone/>
            </a:pPr>
            <a:r>
              <a:rPr lang="en-US" dirty="0" smtClean="0"/>
              <a:t>5. </a:t>
            </a:r>
            <a:r>
              <a:rPr lang="en-US" b="1" dirty="0" smtClean="0">
                <a:solidFill>
                  <a:srgbClr val="FF0000"/>
                </a:solidFill>
              </a:rPr>
              <a:t>Clean </a:t>
            </a:r>
            <a:r>
              <a:rPr lang="en-US" dirty="0" smtClean="0"/>
              <a:t>all </a:t>
            </a:r>
            <a:r>
              <a:rPr lang="en-US" dirty="0"/>
              <a:t>equipment and put it back where you found it</a:t>
            </a:r>
            <a:r>
              <a:rPr lang="en-US" dirty="0" smtClean="0"/>
              <a:t>.</a:t>
            </a:r>
          </a:p>
          <a:p>
            <a:pPr marL="461963" lvl="0" indent="-461963">
              <a:buNone/>
            </a:pPr>
            <a:endParaRPr lang="en-US" dirty="0"/>
          </a:p>
          <a:p>
            <a:pPr marL="461963" lvl="0" indent="-461963">
              <a:buNone/>
            </a:pPr>
            <a:r>
              <a:rPr lang="en-US" dirty="0" smtClean="0"/>
              <a:t>6. Answer </a:t>
            </a:r>
            <a:r>
              <a:rPr lang="en-US" dirty="0"/>
              <a:t>the questions that go with the lab; use </a:t>
            </a:r>
            <a:r>
              <a:rPr lang="en-US" b="1" dirty="0">
                <a:solidFill>
                  <a:srgbClr val="FF0000"/>
                </a:solidFill>
              </a:rPr>
              <a:t>complete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sentences with no </a:t>
            </a:r>
            <a:r>
              <a:rPr lang="en-US" b="1" dirty="0">
                <a:solidFill>
                  <a:srgbClr val="FF0000"/>
                </a:solidFill>
              </a:rPr>
              <a:t>misspellings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68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LAB RULES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NUMBER ONE RULE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b="1" dirty="0">
                <a:solidFill>
                  <a:srgbClr val="FF0000"/>
                </a:solidFill>
              </a:rPr>
              <a:t>Follow all directions and teacher instructions.  </a:t>
            </a:r>
            <a:r>
              <a:rPr lang="en-US" dirty="0"/>
              <a:t>Do not deviate!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46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LAB RULES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4675" indent="-504825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2. Perform </a:t>
            </a:r>
            <a:r>
              <a:rPr lang="en-US" b="1" dirty="0">
                <a:solidFill>
                  <a:srgbClr val="FF0000"/>
                </a:solidFill>
              </a:rPr>
              <a:t>only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the activities that are </a:t>
            </a:r>
            <a:r>
              <a:rPr lang="en-US" b="1" dirty="0">
                <a:solidFill>
                  <a:srgbClr val="FF0000"/>
                </a:solidFill>
              </a:rPr>
              <a:t>authorized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by the teacher.</a:t>
            </a:r>
          </a:p>
          <a:p>
            <a:pPr marL="574675" indent="-504825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3. </a:t>
            </a:r>
            <a:r>
              <a:rPr lang="en-US" b="1" dirty="0" smtClean="0">
                <a:solidFill>
                  <a:srgbClr val="FF0000"/>
                </a:solidFill>
              </a:rPr>
              <a:t>Handle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laboratory equipment only when instructed to do so.</a:t>
            </a:r>
          </a:p>
          <a:p>
            <a:pPr marL="574675" indent="-504825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4. Report </a:t>
            </a:r>
            <a:r>
              <a:rPr lang="en-US" dirty="0"/>
              <a:t>all </a:t>
            </a:r>
            <a:r>
              <a:rPr lang="en-US" b="1" dirty="0">
                <a:solidFill>
                  <a:srgbClr val="FF0000"/>
                </a:solidFill>
              </a:rPr>
              <a:t>accidents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to the teacher immediately.</a:t>
            </a:r>
          </a:p>
          <a:p>
            <a:pPr marL="574675" indent="-504825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5. Do </a:t>
            </a:r>
            <a:r>
              <a:rPr lang="en-US" dirty="0"/>
              <a:t>not </a:t>
            </a:r>
            <a:r>
              <a:rPr lang="en-US" b="1" dirty="0">
                <a:solidFill>
                  <a:srgbClr val="FF0000"/>
                </a:solidFill>
              </a:rPr>
              <a:t>mix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or </a:t>
            </a:r>
            <a:r>
              <a:rPr lang="en-US" b="1" dirty="0">
                <a:solidFill>
                  <a:srgbClr val="FF0000"/>
                </a:solidFill>
              </a:rPr>
              <a:t>taste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chemicals for the fun of it.</a:t>
            </a:r>
          </a:p>
          <a:p>
            <a:pPr marL="574675" indent="-504825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6. Always </a:t>
            </a:r>
            <a:r>
              <a:rPr lang="en-US" b="1" dirty="0">
                <a:solidFill>
                  <a:srgbClr val="FF0000"/>
                </a:solidFill>
              </a:rPr>
              <a:t>clean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up your workspace when you are finished.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76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CHOOSING LAB PARTNERS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</a:t>
            </a:r>
            <a:r>
              <a:rPr lang="en-US" dirty="0" smtClean="0"/>
              <a:t>roups of two.</a:t>
            </a:r>
          </a:p>
          <a:p>
            <a:r>
              <a:rPr lang="en-US" dirty="0" smtClean="0"/>
              <a:t>You will keep this partner for the semester.</a:t>
            </a:r>
          </a:p>
          <a:p>
            <a:r>
              <a:rPr lang="en-US" dirty="0" smtClean="0"/>
              <a:t>We work at lab desks.</a:t>
            </a:r>
          </a:p>
          <a:p>
            <a:endParaRPr lang="en-US" dirty="0"/>
          </a:p>
          <a:p>
            <a:r>
              <a:rPr lang="en-US" dirty="0" smtClean="0"/>
              <a:t>Need a permanent partner by next Tuesday.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67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HOW MANY PAPER CLIPS?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 in groups of two or three.  Complete the lab sheet as you work.</a:t>
            </a:r>
          </a:p>
          <a:p>
            <a:r>
              <a:rPr lang="en-US" dirty="0" smtClean="0"/>
              <a:t>If you need more paperclips, ask.</a:t>
            </a:r>
          </a:p>
        </p:txBody>
      </p:sp>
    </p:spTree>
    <p:extLst>
      <p:ext uri="{BB962C8B-B14F-4D97-AF65-F5344CB8AC3E}">
        <p14:creationId xmlns:p14="http://schemas.microsoft.com/office/powerpoint/2010/main" val="194027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/>
              <a:t>STATING THE PROBLEM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in the form of a question.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How many paperclips will a full cup of water hold?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64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GATHERING INFORMATION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</a:t>
            </a:r>
            <a:r>
              <a:rPr lang="en-US" u="sng" dirty="0" smtClean="0"/>
              <a:t>two complete sentences </a:t>
            </a:r>
            <a:r>
              <a:rPr lang="en-US" dirty="0" smtClean="0"/>
              <a:t>about information you might look up to help you with this problem.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50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PREDICTION/HYPOTHESIS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3. PREDICT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the number of paper clips the full cup will hold and write it on your lab sheet </a:t>
            </a:r>
            <a:r>
              <a:rPr lang="en-US" b="1" dirty="0" smtClean="0">
                <a:solidFill>
                  <a:srgbClr val="7030A0"/>
                </a:solidFill>
              </a:rPr>
              <a:t>IN INK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</a:p>
          <a:p>
            <a:pPr marL="457200" indent="-457200">
              <a:buNone/>
            </a:pP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4. Write a hypothesis:</a:t>
            </a:r>
          </a:p>
          <a:p>
            <a:pPr marL="457200" indent="-457200"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FF0000"/>
                </a:solidFill>
              </a:rPr>
              <a:t>A full cup of water will hold XXX paperclips.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73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1625"/>
            <a:ext cx="7769225" cy="1143000"/>
          </a:xfrm>
        </p:spPr>
        <p:txBody>
          <a:bodyPr/>
          <a:lstStyle/>
          <a:p>
            <a:r>
              <a:rPr lang="en-US" sz="4000" b="1" dirty="0"/>
              <a:t>PERFORM THE 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76400"/>
            <a:ext cx="6626225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Materials:  </a:t>
            </a:r>
            <a:r>
              <a:rPr lang="en-US" dirty="0"/>
              <a:t>paper cup	paper clips</a:t>
            </a:r>
          </a:p>
          <a:p>
            <a:pPr marL="0" indent="0">
              <a:buNone/>
            </a:pPr>
            <a:r>
              <a:rPr lang="en-US" b="1" dirty="0"/>
              <a:t>Procedure:</a:t>
            </a:r>
          </a:p>
          <a:p>
            <a:pPr marL="514350" lvl="0" indent="-514350">
              <a:buAutoNum type="alphaLcPeriod"/>
            </a:pPr>
            <a:r>
              <a:rPr lang="en-US" dirty="0"/>
              <a:t>Fill the paper cup with water to the very tip top.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09999"/>
            <a:ext cx="2495550" cy="288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60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1625"/>
            <a:ext cx="7769225" cy="1143000"/>
          </a:xfrm>
        </p:spPr>
        <p:txBody>
          <a:bodyPr/>
          <a:lstStyle/>
          <a:p>
            <a:r>
              <a:rPr lang="en-US" sz="4000" b="1" dirty="0"/>
              <a:t>PERFORM THE 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33600"/>
            <a:ext cx="7312025" cy="3657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Procedure</a:t>
            </a:r>
            <a:r>
              <a:rPr lang="en-US" b="1" dirty="0"/>
              <a:t>:</a:t>
            </a:r>
          </a:p>
          <a:p>
            <a:pPr marL="461963" lvl="0" indent="-461963">
              <a:buNone/>
            </a:pPr>
            <a:r>
              <a:rPr lang="en-US" dirty="0" smtClean="0"/>
              <a:t>b. Carefully </a:t>
            </a:r>
            <a:r>
              <a:rPr lang="en-US" dirty="0"/>
              <a:t>place the paper clips, one at a time, into the water.</a:t>
            </a:r>
          </a:p>
          <a:p>
            <a:pPr marL="461963" lvl="0" indent="-461963">
              <a:buNone/>
            </a:pPr>
            <a:r>
              <a:rPr lang="en-US" dirty="0" smtClean="0"/>
              <a:t>c. Describe </a:t>
            </a:r>
            <a:r>
              <a:rPr lang="en-US" dirty="0"/>
              <a:t>what is happening:</a:t>
            </a:r>
          </a:p>
          <a:p>
            <a:pPr marL="457200" lvl="0" indent="0">
              <a:buNone/>
            </a:pPr>
            <a:r>
              <a:rPr lang="en-US" b="1" i="1" dirty="0">
                <a:solidFill>
                  <a:srgbClr val="0070C0"/>
                </a:solidFill>
              </a:rPr>
              <a:t>Be sure to write something here about the water level.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77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RECORD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 the number of paper clips placed in the </a:t>
            </a:r>
            <a:r>
              <a:rPr lang="en-US" dirty="0" smtClean="0"/>
              <a:t>cup of water </a:t>
            </a:r>
            <a:r>
              <a:rPr lang="en-US" dirty="0"/>
              <a:t>before </a:t>
            </a:r>
            <a:r>
              <a:rPr lang="en-US" dirty="0" smtClean="0"/>
              <a:t>the water </a:t>
            </a:r>
            <a:r>
              <a:rPr lang="en-US" dirty="0"/>
              <a:t>spilled over.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50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4400" b="1" dirty="0"/>
              <a:t>STATING A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In a sentence</a:t>
            </a:r>
            <a:r>
              <a:rPr lang="en-US" dirty="0"/>
              <a:t>, indicate if your hypothesis was true or not.</a:t>
            </a:r>
          </a:p>
          <a:p>
            <a:r>
              <a:rPr lang="en-US" dirty="0"/>
              <a:t>Give one reason why your hypothesis </a:t>
            </a:r>
            <a:r>
              <a:rPr lang="en-US" dirty="0" smtClean="0"/>
              <a:t>was or was </a:t>
            </a:r>
            <a:r>
              <a:rPr lang="en-US" dirty="0"/>
              <a:t>not correct (in a complete sentence).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5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WHEN FINISHED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finished, pour out the water, place the wet paper clips on a paper towel to dry and leave cup and paper clips at the lab desk.  </a:t>
            </a:r>
          </a:p>
          <a:p>
            <a:r>
              <a:rPr lang="en-US" dirty="0"/>
              <a:t>Return to your seat.</a:t>
            </a:r>
          </a:p>
          <a:p>
            <a:r>
              <a:rPr lang="en-US" dirty="0"/>
              <a:t>Lab is due on </a:t>
            </a:r>
            <a:r>
              <a:rPr lang="en-US" dirty="0" smtClean="0"/>
              <a:t>Monday– </a:t>
            </a:r>
            <a:r>
              <a:rPr lang="en-US" dirty="0"/>
              <a:t>be sure to do the two questions on the back.</a:t>
            </a:r>
          </a:p>
          <a:p>
            <a:r>
              <a:rPr lang="en-US" dirty="0"/>
              <a:t>Write your lab partner(s) names on the line </a:t>
            </a:r>
            <a:r>
              <a:rPr lang="en-US" dirty="0" smtClean="0"/>
              <a:t>provided.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48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PAPER CLIP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76400"/>
            <a:ext cx="7313612" cy="4114800"/>
          </a:xfrm>
        </p:spPr>
        <p:txBody>
          <a:bodyPr/>
          <a:lstStyle/>
          <a:p>
            <a:r>
              <a:rPr lang="en-US" dirty="0"/>
              <a:t>With your lab partner(s), show me that you have completed #1, 2, 3 and #4 – </a:t>
            </a:r>
            <a:r>
              <a:rPr lang="en-US" b="1" dirty="0"/>
              <a:t>estimate should be IN INK.</a:t>
            </a:r>
          </a:p>
          <a:p>
            <a:r>
              <a:rPr lang="en-US" dirty="0"/>
              <a:t>Once you have shown me, get started.  </a:t>
            </a:r>
          </a:p>
          <a:p>
            <a:r>
              <a:rPr lang="en-US" dirty="0"/>
              <a:t>You have </a:t>
            </a:r>
            <a:r>
              <a:rPr lang="en-US" b="1" dirty="0">
                <a:solidFill>
                  <a:srgbClr val="7030A0"/>
                </a:solidFill>
              </a:rPr>
              <a:t>ten minutes </a:t>
            </a:r>
            <a:r>
              <a:rPr lang="en-US" dirty="0"/>
              <a:t>to collect the data.</a:t>
            </a:r>
          </a:p>
          <a:p>
            <a:r>
              <a:rPr lang="en-US" dirty="0"/>
              <a:t>Be sure to fill in 4d – Describe what is happening.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1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1905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9000" b="1" dirty="0">
                <a:effectLst>
                  <a:outerShdw blurRad="38100" dist="38100" dir="2700000" algn="tl">
                    <a:srgbClr val="808080"/>
                  </a:outerShdw>
                </a:effectLst>
                <a:latin typeface="Jester" charset="0"/>
              </a:rPr>
              <a:t>Measurements</a:t>
            </a:r>
          </a:p>
        </p:txBody>
      </p:sp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2760663" y="11113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032" name="Picture 8" descr="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3810000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0" y="5303838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latin typeface="+mj-lt"/>
              </a:rPr>
              <a:t>The Metric system was developed in France during the Napoleonic reign of France in the 1790's.</a:t>
            </a:r>
            <a:r>
              <a:rPr lang="en-US" altLang="en-US" sz="2800" dirty="0">
                <a:latin typeface="+mj-lt"/>
              </a:rPr>
              <a:t> </a:t>
            </a:r>
          </a:p>
        </p:txBody>
      </p:sp>
      <p:pic>
        <p:nvPicPr>
          <p:cNvPr id="1035" name="Picture 11" descr="bal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3" descr="measur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95400"/>
            <a:ext cx="3394075" cy="376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20" descr="the meniscus in a graduated cylindar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505200"/>
            <a:ext cx="1752600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36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build="p" autoUpdateAnimBg="0"/>
      <p:bldP spid="103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335973"/>
            <a:ext cx="8458200" cy="5715000"/>
          </a:xfrm>
          <a:solidFill>
            <a:schemeClr val="accent3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“Weights and measures may be ranked among the necessaries of life to every individual of human </a:t>
            </a:r>
            <a:r>
              <a:rPr lang="en-US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society… </a:t>
            </a:r>
            <a:r>
              <a:rPr lang="en-US" altLang="en-US" sz="4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en-US" altLang="en-U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necessary to every occupation of human industry.... </a:t>
            </a:r>
            <a:r>
              <a:rPr lang="en-US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The knowledge of them, as in established use, is among the first elements of education...”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dirty="0">
                <a:latin typeface="Comic Sans MS" panose="030F0702030302020204" pitchFamily="66" charset="0"/>
              </a:rPr>
              <a:t>      </a:t>
            </a:r>
            <a:r>
              <a:rPr lang="en-US" altLang="en-US" sz="2400" dirty="0">
                <a:latin typeface="Book Antiqua" panose="02040602050305030304" pitchFamily="18" charset="0"/>
              </a:rPr>
              <a:t>JOHN QUINCY ADAMS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dirty="0">
                <a:latin typeface="Book Antiqua" panose="02040602050305030304" pitchFamily="18" charset="0"/>
              </a:rPr>
              <a:t>      - Report to the Congress, 1821 </a:t>
            </a:r>
          </a:p>
        </p:txBody>
      </p:sp>
      <p:pic>
        <p:nvPicPr>
          <p:cNvPr id="3075" name="Picture 3" descr="260-John_Quincy_Ada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410200"/>
            <a:ext cx="106203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51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81534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METRIC SYSTEM</a:t>
            </a: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/>
            </a:r>
            <a:b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</a:br>
            <a:endParaRPr lang="en-US" sz="3600" b="1" dirty="0"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229600" cy="3992563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Only a few small countries </a:t>
            </a:r>
            <a:r>
              <a:rPr lang="en-US" sz="3200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(Liberia and Myanmar</a:t>
            </a:r>
            <a:r>
              <a:rPr lang="en-US" sz="32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32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plus some 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Caribbean nations heavily influenced by the U.S., have </a:t>
            </a:r>
            <a:r>
              <a:rPr lang="en-US" sz="32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formally adopted the use of SI. </a:t>
            </a:r>
          </a:p>
          <a:p>
            <a:pPr eaLnBrk="1" hangingPunct="1">
              <a:defRPr/>
            </a:pP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Among countries not claiming to be metric, </a:t>
            </a:r>
            <a:r>
              <a:rPr lang="en-US" sz="3200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U.S. is the only significant holdout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solidFill>
                <a:srgbClr val="FE141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en-US" sz="2800" dirty="0">
              <a:solidFill>
                <a:srgbClr val="FE141A"/>
              </a:solidFill>
              <a:latin typeface="Calligraph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12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MEASUREMENT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any measurement system…</a:t>
            </a:r>
          </a:p>
          <a:p>
            <a:pPr lvl="2" indent="-687388" eaLnBrk="1" hangingPunct="1">
              <a:buFontTx/>
              <a:buAutoNum type="arabicPeriod"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must be agreed upon and </a:t>
            </a:r>
          </a:p>
          <a:p>
            <a:pPr lvl="2" indent="-687388" eaLnBrk="1" hangingPunct="1">
              <a:buFontTx/>
              <a:buAutoNum type="arabicPeriod"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cannot </a:t>
            </a:r>
            <a:r>
              <a:rPr lang="en-US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change.</a:t>
            </a:r>
            <a:endParaRPr lang="en-US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eaLnBrk="1" hangingPunct="1">
              <a:buFontTx/>
              <a:buNone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foot versus the cubit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65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55638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8000" b="1" dirty="0">
                <a:solidFill>
                  <a:schemeClr val="tx1"/>
                </a:solidFill>
                <a:latin typeface="Akbar" pitchFamily="2" charset="0"/>
              </a:rPr>
              <a:t>SI SYSTEM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8077200" cy="4068763"/>
          </a:xfrm>
        </p:spPr>
        <p:txBody>
          <a:bodyPr/>
          <a:lstStyle/>
          <a:p>
            <a:pPr marL="457200" indent="-457200" eaLnBrk="1" hangingPunct="1"/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1960 - SI system - </a:t>
            </a:r>
            <a:r>
              <a:rPr lang="en-US" sz="4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sz="4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Systeme</a:t>
            </a:r>
            <a:r>
              <a:rPr lang="en-US" sz="4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Internationale</a:t>
            </a:r>
            <a:r>
              <a:rPr lang="en-US" sz="4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d’Unites</a:t>
            </a:r>
            <a:r>
              <a:rPr lang="en-US" sz="4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(SI) – 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System International</a:t>
            </a:r>
            <a:endParaRPr lang="en-US" alt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/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Metric System</a:t>
            </a:r>
          </a:p>
        </p:txBody>
      </p:sp>
    </p:spTree>
    <p:extLst>
      <p:ext uri="{BB962C8B-B14F-4D97-AF65-F5344CB8AC3E}">
        <p14:creationId xmlns:p14="http://schemas.microsoft.com/office/powerpoint/2010/main" val="340338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666" y="320675"/>
            <a:ext cx="8740775" cy="914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latin typeface="Akbar" pitchFamily="2" charset="0"/>
              </a:rPr>
              <a:t>STANDARDS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8153400" cy="43434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measurement 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system,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exact quantities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people agree to use for a certain measurement.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The meter</a:t>
            </a:r>
          </a:p>
          <a:p>
            <a:pPr lvl="2" eaLnBrk="1" hangingPunct="1">
              <a:lnSpc>
                <a:spcPct val="90000"/>
              </a:lnSpc>
              <a:buFontTx/>
              <a:buChar char="-"/>
            </a:pP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speed that light travels in a vacuum 1/299 792 458 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meters in one second.</a:t>
            </a:r>
            <a:endParaRPr lang="en-US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Why? ...This seems 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CRAZY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The meter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Clip</a:t>
            </a:r>
          </a:p>
        </p:txBody>
      </p:sp>
    </p:spTree>
    <p:extLst>
      <p:ext uri="{BB962C8B-B14F-4D97-AF65-F5344CB8AC3E}">
        <p14:creationId xmlns:p14="http://schemas.microsoft.com/office/powerpoint/2010/main" val="79861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3" descr="kil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85800"/>
            <a:ext cx="4114800" cy="6172200"/>
          </a:xfrm>
          <a:prstGeom prst="rect">
            <a:avLst/>
          </a:prstGeom>
          <a:solidFill>
            <a:srgbClr val="FE14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E141A"/>
          </a:solidFill>
        </p:spPr>
        <p:txBody>
          <a:bodyPr/>
          <a:lstStyle/>
          <a:p>
            <a:pPr algn="ctr" eaLnBrk="1" hangingPunct="1"/>
            <a:r>
              <a:rPr lang="en-US" altLang="en-US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bar"/>
              </a:rPr>
              <a:t>STANDARDS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41148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b="1" dirty="0">
                <a:latin typeface="+mj-lt"/>
              </a:rPr>
              <a:t>KILOGRAM: </a:t>
            </a:r>
            <a:endParaRPr lang="en-US" altLang="en-US" sz="2800" b="1" dirty="0" smtClean="0">
              <a:latin typeface="+mj-lt"/>
            </a:endParaRPr>
          </a:p>
          <a:p>
            <a:pPr eaLnBrk="1" hangingPunct="1">
              <a:buFontTx/>
              <a:buNone/>
            </a:pPr>
            <a:r>
              <a:rPr lang="en-US" altLang="en-US" sz="2800" b="1" dirty="0" smtClean="0">
                <a:latin typeface="+mj-lt"/>
              </a:rPr>
              <a:t>The </a:t>
            </a:r>
            <a:r>
              <a:rPr lang="en-US" altLang="en-US" sz="2800" b="1" dirty="0">
                <a:latin typeface="+mj-lt"/>
              </a:rPr>
              <a:t>official kilogram, </a:t>
            </a:r>
            <a:r>
              <a:rPr lang="en-US" altLang="en-US" sz="2800" b="1" dirty="0">
                <a:solidFill>
                  <a:srgbClr val="0070C0"/>
                </a:solidFill>
                <a:latin typeface="+mj-lt"/>
              </a:rPr>
              <a:t>made of platinum-iridium</a:t>
            </a:r>
            <a:r>
              <a:rPr lang="en-US" altLang="en-US" sz="2800" b="1" dirty="0">
                <a:latin typeface="+mj-lt"/>
              </a:rPr>
              <a:t>, remains in France at the International Bureau of Weights and Measures</a:t>
            </a:r>
            <a:r>
              <a:rPr lang="en-US" altLang="en-US" sz="2800" b="1" dirty="0" smtClean="0">
                <a:latin typeface="+mj-lt"/>
              </a:rPr>
              <a:t>.</a:t>
            </a:r>
            <a:endParaRPr lang="en-US" alt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2985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9154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Le </a:t>
            </a:r>
            <a:r>
              <a:rPr lang="en-US" sz="48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Systeme</a:t>
            </a: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Internationale</a:t>
            </a: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d’Unites</a:t>
            </a: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(SI)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362200"/>
            <a:ext cx="7696200" cy="3763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latin typeface="Akbar"/>
              </a:rPr>
              <a:t>English call it </a:t>
            </a:r>
            <a:r>
              <a:rPr lang="en-US" altLang="en-US" sz="4400" b="1" dirty="0">
                <a:latin typeface="Akbar"/>
              </a:rPr>
              <a:t>International System of Units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latin typeface="Akbar"/>
              </a:rPr>
              <a:t>Based on multiples of </a:t>
            </a:r>
            <a:r>
              <a:rPr lang="en-US" altLang="en-US" sz="4400" b="1" dirty="0">
                <a:solidFill>
                  <a:srgbClr val="FF0000"/>
                </a:solidFill>
                <a:latin typeface="Akbar"/>
              </a:rPr>
              <a:t>ten.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4400" dirty="0">
                <a:latin typeface="Akbar"/>
              </a:rPr>
              <a:t>Each measurement has a </a:t>
            </a:r>
            <a:r>
              <a:rPr lang="en-US" altLang="en-US" sz="4400" b="1" dirty="0">
                <a:solidFill>
                  <a:srgbClr val="FF0000"/>
                </a:solidFill>
                <a:latin typeface="Akbar"/>
              </a:rPr>
              <a:t>base</a:t>
            </a:r>
            <a:r>
              <a:rPr lang="en-US" altLang="en-US" sz="4400" dirty="0">
                <a:solidFill>
                  <a:srgbClr val="FF0000"/>
                </a:solidFill>
                <a:latin typeface="Akbar"/>
              </a:rPr>
              <a:t> </a:t>
            </a:r>
            <a:r>
              <a:rPr lang="en-US" altLang="en-US" sz="4400" dirty="0">
                <a:latin typeface="Akbar"/>
              </a:rPr>
              <a:t>unit.</a:t>
            </a:r>
          </a:p>
          <a:p>
            <a:pPr eaLnBrk="1" hangingPunct="1">
              <a:lnSpc>
                <a:spcPct val="90000"/>
              </a:lnSpc>
            </a:pPr>
            <a:endParaRPr lang="en-US" altLang="en-US" sz="5400" dirty="0">
              <a:latin typeface="Akbar"/>
            </a:endParaRPr>
          </a:p>
        </p:txBody>
      </p:sp>
    </p:spTree>
    <p:extLst>
      <p:ext uri="{BB962C8B-B14F-4D97-AF65-F5344CB8AC3E}">
        <p14:creationId xmlns:p14="http://schemas.microsoft.com/office/powerpoint/2010/main" val="286441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TO DO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200" dirty="0" smtClean="0"/>
              <a:t>Paper </a:t>
            </a:r>
            <a:r>
              <a:rPr lang="en-US" sz="3200" dirty="0"/>
              <a:t>Clip lab is due </a:t>
            </a:r>
            <a:r>
              <a:rPr lang="en-US" sz="3200" dirty="0" smtClean="0"/>
              <a:t>Monday.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7391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876</TotalTime>
  <Words>816</Words>
  <Application>Microsoft Office PowerPoint</Application>
  <PresentationFormat>On-screen Show (4:3)</PresentationFormat>
  <Paragraphs>106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Eclipse</vt:lpstr>
      <vt:lpstr>DO NOW</vt:lpstr>
      <vt:lpstr>SCENARIO ONE – Floor Wax</vt:lpstr>
      <vt:lpstr>PERFORMING A LAB</vt:lpstr>
      <vt:lpstr>PERFORMING A LAB</vt:lpstr>
      <vt:lpstr>LAB RULES</vt:lpstr>
      <vt:lpstr>LAB RULES</vt:lpstr>
      <vt:lpstr>CHOOSING LAB PARTNERS</vt:lpstr>
      <vt:lpstr>HOW MANY PAPER CLIPS?</vt:lpstr>
      <vt:lpstr>STATING THE PROBLEM</vt:lpstr>
      <vt:lpstr>GATHERING INFORMATION</vt:lpstr>
      <vt:lpstr>PREDICTION/HYPOTHESIS</vt:lpstr>
      <vt:lpstr>PERFORM THE EXPERIMENT</vt:lpstr>
      <vt:lpstr>PERFORM THE EXPERIMENT</vt:lpstr>
      <vt:lpstr>RECORD DATA</vt:lpstr>
      <vt:lpstr>STATING A CONCLUSION</vt:lpstr>
      <vt:lpstr>WHEN FINISHED</vt:lpstr>
      <vt:lpstr>PAPER CLIP LAB</vt:lpstr>
      <vt:lpstr>PowerPoint Presentation</vt:lpstr>
      <vt:lpstr>PowerPoint Presentation</vt:lpstr>
      <vt:lpstr>NO METRIC SYSTEM </vt:lpstr>
      <vt:lpstr>MEASUREMENT</vt:lpstr>
      <vt:lpstr>SI SYSTEM</vt:lpstr>
      <vt:lpstr>STANDARDS</vt:lpstr>
      <vt:lpstr>STANDARDS</vt:lpstr>
      <vt:lpstr>Le Systeme Internationale d’Unites (SI)</vt:lpstr>
      <vt:lpstr>TO DO</vt:lpstr>
    </vt:vector>
  </TitlesOfParts>
  <Company>DCSS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METHOD</dc:title>
  <dc:creator>DCSS</dc:creator>
  <cp:lastModifiedBy>Nancy Brim</cp:lastModifiedBy>
  <cp:revision>46</cp:revision>
  <dcterms:created xsi:type="dcterms:W3CDTF">2011-08-09T16:02:01Z</dcterms:created>
  <dcterms:modified xsi:type="dcterms:W3CDTF">2018-08-01T11:26:57Z</dcterms:modified>
</cp:coreProperties>
</file>