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97" r:id="rId3"/>
    <p:sldId id="296" r:id="rId4"/>
    <p:sldId id="257" r:id="rId5"/>
    <p:sldId id="256" r:id="rId6"/>
    <p:sldId id="258" r:id="rId7"/>
    <p:sldId id="276" r:id="rId8"/>
    <p:sldId id="260" r:id="rId9"/>
    <p:sldId id="288" r:id="rId10"/>
    <p:sldId id="259" r:id="rId11"/>
    <p:sldId id="277" r:id="rId12"/>
    <p:sldId id="261" r:id="rId13"/>
    <p:sldId id="278" r:id="rId14"/>
    <p:sldId id="262" r:id="rId15"/>
    <p:sldId id="279" r:id="rId16"/>
    <p:sldId id="263" r:id="rId17"/>
    <p:sldId id="280" r:id="rId18"/>
    <p:sldId id="264" r:id="rId19"/>
    <p:sldId id="281" r:id="rId20"/>
    <p:sldId id="265" r:id="rId21"/>
    <p:sldId id="282" r:id="rId22"/>
    <p:sldId id="272" r:id="rId23"/>
    <p:sldId id="283" r:id="rId24"/>
    <p:sldId id="289" r:id="rId25"/>
    <p:sldId id="266" r:id="rId26"/>
    <p:sldId id="284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268" r:id="rId35"/>
    <p:sldId id="285" r:id="rId36"/>
    <p:sldId id="267" r:id="rId37"/>
    <p:sldId id="290" r:id="rId38"/>
    <p:sldId id="270" r:id="rId39"/>
    <p:sldId id="287" r:id="rId40"/>
    <p:sldId id="286" r:id="rId41"/>
    <p:sldId id="27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2" autoAdjust="0"/>
    <p:restoredTop sz="95204" autoAdjust="0"/>
  </p:normalViewPr>
  <p:slideViewPr>
    <p:cSldViewPr snapToGrid="0" snapToObjects="1">
      <p:cViewPr varScale="1">
        <p:scale>
          <a:sx n="105" d="100"/>
          <a:sy n="105" d="100"/>
        </p:scale>
        <p:origin x="13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0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pPr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ARtQkWdZSM&amp;t=6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nlPrdMoQ1Y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notes.</a:t>
            </a:r>
          </a:p>
          <a:p>
            <a:r>
              <a:rPr lang="en-US" sz="2800" dirty="0"/>
              <a:t>Turn in #34 if you did not Friday.</a:t>
            </a:r>
          </a:p>
        </p:txBody>
      </p:sp>
    </p:spTree>
    <p:extLst>
      <p:ext uri="{BB962C8B-B14F-4D97-AF65-F5344CB8AC3E}">
        <p14:creationId xmlns:p14="http://schemas.microsoft.com/office/powerpoint/2010/main" val="3241389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SUPERMOON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Supermoon</a:t>
            </a:r>
            <a:r>
              <a:rPr lang="en-US" dirty="0">
                <a:hlinkClick r:id="rId2"/>
              </a:rPr>
              <a:t> Trilogy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5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 #33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825" y="4267418"/>
            <a:ext cx="8198374" cy="2378479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Determine the </a:t>
            </a:r>
            <a:r>
              <a:rPr lang="en-US" b="1" u="sng" dirty="0">
                <a:solidFill>
                  <a:schemeClr val="accent6"/>
                </a:solidFill>
              </a:rPr>
              <a:t>agent of erosion </a:t>
            </a:r>
            <a:r>
              <a:rPr lang="en-US" b="1" dirty="0"/>
              <a:t>for each example.</a:t>
            </a:r>
          </a:p>
          <a:p>
            <a:pPr lvl="0"/>
            <a:r>
              <a:rPr lang="en-US" dirty="0"/>
              <a:t> The rock has large visible grains (sand-like) and feels gritty. _____________________</a:t>
            </a:r>
          </a:p>
          <a:p>
            <a:pPr lvl="0"/>
            <a:r>
              <a:rPr lang="en-US" dirty="0"/>
              <a:t>The rock has angular pieces, easily seen, with smaller pieces missed in. ____________</a:t>
            </a:r>
          </a:p>
          <a:p>
            <a:pPr lvl="0"/>
            <a:r>
              <a:rPr lang="en-US" dirty="0"/>
              <a:t>The rock has invisible grains (too small to see). ________________________________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13" y="1998483"/>
            <a:ext cx="8165086" cy="207882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33773" y="2724346"/>
            <a:ext cx="1753386" cy="386499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46949" y="3178404"/>
            <a:ext cx="1753386" cy="386499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52735" y="2724345"/>
            <a:ext cx="1753386" cy="454059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52735" y="3564903"/>
            <a:ext cx="1753386" cy="512409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9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608" y="1936194"/>
            <a:ext cx="4584584" cy="27416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Gravity</a:t>
            </a:r>
            <a:r>
              <a:rPr lang="en-US" dirty="0"/>
              <a:t> is the force that causes streams to pick up and move sediment. </a:t>
            </a:r>
          </a:p>
          <a:p>
            <a:pPr marL="0" indent="0">
              <a:buNone/>
            </a:pPr>
            <a:r>
              <a:rPr lang="en-US" dirty="0"/>
              <a:t>What factors affect how sediment is transported and deposited?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1192" y="2417945"/>
            <a:ext cx="3354871" cy="28578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2007" y="4677845"/>
            <a:ext cx="225999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/>
              <a:t>Stream gradient </a:t>
            </a:r>
          </a:p>
          <a:p>
            <a:pPr>
              <a:lnSpc>
                <a:spcPct val="150000"/>
              </a:lnSpc>
            </a:pPr>
            <a:r>
              <a:rPr lang="en-US" sz="2400" b="1" i="1" dirty="0"/>
              <a:t>Stream velocity</a:t>
            </a:r>
          </a:p>
        </p:txBody>
      </p:sp>
    </p:spTree>
    <p:extLst>
      <p:ext uri="{BB962C8B-B14F-4D97-AF65-F5344CB8AC3E}">
        <p14:creationId xmlns:p14="http://schemas.microsoft.com/office/powerpoint/2010/main" val="68326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557623"/>
            <a:ext cx="7342188" cy="786525"/>
          </a:xfrm>
        </p:spPr>
        <p:txBody>
          <a:bodyPr/>
          <a:lstStyle/>
          <a:p>
            <a:r>
              <a:rPr lang="en-US" b="1" dirty="0"/>
              <a:t>GLACIERS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93687"/>
            <a:ext cx="7342188" cy="175260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b="1" dirty="0"/>
              <a:t>SES3. Students will explore the actions of water, wind, ice, and gravity that create landforms and systems of landforms (landscapes). </a:t>
            </a:r>
            <a:endParaRPr lang="en-US" dirty="0"/>
          </a:p>
          <a:p>
            <a:r>
              <a:rPr lang="en-US" dirty="0"/>
              <a:t>d. Relate the past and present actions of ice, wind, and water to landform distribution and landscape evolution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4465" y="1658487"/>
            <a:ext cx="3048000" cy="223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4302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GLACIERS?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482" y="1777342"/>
            <a:ext cx="4947268" cy="446494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Glaciers</a:t>
            </a:r>
            <a:r>
              <a:rPr lang="en-US" sz="2800" dirty="0"/>
              <a:t> are a large mass of moving ice.</a:t>
            </a:r>
          </a:p>
          <a:p>
            <a:r>
              <a:rPr lang="en-US" sz="2800" dirty="0"/>
              <a:t>They are made up of fallen snow that, over many years, </a:t>
            </a:r>
            <a:r>
              <a:rPr lang="en-US" sz="2800" b="1" dirty="0">
                <a:solidFill>
                  <a:srgbClr val="FF0000"/>
                </a:solidFill>
              </a:rPr>
              <a:t>compresses</a:t>
            </a:r>
            <a:r>
              <a:rPr lang="en-US" sz="2800" dirty="0"/>
              <a:t> into large, thickened, </a:t>
            </a:r>
            <a:r>
              <a:rPr lang="en-US" sz="2800" b="1" dirty="0">
                <a:solidFill>
                  <a:srgbClr val="FF0000"/>
                </a:solidFill>
              </a:rPr>
              <a:t>ice masses.</a:t>
            </a:r>
          </a:p>
          <a:p>
            <a:r>
              <a:rPr lang="en-US" sz="2800" dirty="0"/>
              <a:t>They flow like </a:t>
            </a:r>
            <a:r>
              <a:rPr lang="en-US" sz="2800" b="1" dirty="0">
                <a:solidFill>
                  <a:srgbClr val="FF0000"/>
                </a:solidFill>
              </a:rPr>
              <a:t>slow rivers </a:t>
            </a:r>
            <a:r>
              <a:rPr lang="en-US" sz="2800" dirty="0"/>
              <a:t>(thanks gravity!) and shape the landscape.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1750" y="1777342"/>
            <a:ext cx="3289300" cy="19995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1750" y="3776897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5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GLACIERS?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482" y="1777342"/>
            <a:ext cx="4947268" cy="4464948"/>
          </a:xfrm>
        </p:spPr>
        <p:txBody>
          <a:bodyPr>
            <a:normAutofit/>
          </a:bodyPr>
          <a:lstStyle/>
          <a:p>
            <a:r>
              <a:rPr lang="en-US" sz="2800" dirty="0"/>
              <a:t>Cover </a:t>
            </a:r>
            <a:r>
              <a:rPr lang="en-US" sz="2800" b="1" dirty="0">
                <a:solidFill>
                  <a:srgbClr val="FF0000"/>
                </a:solidFill>
              </a:rPr>
              <a:t>10% </a:t>
            </a:r>
            <a:r>
              <a:rPr lang="en-US" sz="2800" dirty="0"/>
              <a:t>of land area on Earth (5.8 million square miles).</a:t>
            </a:r>
          </a:p>
          <a:p>
            <a:r>
              <a:rPr lang="en-US" sz="2800" dirty="0"/>
              <a:t>Store about </a:t>
            </a:r>
            <a:r>
              <a:rPr lang="en-US" sz="2800" b="1" dirty="0">
                <a:solidFill>
                  <a:srgbClr val="FF0000"/>
                </a:solidFill>
              </a:rPr>
              <a:t>75% </a:t>
            </a:r>
            <a:r>
              <a:rPr lang="en-US" sz="2800" dirty="0"/>
              <a:t>of the world's freshwater (</a:t>
            </a:r>
            <a:r>
              <a:rPr lang="en-US" sz="2800" b="1" dirty="0">
                <a:solidFill>
                  <a:srgbClr val="FF0000"/>
                </a:solidFill>
              </a:rPr>
              <a:t>2% </a:t>
            </a:r>
            <a:r>
              <a:rPr lang="en-US" sz="2800" dirty="0"/>
              <a:t>of entire water supply).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1750" y="1777342"/>
            <a:ext cx="3289300" cy="19995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1750" y="3776897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5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GLACIAL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1858746"/>
            <a:ext cx="8242618" cy="439903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FF0000"/>
                </a:solidFill>
              </a:rPr>
              <a:t>Snowline</a:t>
            </a:r>
            <a:r>
              <a:rPr lang="en-US" sz="2800" dirty="0"/>
              <a:t> – the elevation above which ice and snow remain year-round.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05" y="2985590"/>
            <a:ext cx="603885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89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GLACIAL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1858746"/>
            <a:ext cx="4393836" cy="4399034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sz="2800" b="1" dirty="0">
                <a:solidFill>
                  <a:srgbClr val="FF0000"/>
                </a:solidFill>
              </a:rPr>
              <a:t>Snowfields</a:t>
            </a:r>
            <a:r>
              <a:rPr lang="en-US" sz="2800" dirty="0"/>
              <a:t> – a mass of permanent snow and ice that accumulates above the snowline.</a:t>
            </a:r>
          </a:p>
          <a:p>
            <a:pPr marL="342900" lvl="1" indent="-342900">
              <a:buClr>
                <a:schemeClr val="tx1">
                  <a:lumMod val="75000"/>
                  <a:lumOff val="25000"/>
                </a:schemeClr>
              </a:buClr>
            </a:pPr>
            <a:r>
              <a:rPr lang="en-US" sz="2800" b="1" dirty="0">
                <a:solidFill>
                  <a:srgbClr val="FF0000"/>
                </a:solidFill>
              </a:rPr>
              <a:t>Firn</a:t>
            </a:r>
            <a:r>
              <a:rPr lang="en-US" sz="2800" dirty="0"/>
              <a:t>:  grainy ice that forms when snow melts and refreezes.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8490" y="1773062"/>
            <a:ext cx="3986914" cy="448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8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GLACIER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3" y="1765808"/>
            <a:ext cx="4243838" cy="4491971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Cycles</a:t>
            </a:r>
            <a:r>
              <a:rPr lang="en-US" dirty="0"/>
              <a:t> of partial </a:t>
            </a:r>
            <a:r>
              <a:rPr lang="en-US" b="1" dirty="0">
                <a:solidFill>
                  <a:srgbClr val="FF0000"/>
                </a:solidFill>
              </a:rPr>
              <a:t>melting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refreezing</a:t>
            </a:r>
            <a:r>
              <a:rPr lang="en-US" dirty="0"/>
              <a:t> change snow and ice into </a:t>
            </a:r>
            <a:r>
              <a:rPr lang="en-US" b="1" dirty="0"/>
              <a:t>FIRN</a:t>
            </a:r>
            <a:r>
              <a:rPr lang="en-US" dirty="0"/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Deep layers </a:t>
            </a:r>
            <a:r>
              <a:rPr lang="en-US" dirty="0"/>
              <a:t>of snow and firn create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 on underlying layers. </a:t>
            </a:r>
          </a:p>
          <a:p>
            <a:pPr>
              <a:lnSpc>
                <a:spcPct val="120000"/>
              </a:lnSpc>
            </a:pPr>
            <a:r>
              <a:rPr lang="en-US" dirty="0"/>
              <a:t>Continued </a:t>
            </a:r>
            <a:r>
              <a:rPr lang="en-US" b="1" dirty="0">
                <a:solidFill>
                  <a:srgbClr val="FF0000"/>
                </a:solidFill>
              </a:rPr>
              <a:t>buildup</a:t>
            </a:r>
            <a:r>
              <a:rPr lang="en-US" dirty="0"/>
              <a:t> of firn and snow form a </a:t>
            </a:r>
            <a:r>
              <a:rPr lang="en-US" b="1" dirty="0">
                <a:solidFill>
                  <a:srgbClr val="FF0000"/>
                </a:solidFill>
              </a:rPr>
              <a:t>glacier</a:t>
            </a:r>
            <a:r>
              <a:rPr lang="en-US" dirty="0"/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086" y="2133600"/>
            <a:ext cx="3726357" cy="305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4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GLACIER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2" y="1765808"/>
            <a:ext cx="4426697" cy="2808621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It begins to </a:t>
            </a:r>
            <a:r>
              <a:rPr lang="en-US" b="1" dirty="0">
                <a:solidFill>
                  <a:srgbClr val="FF0000"/>
                </a:solidFill>
              </a:rPr>
              <a:t>move</a:t>
            </a:r>
            <a:r>
              <a:rPr lang="en-US" dirty="0">
                <a:solidFill>
                  <a:schemeClr val="tx1"/>
                </a:solidFill>
              </a:rPr>
              <a:t> downslope and outward </a:t>
            </a:r>
            <a:r>
              <a:rPr lang="en-US" b="1" dirty="0">
                <a:solidFill>
                  <a:srgbClr val="FF0000"/>
                </a:solidFill>
              </a:rPr>
              <a:t>under its own weight.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Snow added greater than snow melted = </a:t>
            </a:r>
            <a:r>
              <a:rPr lang="en-US" b="1" dirty="0">
                <a:solidFill>
                  <a:srgbClr val="FF0000"/>
                </a:solidFill>
              </a:rPr>
              <a:t>glacier grows</a:t>
            </a:r>
            <a:r>
              <a:rPr lang="en-US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06839" y="1765808"/>
            <a:ext cx="4018718" cy="2808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142" y="4574429"/>
            <a:ext cx="7765333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Snow added less than snow melted = </a:t>
            </a:r>
            <a:r>
              <a:rPr lang="en-US" sz="2400" b="1" dirty="0">
                <a:solidFill>
                  <a:srgbClr val="FF0000"/>
                </a:solidFill>
              </a:rPr>
              <a:t>glacier recedes</a:t>
            </a:r>
            <a:r>
              <a:rPr lang="en-US" sz="2400" dirty="0"/>
              <a:t>.</a:t>
            </a:r>
          </a:p>
          <a:p>
            <a:pPr>
              <a:lnSpc>
                <a:spcPct val="120000"/>
              </a:lnSpc>
            </a:pPr>
            <a:endParaRPr lang="en-US" sz="2400" dirty="0"/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Size</a:t>
            </a:r>
            <a:r>
              <a:rPr lang="en-US" sz="2400" dirty="0"/>
              <a:t> depends on: snowfall </a:t>
            </a:r>
            <a:r>
              <a:rPr lang="en-US" sz="2400" b="1" dirty="0">
                <a:solidFill>
                  <a:srgbClr val="FF0000"/>
                </a:solidFill>
              </a:rPr>
              <a:t>added</a:t>
            </a:r>
            <a:r>
              <a:rPr lang="en-US" sz="2400" dirty="0"/>
              <a:t> versus ice </a:t>
            </a:r>
            <a:r>
              <a:rPr lang="en-US" sz="2400" b="1" dirty="0">
                <a:solidFill>
                  <a:srgbClr val="FF0000"/>
                </a:solidFill>
              </a:rPr>
              <a:t>lost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71" y="1761851"/>
            <a:ext cx="4877084" cy="4464949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Alpine</a:t>
            </a:r>
          </a:p>
          <a:p>
            <a:pPr lvl="1"/>
            <a:r>
              <a:rPr lang="en-US" sz="2400" dirty="0"/>
              <a:t>Narrow, wedge-shaped mass. </a:t>
            </a:r>
          </a:p>
          <a:p>
            <a:pPr lvl="1"/>
            <a:r>
              <a:rPr lang="en-US" sz="2400" dirty="0"/>
              <a:t>Forms in mountainous regions.</a:t>
            </a:r>
          </a:p>
          <a:p>
            <a:pPr lvl="1"/>
            <a:r>
              <a:rPr lang="en-US" sz="2400" dirty="0"/>
              <a:t>Confined by topography.</a:t>
            </a:r>
          </a:p>
          <a:p>
            <a:pPr marL="350838" lvl="1" indent="0">
              <a:buNone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8190" y="4185679"/>
            <a:ext cx="3175007" cy="221896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440" y="3481283"/>
            <a:ext cx="3990379" cy="274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36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42" y="1612593"/>
            <a:ext cx="8423778" cy="4464949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Continental</a:t>
            </a:r>
          </a:p>
          <a:p>
            <a:pPr lvl="1"/>
            <a:r>
              <a:rPr lang="en-US" sz="2400" dirty="0"/>
              <a:t>Massive sheets of ice.</a:t>
            </a:r>
          </a:p>
          <a:p>
            <a:pPr lvl="1"/>
            <a:r>
              <a:rPr lang="en-US" sz="2400" dirty="0"/>
              <a:t>Also called </a:t>
            </a:r>
            <a:r>
              <a:rPr lang="en-US" sz="2400" dirty="0">
                <a:solidFill>
                  <a:schemeClr val="tx1"/>
                </a:solidFill>
              </a:rPr>
              <a:t>“ice sheet”.</a:t>
            </a:r>
          </a:p>
          <a:p>
            <a:pPr lvl="1"/>
            <a:r>
              <a:rPr lang="en-US" sz="2400" dirty="0"/>
              <a:t>Unconfined</a:t>
            </a:r>
          </a:p>
          <a:p>
            <a:pPr lvl="1"/>
            <a:r>
              <a:rPr lang="en-US" sz="2400" dirty="0"/>
              <a:t>Exist only in Greenland and Antarctica.</a:t>
            </a:r>
          </a:p>
          <a:p>
            <a:pPr lvl="1"/>
            <a:r>
              <a:rPr lang="en-US" sz="2400" dirty="0"/>
              <a:t>Move outward in all directions from center.</a:t>
            </a:r>
          </a:p>
          <a:p>
            <a:pPr lvl="1"/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358" y="4444260"/>
            <a:ext cx="4622589" cy="195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278" y="1462468"/>
            <a:ext cx="2860810" cy="188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69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211" y="244158"/>
            <a:ext cx="8347214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MOVEMENT OF 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11" y="1827766"/>
            <a:ext cx="4445189" cy="46158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u="sng" dirty="0"/>
              <a:t>Movement of Entire Glacier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Weight</a:t>
            </a:r>
            <a:r>
              <a:rPr lang="en-US" dirty="0"/>
              <a:t> of ice exerts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/>
              <a:t> - lowers the melting point of ice.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Ice melts </a:t>
            </a:r>
            <a:r>
              <a:rPr lang="en-US" dirty="0"/>
              <a:t>where glacier touches </a:t>
            </a:r>
            <a:r>
              <a:rPr lang="en-US" b="1" dirty="0">
                <a:solidFill>
                  <a:srgbClr val="FF0000"/>
                </a:solidFill>
              </a:rPr>
              <a:t>ground</a:t>
            </a:r>
            <a:r>
              <a:rPr lang="en-US" dirty="0"/>
              <a:t> - thin layer of water acts as </a:t>
            </a:r>
            <a:r>
              <a:rPr lang="en-US" b="1" dirty="0">
                <a:solidFill>
                  <a:srgbClr val="FF0000"/>
                </a:solidFill>
              </a:rPr>
              <a:t>lubricant.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2400" y="2803334"/>
            <a:ext cx="4050654" cy="282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211" y="244158"/>
            <a:ext cx="8347214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MOVEMENT OF 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11" y="1827766"/>
            <a:ext cx="4445189" cy="46158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u="sng" dirty="0"/>
              <a:t>Movement of Entire Glacier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Entire glacier slides </a:t>
            </a:r>
            <a:r>
              <a:rPr lang="en-US" dirty="0"/>
              <a:t>over thin layer of water and sediment between ice and ground.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Move over small barriers by melting and refreezing.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2400" y="2803334"/>
            <a:ext cx="4050654" cy="282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2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79" y="244158"/>
            <a:ext cx="8654486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MOVEMENT BY INTERIOR PLASTIC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379" y="1703851"/>
            <a:ext cx="8654486" cy="478627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u="sng" dirty="0"/>
              <a:t>Movement of Interior of Glacier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Pressure </a:t>
            </a:r>
            <a:r>
              <a:rPr lang="en-US" b="1" dirty="0">
                <a:solidFill>
                  <a:srgbClr val="FF0000"/>
                </a:solidFill>
              </a:rPr>
              <a:t>deforms</a:t>
            </a:r>
            <a:r>
              <a:rPr lang="en-US" dirty="0"/>
              <a:t> the ice.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Grains of ice </a:t>
            </a:r>
            <a:r>
              <a:rPr lang="en-US" b="1" dirty="0">
                <a:solidFill>
                  <a:srgbClr val="FF0000"/>
                </a:solidFill>
              </a:rPr>
              <a:t>slide over </a:t>
            </a:r>
            <a:r>
              <a:rPr lang="en-US" dirty="0"/>
              <a:t>and past each other.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rate of flow </a:t>
            </a:r>
            <a:r>
              <a:rPr lang="en-US" dirty="0"/>
              <a:t>is determined by the </a:t>
            </a:r>
            <a:r>
              <a:rPr lang="en-US" b="1" dirty="0">
                <a:solidFill>
                  <a:srgbClr val="FF0000"/>
                </a:solidFill>
              </a:rPr>
              <a:t>slope</a:t>
            </a:r>
            <a:r>
              <a:rPr lang="en-US" dirty="0"/>
              <a:t>, the </a:t>
            </a:r>
            <a:r>
              <a:rPr lang="en-US" b="1" dirty="0">
                <a:solidFill>
                  <a:srgbClr val="FF0000"/>
                </a:solidFill>
              </a:rPr>
              <a:t>thickness</a:t>
            </a:r>
            <a:r>
              <a:rPr lang="en-US" dirty="0"/>
              <a:t> of ice, and the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of ice.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Edges</a:t>
            </a:r>
            <a:r>
              <a:rPr lang="en-US" dirty="0"/>
              <a:t> of glaciers move </a:t>
            </a:r>
            <a:r>
              <a:rPr lang="en-US" b="1" dirty="0">
                <a:solidFill>
                  <a:srgbClr val="FF0000"/>
                </a:solidFill>
              </a:rPr>
              <a:t>slower</a:t>
            </a:r>
            <a:r>
              <a:rPr lang="en-US" dirty="0"/>
              <a:t> than </a:t>
            </a:r>
            <a:r>
              <a:rPr lang="en-US" b="1" dirty="0">
                <a:solidFill>
                  <a:srgbClr val="FF0000"/>
                </a:solidFill>
              </a:rPr>
              <a:t>center</a:t>
            </a:r>
            <a:r>
              <a:rPr lang="en-US" dirty="0"/>
              <a:t> because of the friction with underlying rock.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348" y="4531479"/>
            <a:ext cx="3366960" cy="2234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79" y="244158"/>
            <a:ext cx="8654486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MOVEMENT BY INTERIOR PLASTIC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379" y="1703851"/>
            <a:ext cx="4799642" cy="478627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u="sng" dirty="0"/>
              <a:t>Movement of Interior of Glacier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Flows unevenly </a:t>
            </a:r>
            <a:r>
              <a:rPr lang="en-US" dirty="0"/>
              <a:t>– interior flows faster than edges.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/>
              <a:t> of glaciers move </a:t>
            </a:r>
            <a:r>
              <a:rPr lang="en-US" b="1" dirty="0">
                <a:solidFill>
                  <a:srgbClr val="FF0000"/>
                </a:solidFill>
              </a:rPr>
              <a:t>quicker</a:t>
            </a:r>
            <a:r>
              <a:rPr lang="en-US" dirty="0"/>
              <a:t> than the base.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Crevasses</a:t>
            </a:r>
            <a:r>
              <a:rPr lang="en-US" dirty="0"/>
              <a:t> – large cracks form due to uneven flow - ca</a:t>
            </a:r>
            <a:r>
              <a:rPr lang="en-US" sz="2400" dirty="0"/>
              <a:t>n be 50 meters deep.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8531" y="2300755"/>
            <a:ext cx="3687334" cy="33946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44762" y="5965799"/>
            <a:ext cx="2902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3"/>
              </a:rPr>
              <a:t>Glacier Movement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708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GLACIAL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827766"/>
            <a:ext cx="4759488" cy="463137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HIGH</a:t>
            </a:r>
            <a:r>
              <a:rPr lang="en-US" sz="2800" b="1" dirty="0"/>
              <a:t> </a:t>
            </a:r>
            <a:r>
              <a:rPr lang="en-US" sz="2800" dirty="0"/>
              <a:t>transport energy.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Glaciers pick up and </a:t>
            </a:r>
            <a:r>
              <a:rPr lang="en-US" sz="2800" b="1" dirty="0">
                <a:solidFill>
                  <a:srgbClr val="FF0000"/>
                </a:solidFill>
              </a:rPr>
              <a:t>carry sediment.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Rocks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/>
              <a:t>carried by glaciers cause </a:t>
            </a:r>
            <a:r>
              <a:rPr lang="en-US" sz="2800" b="1" dirty="0">
                <a:solidFill>
                  <a:srgbClr val="FF0000"/>
                </a:solidFill>
              </a:rPr>
              <a:t>abrasion</a:t>
            </a:r>
            <a:r>
              <a:rPr lang="en-US" sz="2800" dirty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3769" y="1699892"/>
            <a:ext cx="3683000" cy="2197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9969" y="4020909"/>
            <a:ext cx="3606800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0459" y="4370229"/>
            <a:ext cx="4789510" cy="165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1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GLACIAL EROSION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827766"/>
            <a:ext cx="4759488" cy="463137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Rocks </a:t>
            </a:r>
            <a:r>
              <a:rPr lang="en-US" sz="2800" b="1" dirty="0">
                <a:solidFill>
                  <a:srgbClr val="FF0000"/>
                </a:solidFill>
              </a:rPr>
              <a:t>gouge grooves </a:t>
            </a:r>
            <a:r>
              <a:rPr lang="en-US" sz="2800" dirty="0"/>
              <a:t>in bedrock (glacial striations).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Long parallel grooves </a:t>
            </a:r>
            <a:r>
              <a:rPr lang="en-US" sz="2800" dirty="0"/>
              <a:t>in direction of glaciers movement.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3769" y="1699892"/>
            <a:ext cx="3683000" cy="2197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9969" y="4020909"/>
            <a:ext cx="3606800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0459" y="4370229"/>
            <a:ext cx="4789510" cy="165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9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340" y="244158"/>
            <a:ext cx="7937910" cy="1339850"/>
          </a:xfrm>
        </p:spPr>
        <p:txBody>
          <a:bodyPr>
            <a:normAutofit/>
          </a:bodyPr>
          <a:lstStyle/>
          <a:p>
            <a:r>
              <a:rPr lang="en-US" b="1" dirty="0"/>
              <a:t>GLACIAL DEPOSITION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490357" y="1807200"/>
            <a:ext cx="4310742" cy="460992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Glacial Drift:  </a:t>
            </a:r>
            <a:r>
              <a:rPr lang="en-US" sz="2800" dirty="0"/>
              <a:t>Sediment carried and deposited by glaciers.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Till</a:t>
            </a:r>
            <a:r>
              <a:rPr lang="en-US" sz="2800" dirty="0"/>
              <a:t>:  Carried and deposited by </a:t>
            </a:r>
            <a:r>
              <a:rPr lang="en-US" sz="2800" b="1" dirty="0">
                <a:solidFill>
                  <a:srgbClr val="FF0000"/>
                </a:solidFill>
              </a:rPr>
              <a:t>ice</a:t>
            </a:r>
            <a:r>
              <a:rPr lang="en-US" sz="2800" dirty="0"/>
              <a:t> - </a:t>
            </a:r>
            <a:r>
              <a:rPr lang="en-US" sz="2800" b="1" dirty="0">
                <a:solidFill>
                  <a:srgbClr val="FF0000"/>
                </a:solidFill>
              </a:rPr>
              <a:t>unsorted, unorganized </a:t>
            </a:r>
            <a:r>
              <a:rPr lang="en-US" sz="2800" dirty="0"/>
              <a:t>glacial drift.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43" y="4112164"/>
            <a:ext cx="2952750" cy="1974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62" y="1709738"/>
            <a:ext cx="3334713" cy="220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6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340" y="244158"/>
            <a:ext cx="7937910" cy="1339850"/>
          </a:xfrm>
        </p:spPr>
        <p:txBody>
          <a:bodyPr>
            <a:normAutofit/>
          </a:bodyPr>
          <a:lstStyle/>
          <a:p>
            <a:r>
              <a:rPr lang="en-US" b="1" dirty="0"/>
              <a:t>GLACIAL DEPOSITION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222171" y="1807200"/>
            <a:ext cx="5578928" cy="460992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Outwash</a:t>
            </a:r>
            <a:r>
              <a:rPr lang="en-US" sz="2800" b="1" dirty="0"/>
              <a:t>:  </a:t>
            </a:r>
            <a:r>
              <a:rPr lang="en-US" sz="2800" dirty="0"/>
              <a:t>Carried and deposited by melting </a:t>
            </a:r>
            <a:r>
              <a:rPr lang="en-US" sz="2800" b="1" dirty="0">
                <a:solidFill>
                  <a:srgbClr val="FF0000"/>
                </a:solidFill>
              </a:rPr>
              <a:t>water.  </a:t>
            </a:r>
            <a:r>
              <a:rPr lang="en-US" sz="2800" dirty="0"/>
              <a:t> Deposits that are organized into </a:t>
            </a:r>
            <a:r>
              <a:rPr lang="en-US" sz="2800" b="1" dirty="0">
                <a:solidFill>
                  <a:srgbClr val="FF0000"/>
                </a:solidFill>
              </a:rPr>
              <a:t>distinct layers </a:t>
            </a:r>
            <a:r>
              <a:rPr lang="en-US" sz="2800" dirty="0"/>
              <a:t>as  stream sediment.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 err="1">
                <a:solidFill>
                  <a:srgbClr val="FF0000"/>
                </a:solidFill>
              </a:rPr>
              <a:t>Erratics</a:t>
            </a:r>
            <a:r>
              <a:rPr lang="en-US" sz="2800" b="1" dirty="0"/>
              <a:t>:  </a:t>
            </a:r>
            <a:r>
              <a:rPr lang="en-US" sz="2800" dirty="0"/>
              <a:t>Large rocks - transported away from source.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pic>
        <p:nvPicPr>
          <p:cNvPr id="8196" name="Picture 4" descr="http://www.royalalbertamuseum.ca/_include/image/research/earthSciences/geology/errat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165" y="4984365"/>
            <a:ext cx="2470560" cy="1655276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200736"/>
            <a:ext cx="2524125" cy="1783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84" y="1648046"/>
            <a:ext cx="2086948" cy="155268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14" y="4938720"/>
            <a:ext cx="3499303" cy="174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5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244158"/>
            <a:ext cx="8328524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GLACIAL PLAINS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0243" y="1828801"/>
            <a:ext cx="4655686" cy="287723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Drumlins</a:t>
            </a:r>
            <a:r>
              <a:rPr lang="en-US" sz="2800" dirty="0"/>
              <a:t>:  sediment mounds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Moraines</a:t>
            </a:r>
            <a:r>
              <a:rPr lang="en-US" sz="2800" b="1" dirty="0"/>
              <a:t>:  </a:t>
            </a:r>
            <a:r>
              <a:rPr lang="en-US" sz="2800" dirty="0"/>
              <a:t>ridge of deposits – like wall - can be at leading edge of glacier.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5929" y="2025703"/>
            <a:ext cx="3992205" cy="349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49" y="4452774"/>
            <a:ext cx="2847975" cy="2133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244158"/>
            <a:ext cx="8328524" cy="13398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GLACIAL PLAINS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0243" y="1828801"/>
            <a:ext cx="4473751" cy="2877230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Kettles</a:t>
            </a:r>
            <a:r>
              <a:rPr lang="en-US" sz="2800" b="1" dirty="0"/>
              <a:t>:  </a:t>
            </a:r>
            <a:r>
              <a:rPr lang="en-US" sz="2800" dirty="0"/>
              <a:t>depressions – can form lakes.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Eskers</a:t>
            </a:r>
            <a:r>
              <a:rPr lang="en-US" sz="2800" b="1" dirty="0"/>
              <a:t>:  </a:t>
            </a:r>
            <a:r>
              <a:rPr lang="en-US" sz="2800" dirty="0"/>
              <a:t>long, winding ridges of gravel and sand  - like raised roadways.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3994" y="1828801"/>
            <a:ext cx="3992205" cy="349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146" y="4629831"/>
            <a:ext cx="3475944" cy="16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082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GLACIAL PLAINS LANDFORMS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2360" y="1724167"/>
            <a:ext cx="733887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45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GLACIAL MOUNTAIN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72" y="1817426"/>
            <a:ext cx="8143003" cy="4765634"/>
          </a:xfrm>
        </p:spPr>
        <p:txBody>
          <a:bodyPr>
            <a:normAutofit/>
          </a:bodyPr>
          <a:lstStyle/>
          <a:p>
            <a:pPr marL="0" lvl="1" indent="0"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2800" b="1" dirty="0">
                <a:solidFill>
                  <a:srgbClr val="FF0000"/>
                </a:solidFill>
              </a:rPr>
              <a:t>Glacial Lakes</a:t>
            </a:r>
            <a:r>
              <a:rPr lang="en-US" sz="2800" dirty="0"/>
              <a:t> - formed by erosion and deposition.</a:t>
            </a:r>
            <a:endParaRPr lang="en-US" sz="2400" dirty="0"/>
          </a:p>
          <a:p>
            <a:pPr marL="342900" lvl="1" indent="-342900">
              <a:spcBef>
                <a:spcPts val="2000"/>
              </a:spcBef>
            </a:pPr>
            <a:endParaRPr lang="en-US" dirty="0"/>
          </a:p>
          <a:p>
            <a:pPr marL="571500" lvl="2" indent="-342900">
              <a:spcBef>
                <a:spcPts val="20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703" y="2981325"/>
            <a:ext cx="3825234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2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/>
              <a:t>GLACIAL MOUNTAIN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72" y="1817426"/>
            <a:ext cx="3907099" cy="4765634"/>
          </a:xfrm>
        </p:spPr>
        <p:txBody>
          <a:bodyPr>
            <a:normAutofit lnSpcReduction="10000"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2800" b="1" dirty="0"/>
              <a:t>Mountain Features: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Cirque</a:t>
            </a:r>
            <a:r>
              <a:rPr lang="en-US" sz="2800" dirty="0"/>
              <a:t> (SHURK) – deep, bowl-shaped depression. 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Arête</a:t>
            </a:r>
            <a:r>
              <a:rPr lang="en-US" sz="2800" dirty="0"/>
              <a:t> (</a:t>
            </a:r>
            <a:r>
              <a:rPr lang="en-US" sz="2800" dirty="0" err="1"/>
              <a:t>uhRAYT</a:t>
            </a:r>
            <a:r>
              <a:rPr lang="en-US" sz="2800" dirty="0"/>
              <a:t>) – sharp, jagged ridges - form between cirques.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Horn</a:t>
            </a:r>
            <a:r>
              <a:rPr lang="en-US" sz="2800" dirty="0"/>
              <a:t> – where several arêtes join to form sharp, pyramid-like peak.</a:t>
            </a:r>
          </a:p>
          <a:p>
            <a:pPr marL="342900" lvl="1" indent="-342900">
              <a:spcBef>
                <a:spcPts val="2000"/>
              </a:spcBef>
            </a:pPr>
            <a:endParaRPr lang="en-US" dirty="0"/>
          </a:p>
          <a:p>
            <a:pPr marL="571500" lvl="2" indent="-342900">
              <a:spcBef>
                <a:spcPts val="2000"/>
              </a:spcBef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3014" y="1718826"/>
            <a:ext cx="4071571" cy="241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1614" y="4131093"/>
            <a:ext cx="3842971" cy="20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4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43024" y="1447800"/>
            <a:ext cx="6115152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61722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Mendenhall Glacier</a:t>
            </a:r>
          </a:p>
        </p:txBody>
      </p:sp>
    </p:spTree>
    <p:extLst>
      <p:ext uri="{BB962C8B-B14F-4D97-AF65-F5344CB8AC3E}">
        <p14:creationId xmlns:p14="http://schemas.microsoft.com/office/powerpoint/2010/main" val="1466652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7563917" cy="5029200"/>
          </a:xfrm>
        </p:spPr>
      </p:pic>
    </p:spTree>
    <p:extLst>
      <p:ext uri="{BB962C8B-B14F-4D97-AF65-F5344CB8AC3E}">
        <p14:creationId xmlns:p14="http://schemas.microsoft.com/office/powerpoint/2010/main" val="4262711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8600" y="1600200"/>
            <a:ext cx="6439145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745" y="166568"/>
            <a:ext cx="2438400" cy="6524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This is Mendenhall glacier, a river of ice 13 miles long, near Juneau AK.  The brighter the blue, the more recently chunks have caved off, exposing the solid-ice interior.  Ice is blue for the same reason that water is blue:  red light gets preferentially absorbed, while blue can penetrate and be scattered.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For scale, you </a:t>
            </a:r>
            <a:r>
              <a:rPr lang="en-US" sz="1600" i="1" dirty="0"/>
              <a:t>may</a:t>
            </a:r>
            <a:r>
              <a:rPr lang="en-US" sz="1600" dirty="0"/>
              <a:t> be able to see the tiny speck in the extreme lower-</a:t>
            </a:r>
            <a:r>
              <a:rPr lang="en-US" sz="1600" dirty="0" err="1"/>
              <a:t>righthand</a:t>
            </a:r>
            <a:r>
              <a:rPr lang="en-US" sz="1600" dirty="0"/>
              <a:t> corner of the photo.  That’s a person!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The gray stripe at the bottom is Mendenhall Lake.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18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89" y="244158"/>
            <a:ext cx="6565392" cy="1339850"/>
          </a:xfrm>
        </p:spPr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16040" y="274638"/>
            <a:ext cx="2574890" cy="6430962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This ice cave, at the base of the glacier, is a tunnel carved by subglacial meltwater drainage and airflow.  (Note the bedrock floor.)  </a:t>
            </a:r>
          </a:p>
          <a:p>
            <a:r>
              <a:rPr lang="en-US" dirty="0"/>
              <a:t>If those ceiling features look like bulbous masses, you’re not alone; I have trouble seeing them as anything else!  </a:t>
            </a:r>
          </a:p>
          <a:p>
            <a:r>
              <a:rPr lang="en-US" dirty="0"/>
              <a:t>In fact they’re large hollows, shaped like the bowl of a spoon and separated from neighboring hollows by </a:t>
            </a:r>
            <a:r>
              <a:rPr lang="en-US" dirty="0" err="1"/>
              <a:t>arete</a:t>
            </a:r>
            <a:r>
              <a:rPr lang="en-US" dirty="0"/>
              <a:t>-like ridges. 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6096000" cy="409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35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77000" y="1587708"/>
            <a:ext cx="2514600" cy="4572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en-US" dirty="0"/>
              <a:t>Here’s a close-up of the ice-bedrock contact.  </a:t>
            </a:r>
          </a:p>
          <a:p>
            <a:r>
              <a:rPr lang="en-US" dirty="0"/>
              <a:t>Note the glacial striations, a result of the glacier sliding.  </a:t>
            </a:r>
          </a:p>
          <a:p>
            <a:r>
              <a:rPr lang="en-US" dirty="0"/>
              <a:t>Typically, about half a glacier’s movement is by internal deformation within the ice, and the other half by basal slip.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45" y="1600200"/>
            <a:ext cx="6284955" cy="41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7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37" y="244158"/>
            <a:ext cx="5725982" cy="1339850"/>
          </a:xfrm>
        </p:spPr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88818" y="342900"/>
            <a:ext cx="2774182" cy="61722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The glacier is riding over its own debris.  Note the truly lousy sorting. </a:t>
            </a:r>
          </a:p>
          <a:p>
            <a:r>
              <a:rPr lang="en-US" dirty="0"/>
              <a:t>In the late 1800s, anthropogenic warming reversed this 5000-year cooling trend and Mendenhall glacier began a rapid retreat… currently at nearly 200 feet per year!  </a:t>
            </a:r>
          </a:p>
          <a:p>
            <a:r>
              <a:rPr lang="en-US" dirty="0"/>
              <a:t>Carbon-dating shows that the beat-up stump seen here was overridden by the advancing glacier about 2000 years ago.  Many stumps like this one are now being exposed.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36" y="1447800"/>
            <a:ext cx="5452164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97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44158"/>
            <a:ext cx="6400799" cy="1339850"/>
          </a:xfrm>
        </p:spPr>
        <p:txBody>
          <a:bodyPr>
            <a:normAutofit/>
          </a:bodyPr>
          <a:lstStyle/>
          <a:p>
            <a:r>
              <a:rPr lang="en-US" sz="5400" b="1" dirty="0"/>
              <a:t>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558779" y="244158"/>
            <a:ext cx="2390393" cy="6461442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dirty="0"/>
              <a:t>Here’s some more englacial till. (“Englacial"</a:t>
            </a:r>
            <a:r>
              <a:rPr lang="en-US" i="1" dirty="0"/>
              <a:t> </a:t>
            </a:r>
            <a:r>
              <a:rPr lang="en-US" dirty="0"/>
              <a:t>means it’s currently part of the glacier’s active load.)  </a:t>
            </a:r>
          </a:p>
          <a:p>
            <a:r>
              <a:rPr lang="en-US" dirty="0"/>
              <a:t>But now you’re looking up at the cave’s </a:t>
            </a:r>
            <a:r>
              <a:rPr lang="en-US" i="1" dirty="0"/>
              <a:t>ceiling</a:t>
            </a:r>
            <a:r>
              <a:rPr lang="en-US" dirty="0"/>
              <a:t>! This till is </a:t>
            </a:r>
            <a:r>
              <a:rPr lang="en-US" i="1" dirty="0"/>
              <a:t>over your head!</a:t>
            </a:r>
            <a:r>
              <a:rPr lang="en-US" dirty="0"/>
              <a:t>  I’m guessing this dike-like feature is a </a:t>
            </a:r>
            <a:r>
              <a:rPr lang="en-US" i="1" dirty="0"/>
              <a:t>medial moraine</a:t>
            </a:r>
            <a:r>
              <a:rPr lang="en-US" dirty="0"/>
              <a:t> — seen from above, it would appear as a longitudinal stripe of debris decorating a glacier after two tributary glaciers have come together and merged their lateral moraines.  </a:t>
            </a:r>
          </a:p>
          <a:p>
            <a:r>
              <a:rPr lang="en-US" dirty="0"/>
              <a:t>The large boulder is about two feet in diameter.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28" y="1627834"/>
            <a:ext cx="6434572" cy="421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19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ICE 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6" y="1796788"/>
            <a:ext cx="5312541" cy="44609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0000"/>
                </a:solidFill>
              </a:rPr>
              <a:t>Ice ages </a:t>
            </a:r>
            <a:r>
              <a:rPr lang="en-US" sz="2800" dirty="0"/>
              <a:t>are long periods of climate cooling when continents are repeatedly covered with glaciers.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The most recent began four million years ago.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One third </a:t>
            </a:r>
            <a:r>
              <a:rPr lang="en-US" sz="2800" dirty="0"/>
              <a:t>of Earth’s surface covered during last ice age.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Sea level </a:t>
            </a:r>
            <a:r>
              <a:rPr lang="en-US" sz="2800" dirty="0"/>
              <a:t>was almost 140 meters </a:t>
            </a:r>
            <a:r>
              <a:rPr lang="en-US" sz="2800" b="1" dirty="0">
                <a:solidFill>
                  <a:srgbClr val="FF0000"/>
                </a:solidFill>
              </a:rPr>
              <a:t>lower</a:t>
            </a:r>
            <a:r>
              <a:rPr lang="en-US" sz="28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61707" y="1796788"/>
            <a:ext cx="2998929" cy="433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ICE 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6" y="1796788"/>
            <a:ext cx="5857001" cy="44609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u="sng" dirty="0"/>
              <a:t>Possible Causes:</a:t>
            </a:r>
          </a:p>
          <a:p>
            <a:pPr lvl="0">
              <a:spcBef>
                <a:spcPts val="0"/>
              </a:spcBef>
            </a:pPr>
            <a:r>
              <a:rPr lang="en-US" sz="2800" dirty="0"/>
              <a:t>Milankovitch Theory: </a:t>
            </a:r>
            <a:r>
              <a:rPr lang="en-US" sz="2800" b="1" dirty="0">
                <a:solidFill>
                  <a:srgbClr val="FF0000"/>
                </a:solidFill>
              </a:rPr>
              <a:t>cyclical changes</a:t>
            </a:r>
            <a:r>
              <a:rPr lang="en-US" sz="2800" dirty="0"/>
              <a:t> in Earth’s orbit and in the tilt of its axis causes climatic changes. </a:t>
            </a:r>
          </a:p>
          <a:p>
            <a:pPr lvl="0"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Volcanic dust </a:t>
            </a:r>
            <a:r>
              <a:rPr lang="en-US" sz="2800" dirty="0"/>
              <a:t>that blocks sunlight.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Incoming </a:t>
            </a:r>
            <a:r>
              <a:rPr lang="en-US" sz="2800" b="1" dirty="0">
                <a:solidFill>
                  <a:srgbClr val="FF0000"/>
                </a:solidFill>
              </a:rPr>
              <a:t>solar radiation </a:t>
            </a:r>
            <a:r>
              <a:rPr lang="en-US" sz="2800" dirty="0"/>
              <a:t>variations.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Continental Drift </a:t>
            </a:r>
            <a:r>
              <a:rPr lang="en-US" sz="2800" dirty="0"/>
              <a:t>changes global patterns of air and ocean circulation.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6167" y="2137981"/>
            <a:ext cx="2618242" cy="37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1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142" y="244158"/>
            <a:ext cx="8162419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GLACIAL AND INTERGLACIAL PERIODS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143" y="1778255"/>
            <a:ext cx="8006631" cy="369561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Glacial periods: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Glaciers advance, Cooler climate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Interglacial period: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Glaciers retreat, Warmer climate </a:t>
            </a:r>
          </a:p>
          <a:p>
            <a:pPr marL="350838" lvl="1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5128" y="3455114"/>
            <a:ext cx="5272446" cy="30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7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142" y="244158"/>
            <a:ext cx="8162419" cy="1339850"/>
          </a:xfrm>
        </p:spPr>
        <p:txBody>
          <a:bodyPr>
            <a:noAutofit/>
          </a:bodyPr>
          <a:lstStyle/>
          <a:p>
            <a:r>
              <a:rPr lang="en-US" sz="4400" b="1" dirty="0"/>
              <a:t>GLACIAL AND INTERGLACIAL PERIODS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8889" y="2411463"/>
            <a:ext cx="5854282" cy="4153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4488" y="1759066"/>
            <a:ext cx="7689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Glaciers provide clues to changes in Earth’s climate!</a:t>
            </a:r>
          </a:p>
        </p:txBody>
      </p:sp>
    </p:spTree>
    <p:extLst>
      <p:ext uri="{BB962C8B-B14F-4D97-AF65-F5344CB8AC3E}">
        <p14:creationId xmlns:p14="http://schemas.microsoft.com/office/powerpoint/2010/main" val="32966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871" y="1943100"/>
            <a:ext cx="4546942" cy="45005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glacial landform feature is indicated by the arrow?</a:t>
            </a:r>
          </a:p>
          <a:p>
            <a:pPr marL="457200" indent="-457200">
              <a:buAutoNum type="alphaUcPeriod"/>
            </a:pPr>
            <a:r>
              <a:rPr lang="en-US" dirty="0"/>
              <a:t>Esker</a:t>
            </a:r>
          </a:p>
          <a:p>
            <a:pPr marL="457200" indent="-457200">
              <a:buAutoNum type="alphaUcPeriod"/>
            </a:pPr>
            <a:r>
              <a:rPr lang="en-US" dirty="0"/>
              <a:t>Kettle</a:t>
            </a:r>
          </a:p>
          <a:p>
            <a:pPr marL="457200" indent="-457200">
              <a:buAutoNum type="alphaUcPeriod"/>
            </a:pPr>
            <a:r>
              <a:rPr lang="en-US" dirty="0"/>
              <a:t>Moraine</a:t>
            </a:r>
          </a:p>
          <a:p>
            <a:pPr marL="457200" indent="-457200">
              <a:buAutoNum type="alphaUcPeriod"/>
            </a:pPr>
            <a:r>
              <a:rPr lang="en-US" dirty="0"/>
              <a:t>Drumlin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5176" y="1943100"/>
            <a:ext cx="3727676" cy="302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51872" y="4076700"/>
            <a:ext cx="1729353" cy="561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2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Review #35</a:t>
            </a:r>
          </a:p>
          <a:p>
            <a:r>
              <a:rPr lang="en-US" sz="2800" dirty="0"/>
              <a:t>Any missing work – get your labs done!</a:t>
            </a:r>
          </a:p>
          <a:p>
            <a:r>
              <a:rPr lang="en-US" sz="2800" dirty="0"/>
              <a:t>Your article summary #5 is due NEXT Monday!</a:t>
            </a:r>
          </a:p>
        </p:txBody>
      </p:sp>
    </p:spTree>
    <p:extLst>
      <p:ext uri="{BB962C8B-B14F-4D97-AF65-F5344CB8AC3E}">
        <p14:creationId xmlns:p14="http://schemas.microsoft.com/office/powerpoint/2010/main" val="39530596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video sheet.</a:t>
            </a:r>
          </a:p>
          <a:p>
            <a:r>
              <a:rPr lang="en-US" sz="2800" dirty="0"/>
              <a:t>Turn in Review #35.</a:t>
            </a:r>
          </a:p>
        </p:txBody>
      </p:sp>
    </p:spTree>
    <p:extLst>
      <p:ext uri="{BB962C8B-B14F-4D97-AF65-F5344CB8AC3E}">
        <p14:creationId xmlns:p14="http://schemas.microsoft.com/office/powerpoint/2010/main" val="239673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1" y="1584008"/>
            <a:ext cx="8449875" cy="467377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sz="3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/>
              <a:t>EXTREME ICE follows the progress of photojournalist James </a:t>
            </a:r>
            <a:r>
              <a:rPr lang="en-US" sz="3200" dirty="0" err="1"/>
              <a:t>Balog’s</a:t>
            </a:r>
            <a:r>
              <a:rPr lang="en-US" sz="3200" dirty="0"/>
              <a:t> Extreme Ice Survey (EIS), the largest photographic study ever attempted of the cryosphere, the mantle of ice that covers large portions of the Earth.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2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02060"/>
                </a:solidFill>
              </a:rPr>
              <a:t>Vocabulary tomorrow, review Wednesday, Test Thursday.</a:t>
            </a:r>
          </a:p>
        </p:txBody>
      </p:sp>
    </p:spTree>
    <p:extLst>
      <p:ext uri="{BB962C8B-B14F-4D97-AF65-F5344CB8AC3E}">
        <p14:creationId xmlns:p14="http://schemas.microsoft.com/office/powerpoint/2010/main" val="472014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1505</TotalTime>
  <Words>1084</Words>
  <Application>Microsoft Office PowerPoint</Application>
  <PresentationFormat>On-screen Show (4:3)</PresentationFormat>
  <Paragraphs>159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Brush Script MT</vt:lpstr>
      <vt:lpstr>Calisto MT</vt:lpstr>
      <vt:lpstr>Wingdings</vt:lpstr>
      <vt:lpstr>Capital</vt:lpstr>
      <vt:lpstr>DO NOW</vt:lpstr>
      <vt:lpstr>SUPERMOON</vt:lpstr>
      <vt:lpstr>REVIEW #33</vt:lpstr>
      <vt:lpstr>REVIEW</vt:lpstr>
      <vt:lpstr>GLACIERS</vt:lpstr>
      <vt:lpstr>WHAT ARE GLACIERS?</vt:lpstr>
      <vt:lpstr>WHAT ARE GLACIERS?</vt:lpstr>
      <vt:lpstr>GLACIAL TERMS</vt:lpstr>
      <vt:lpstr>GLACIAL TERMS</vt:lpstr>
      <vt:lpstr>GLACIER FORMATION</vt:lpstr>
      <vt:lpstr>GLACIER FORMATION</vt:lpstr>
      <vt:lpstr>TYPES OF GLACIERS</vt:lpstr>
      <vt:lpstr>TYPES OF GLACIERS</vt:lpstr>
      <vt:lpstr>MOVEMENT OF GLACIERS</vt:lpstr>
      <vt:lpstr>MOVEMENT OF GLACIERS</vt:lpstr>
      <vt:lpstr>MOVEMENT BY INTERIOR PLASTIC FLOW</vt:lpstr>
      <vt:lpstr>MOVEMENT BY INTERIOR PLASTIC FLOW</vt:lpstr>
      <vt:lpstr>GLACIAL EROSION</vt:lpstr>
      <vt:lpstr>GLACIAL EROSION</vt:lpstr>
      <vt:lpstr>GLACIAL DEPOSITION</vt:lpstr>
      <vt:lpstr>GLACIAL DEPOSITION</vt:lpstr>
      <vt:lpstr>GLACIAL PLAINS LANDFORMS</vt:lpstr>
      <vt:lpstr>GLACIAL PLAINS LANDFORMS</vt:lpstr>
      <vt:lpstr>GLACIAL PLAINS LANDFORMS</vt:lpstr>
      <vt:lpstr>GLACIAL MOUNTAIN LANDFORMS</vt:lpstr>
      <vt:lpstr>GLACIAL MOUNTAIN LANDFORMS</vt:lpstr>
      <vt:lpstr>GLACIERS</vt:lpstr>
      <vt:lpstr>GLACIERS</vt:lpstr>
      <vt:lpstr>GLACIERS</vt:lpstr>
      <vt:lpstr>GLACIERS</vt:lpstr>
      <vt:lpstr>GLACIERS</vt:lpstr>
      <vt:lpstr>GLACIERS</vt:lpstr>
      <vt:lpstr>GLACIERS</vt:lpstr>
      <vt:lpstr>ICE AGES</vt:lpstr>
      <vt:lpstr>ICE AGES</vt:lpstr>
      <vt:lpstr>GLACIAL AND INTERGLACIAL PERIODS </vt:lpstr>
      <vt:lpstr>GLACIAL AND INTERGLACIAL PERIODS </vt:lpstr>
      <vt:lpstr>REVIEW</vt:lpstr>
      <vt:lpstr>TO DO</vt:lpstr>
      <vt:lpstr>DO NOW</vt:lpstr>
      <vt:lpstr>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Back….</dc:title>
  <dc:creator>Donna Governor</dc:creator>
  <cp:lastModifiedBy>Nancy Brim</cp:lastModifiedBy>
  <cp:revision>114</cp:revision>
  <dcterms:created xsi:type="dcterms:W3CDTF">2014-02-01T14:52:01Z</dcterms:created>
  <dcterms:modified xsi:type="dcterms:W3CDTF">2018-01-23T01:51:23Z</dcterms:modified>
</cp:coreProperties>
</file>