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3"/>
  </p:notesMasterIdLst>
  <p:sldIdLst>
    <p:sldId id="369" r:id="rId2"/>
    <p:sldId id="279" r:id="rId3"/>
    <p:sldId id="370" r:id="rId4"/>
    <p:sldId id="361" r:id="rId5"/>
    <p:sldId id="303" r:id="rId6"/>
    <p:sldId id="302" r:id="rId7"/>
    <p:sldId id="306" r:id="rId8"/>
    <p:sldId id="307" r:id="rId9"/>
    <p:sldId id="305" r:id="rId10"/>
    <p:sldId id="314" r:id="rId11"/>
    <p:sldId id="308" r:id="rId12"/>
    <p:sldId id="309" r:id="rId13"/>
    <p:sldId id="311" r:id="rId14"/>
    <p:sldId id="312" r:id="rId15"/>
    <p:sldId id="258" r:id="rId16"/>
    <p:sldId id="259" r:id="rId17"/>
    <p:sldId id="260" r:id="rId18"/>
    <p:sldId id="280" r:id="rId19"/>
    <p:sldId id="261" r:id="rId20"/>
    <p:sldId id="262" r:id="rId21"/>
    <p:sldId id="263" r:id="rId22"/>
    <p:sldId id="265" r:id="rId23"/>
    <p:sldId id="266" r:id="rId24"/>
    <p:sldId id="267" r:id="rId25"/>
    <p:sldId id="268" r:id="rId26"/>
    <p:sldId id="289" r:id="rId27"/>
    <p:sldId id="281" r:id="rId28"/>
    <p:sldId id="287" r:id="rId29"/>
    <p:sldId id="271" r:id="rId30"/>
    <p:sldId id="269" r:id="rId31"/>
    <p:sldId id="273" r:id="rId32"/>
    <p:sldId id="362" r:id="rId33"/>
    <p:sldId id="274" r:id="rId34"/>
    <p:sldId id="275" r:id="rId35"/>
    <p:sldId id="363" r:id="rId36"/>
    <p:sldId id="276" r:id="rId37"/>
    <p:sldId id="364" r:id="rId38"/>
    <p:sldId id="277" r:id="rId39"/>
    <p:sldId id="278" r:id="rId40"/>
    <p:sldId id="290" r:id="rId41"/>
    <p:sldId id="291" r:id="rId42"/>
    <p:sldId id="292" r:id="rId43"/>
    <p:sldId id="294" r:id="rId44"/>
    <p:sldId id="298" r:id="rId45"/>
    <p:sldId id="371" r:id="rId46"/>
    <p:sldId id="295" r:id="rId47"/>
    <p:sldId id="299" r:id="rId48"/>
    <p:sldId id="296" r:id="rId49"/>
    <p:sldId id="297" r:id="rId50"/>
    <p:sldId id="333" r:id="rId51"/>
    <p:sldId id="366" r:id="rId52"/>
    <p:sldId id="334" r:id="rId53"/>
    <p:sldId id="367" r:id="rId54"/>
    <p:sldId id="335"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7" r:id="rId74"/>
    <p:sldId id="372" r:id="rId75"/>
    <p:sldId id="338" r:id="rId76"/>
    <p:sldId id="373" r:id="rId77"/>
    <p:sldId id="412" r:id="rId78"/>
    <p:sldId id="413" r:id="rId79"/>
    <p:sldId id="425" r:id="rId80"/>
    <p:sldId id="339" r:id="rId81"/>
    <p:sldId id="340" r:id="rId82"/>
    <p:sldId id="341" r:id="rId83"/>
    <p:sldId id="342" r:id="rId84"/>
    <p:sldId id="343" r:id="rId85"/>
    <p:sldId id="344" r:id="rId86"/>
    <p:sldId id="345" r:id="rId87"/>
    <p:sldId id="346" r:id="rId88"/>
    <p:sldId id="347" r:id="rId89"/>
    <p:sldId id="349" r:id="rId90"/>
    <p:sldId id="350" r:id="rId91"/>
    <p:sldId id="351" r:id="rId92"/>
    <p:sldId id="352" r:id="rId93"/>
    <p:sldId id="353" r:id="rId94"/>
    <p:sldId id="354" r:id="rId95"/>
    <p:sldId id="355" r:id="rId96"/>
    <p:sldId id="356" r:id="rId97"/>
    <p:sldId id="357" r:id="rId98"/>
    <p:sldId id="358" r:id="rId99"/>
    <p:sldId id="359" r:id="rId100"/>
    <p:sldId id="360" r:id="rId101"/>
    <p:sldId id="368" r:id="rId10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08"/>
      </p:cViewPr>
      <p:guideLst>
        <p:guide orient="horz" pos="2160"/>
        <p:guide pos="2880"/>
      </p:guideLst>
    </p:cSldViewPr>
  </p:slideViewPr>
  <p:notesTextViewPr>
    <p:cViewPr>
      <p:scale>
        <a:sx n="1" d="1"/>
        <a:sy n="1" d="1"/>
      </p:scale>
      <p:origin x="0" y="0"/>
    </p:cViewPr>
  </p:notesTextViewPr>
  <p:sorterViewPr>
    <p:cViewPr>
      <p:scale>
        <a:sx n="100" d="100"/>
        <a:sy n="100" d="100"/>
      </p:scale>
      <p:origin x="0" y="2007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2906A1-88C9-4900-8BBD-CFC88F83011E}" type="datetimeFigureOut">
              <a:rPr lang="en-US" smtClean="0"/>
              <a:t>12/9/2018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2C8D23-C93F-4E19-9197-DA36A7A10631}" type="slidenum">
              <a:rPr lang="en-US" smtClean="0"/>
              <a:t>‹#›</a:t>
            </a:fld>
            <a:endParaRPr lang="en-US"/>
          </a:p>
        </p:txBody>
      </p:sp>
    </p:spTree>
    <p:extLst>
      <p:ext uri="{BB962C8B-B14F-4D97-AF65-F5344CB8AC3E}">
        <p14:creationId xmlns:p14="http://schemas.microsoft.com/office/powerpoint/2010/main" val="950548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3648" indent="-289865" eaLnBrk="0" hangingPunct="0">
              <a:defRPr>
                <a:solidFill>
                  <a:schemeClr val="tx1"/>
                </a:solidFill>
                <a:latin typeface="Arial" pitchFamily="34" charset="0"/>
              </a:defRPr>
            </a:lvl2pPr>
            <a:lvl3pPr marL="1159459" indent="-231892" eaLnBrk="0" hangingPunct="0">
              <a:defRPr>
                <a:solidFill>
                  <a:schemeClr val="tx1"/>
                </a:solidFill>
                <a:latin typeface="Arial" pitchFamily="34" charset="0"/>
              </a:defRPr>
            </a:lvl3pPr>
            <a:lvl4pPr marL="1623243" indent="-231892" eaLnBrk="0" hangingPunct="0">
              <a:defRPr>
                <a:solidFill>
                  <a:schemeClr val="tx1"/>
                </a:solidFill>
                <a:latin typeface="Arial" pitchFamily="34" charset="0"/>
              </a:defRPr>
            </a:lvl4pPr>
            <a:lvl5pPr marL="2087027" indent="-231892" eaLnBrk="0" hangingPunct="0">
              <a:defRPr>
                <a:solidFill>
                  <a:schemeClr val="tx1"/>
                </a:solidFill>
                <a:latin typeface="Arial" pitchFamily="34" charset="0"/>
              </a:defRPr>
            </a:lvl5pPr>
            <a:lvl6pPr marL="2550810" indent="-231892" eaLnBrk="0" fontAlgn="base" hangingPunct="0">
              <a:spcBef>
                <a:spcPct val="0"/>
              </a:spcBef>
              <a:spcAft>
                <a:spcPct val="0"/>
              </a:spcAft>
              <a:defRPr>
                <a:solidFill>
                  <a:schemeClr val="tx1"/>
                </a:solidFill>
                <a:latin typeface="Arial" pitchFamily="34" charset="0"/>
              </a:defRPr>
            </a:lvl6pPr>
            <a:lvl7pPr marL="3014594" indent="-231892" eaLnBrk="0" fontAlgn="base" hangingPunct="0">
              <a:spcBef>
                <a:spcPct val="0"/>
              </a:spcBef>
              <a:spcAft>
                <a:spcPct val="0"/>
              </a:spcAft>
              <a:defRPr>
                <a:solidFill>
                  <a:schemeClr val="tx1"/>
                </a:solidFill>
                <a:latin typeface="Arial" pitchFamily="34" charset="0"/>
              </a:defRPr>
            </a:lvl7pPr>
            <a:lvl8pPr marL="3478378" indent="-231892" eaLnBrk="0" fontAlgn="base" hangingPunct="0">
              <a:spcBef>
                <a:spcPct val="0"/>
              </a:spcBef>
              <a:spcAft>
                <a:spcPct val="0"/>
              </a:spcAft>
              <a:defRPr>
                <a:solidFill>
                  <a:schemeClr val="tx1"/>
                </a:solidFill>
                <a:latin typeface="Arial" pitchFamily="34" charset="0"/>
              </a:defRPr>
            </a:lvl8pPr>
            <a:lvl9pPr marL="3942161" indent="-231892" eaLnBrk="0" fontAlgn="base" hangingPunct="0">
              <a:spcBef>
                <a:spcPct val="0"/>
              </a:spcBef>
              <a:spcAft>
                <a:spcPct val="0"/>
              </a:spcAft>
              <a:defRPr>
                <a:solidFill>
                  <a:schemeClr val="tx1"/>
                </a:solidFill>
                <a:latin typeface="Arial" pitchFamily="34" charset="0"/>
              </a:defRPr>
            </a:lvl9pPr>
          </a:lstStyle>
          <a:p>
            <a:pPr eaLnBrk="1" hangingPunct="1"/>
            <a:fld id="{227BD3B6-5A20-45B3-B3D3-1DB0DCC960DF}" type="slidenum">
              <a:rPr lang="en-US"/>
              <a:pPr eaLnBrk="1" hangingPunct="1"/>
              <a:t>23</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3648" indent="-289865" eaLnBrk="0" hangingPunct="0">
              <a:defRPr>
                <a:solidFill>
                  <a:schemeClr val="tx1"/>
                </a:solidFill>
                <a:latin typeface="Arial" pitchFamily="34" charset="0"/>
              </a:defRPr>
            </a:lvl2pPr>
            <a:lvl3pPr marL="1159459" indent="-231892" eaLnBrk="0" hangingPunct="0">
              <a:defRPr>
                <a:solidFill>
                  <a:schemeClr val="tx1"/>
                </a:solidFill>
                <a:latin typeface="Arial" pitchFamily="34" charset="0"/>
              </a:defRPr>
            </a:lvl3pPr>
            <a:lvl4pPr marL="1623243" indent="-231892" eaLnBrk="0" hangingPunct="0">
              <a:defRPr>
                <a:solidFill>
                  <a:schemeClr val="tx1"/>
                </a:solidFill>
                <a:latin typeface="Arial" pitchFamily="34" charset="0"/>
              </a:defRPr>
            </a:lvl4pPr>
            <a:lvl5pPr marL="2087027" indent="-231892" eaLnBrk="0" hangingPunct="0">
              <a:defRPr>
                <a:solidFill>
                  <a:schemeClr val="tx1"/>
                </a:solidFill>
                <a:latin typeface="Arial" pitchFamily="34" charset="0"/>
              </a:defRPr>
            </a:lvl5pPr>
            <a:lvl6pPr marL="2550810" indent="-231892" eaLnBrk="0" fontAlgn="base" hangingPunct="0">
              <a:spcBef>
                <a:spcPct val="0"/>
              </a:spcBef>
              <a:spcAft>
                <a:spcPct val="0"/>
              </a:spcAft>
              <a:defRPr>
                <a:solidFill>
                  <a:schemeClr val="tx1"/>
                </a:solidFill>
                <a:latin typeface="Arial" pitchFamily="34" charset="0"/>
              </a:defRPr>
            </a:lvl6pPr>
            <a:lvl7pPr marL="3014594" indent="-231892" eaLnBrk="0" fontAlgn="base" hangingPunct="0">
              <a:spcBef>
                <a:spcPct val="0"/>
              </a:spcBef>
              <a:spcAft>
                <a:spcPct val="0"/>
              </a:spcAft>
              <a:defRPr>
                <a:solidFill>
                  <a:schemeClr val="tx1"/>
                </a:solidFill>
                <a:latin typeface="Arial" pitchFamily="34" charset="0"/>
              </a:defRPr>
            </a:lvl7pPr>
            <a:lvl8pPr marL="3478378" indent="-231892" eaLnBrk="0" fontAlgn="base" hangingPunct="0">
              <a:spcBef>
                <a:spcPct val="0"/>
              </a:spcBef>
              <a:spcAft>
                <a:spcPct val="0"/>
              </a:spcAft>
              <a:defRPr>
                <a:solidFill>
                  <a:schemeClr val="tx1"/>
                </a:solidFill>
                <a:latin typeface="Arial" pitchFamily="34" charset="0"/>
              </a:defRPr>
            </a:lvl8pPr>
            <a:lvl9pPr marL="3942161" indent="-231892" eaLnBrk="0" fontAlgn="base" hangingPunct="0">
              <a:spcBef>
                <a:spcPct val="0"/>
              </a:spcBef>
              <a:spcAft>
                <a:spcPct val="0"/>
              </a:spcAft>
              <a:defRPr>
                <a:solidFill>
                  <a:schemeClr val="tx1"/>
                </a:solidFill>
                <a:latin typeface="Arial" pitchFamily="34" charset="0"/>
              </a:defRPr>
            </a:lvl9pPr>
          </a:lstStyle>
          <a:p>
            <a:pPr eaLnBrk="1" hangingPunct="1"/>
            <a:fld id="{78F3D920-37CC-4882-A6E9-CACD870C585F}" type="slidenum">
              <a:rPr lang="en-US"/>
              <a:pPr eaLnBrk="1" hangingPunct="1"/>
              <a:t>24</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3648" indent="-289865" eaLnBrk="0" hangingPunct="0">
              <a:defRPr>
                <a:solidFill>
                  <a:schemeClr val="tx1"/>
                </a:solidFill>
                <a:latin typeface="Arial" pitchFamily="34" charset="0"/>
              </a:defRPr>
            </a:lvl2pPr>
            <a:lvl3pPr marL="1159459" indent="-231892" eaLnBrk="0" hangingPunct="0">
              <a:defRPr>
                <a:solidFill>
                  <a:schemeClr val="tx1"/>
                </a:solidFill>
                <a:latin typeface="Arial" pitchFamily="34" charset="0"/>
              </a:defRPr>
            </a:lvl3pPr>
            <a:lvl4pPr marL="1623243" indent="-231892" eaLnBrk="0" hangingPunct="0">
              <a:defRPr>
                <a:solidFill>
                  <a:schemeClr val="tx1"/>
                </a:solidFill>
                <a:latin typeface="Arial" pitchFamily="34" charset="0"/>
              </a:defRPr>
            </a:lvl4pPr>
            <a:lvl5pPr marL="2087027" indent="-231892" eaLnBrk="0" hangingPunct="0">
              <a:defRPr>
                <a:solidFill>
                  <a:schemeClr val="tx1"/>
                </a:solidFill>
                <a:latin typeface="Arial" pitchFamily="34" charset="0"/>
              </a:defRPr>
            </a:lvl5pPr>
            <a:lvl6pPr marL="2550810" indent="-231892" eaLnBrk="0" fontAlgn="base" hangingPunct="0">
              <a:spcBef>
                <a:spcPct val="0"/>
              </a:spcBef>
              <a:spcAft>
                <a:spcPct val="0"/>
              </a:spcAft>
              <a:defRPr>
                <a:solidFill>
                  <a:schemeClr val="tx1"/>
                </a:solidFill>
                <a:latin typeface="Arial" pitchFamily="34" charset="0"/>
              </a:defRPr>
            </a:lvl6pPr>
            <a:lvl7pPr marL="3014594" indent="-231892" eaLnBrk="0" fontAlgn="base" hangingPunct="0">
              <a:spcBef>
                <a:spcPct val="0"/>
              </a:spcBef>
              <a:spcAft>
                <a:spcPct val="0"/>
              </a:spcAft>
              <a:defRPr>
                <a:solidFill>
                  <a:schemeClr val="tx1"/>
                </a:solidFill>
                <a:latin typeface="Arial" pitchFamily="34" charset="0"/>
              </a:defRPr>
            </a:lvl7pPr>
            <a:lvl8pPr marL="3478378" indent="-231892" eaLnBrk="0" fontAlgn="base" hangingPunct="0">
              <a:spcBef>
                <a:spcPct val="0"/>
              </a:spcBef>
              <a:spcAft>
                <a:spcPct val="0"/>
              </a:spcAft>
              <a:defRPr>
                <a:solidFill>
                  <a:schemeClr val="tx1"/>
                </a:solidFill>
                <a:latin typeface="Arial" pitchFamily="34" charset="0"/>
              </a:defRPr>
            </a:lvl8pPr>
            <a:lvl9pPr marL="3942161" indent="-231892" eaLnBrk="0" fontAlgn="base" hangingPunct="0">
              <a:spcBef>
                <a:spcPct val="0"/>
              </a:spcBef>
              <a:spcAft>
                <a:spcPct val="0"/>
              </a:spcAft>
              <a:defRPr>
                <a:solidFill>
                  <a:schemeClr val="tx1"/>
                </a:solidFill>
                <a:latin typeface="Arial" pitchFamily="34" charset="0"/>
              </a:defRPr>
            </a:lvl9pPr>
          </a:lstStyle>
          <a:p>
            <a:pPr eaLnBrk="1" hangingPunct="1"/>
            <a:fld id="{1C03A275-0E01-43EB-A1FA-09A8E9F10A46}" type="slidenum">
              <a:rPr lang="en-US"/>
              <a:pPr eaLnBrk="1" hangingPunct="1"/>
              <a:t>29</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3648" indent="-289865" eaLnBrk="0" hangingPunct="0">
              <a:defRPr>
                <a:solidFill>
                  <a:schemeClr val="tx1"/>
                </a:solidFill>
                <a:latin typeface="Arial" pitchFamily="34" charset="0"/>
              </a:defRPr>
            </a:lvl2pPr>
            <a:lvl3pPr marL="1159459" indent="-231892" eaLnBrk="0" hangingPunct="0">
              <a:defRPr>
                <a:solidFill>
                  <a:schemeClr val="tx1"/>
                </a:solidFill>
                <a:latin typeface="Arial" pitchFamily="34" charset="0"/>
              </a:defRPr>
            </a:lvl3pPr>
            <a:lvl4pPr marL="1623243" indent="-231892" eaLnBrk="0" hangingPunct="0">
              <a:defRPr>
                <a:solidFill>
                  <a:schemeClr val="tx1"/>
                </a:solidFill>
                <a:latin typeface="Arial" pitchFamily="34" charset="0"/>
              </a:defRPr>
            </a:lvl4pPr>
            <a:lvl5pPr marL="2087027" indent="-231892" eaLnBrk="0" hangingPunct="0">
              <a:defRPr>
                <a:solidFill>
                  <a:schemeClr val="tx1"/>
                </a:solidFill>
                <a:latin typeface="Arial" pitchFamily="34" charset="0"/>
              </a:defRPr>
            </a:lvl5pPr>
            <a:lvl6pPr marL="2550810" indent="-231892" eaLnBrk="0" fontAlgn="base" hangingPunct="0">
              <a:spcBef>
                <a:spcPct val="0"/>
              </a:spcBef>
              <a:spcAft>
                <a:spcPct val="0"/>
              </a:spcAft>
              <a:defRPr>
                <a:solidFill>
                  <a:schemeClr val="tx1"/>
                </a:solidFill>
                <a:latin typeface="Arial" pitchFamily="34" charset="0"/>
              </a:defRPr>
            </a:lvl6pPr>
            <a:lvl7pPr marL="3014594" indent="-231892" eaLnBrk="0" fontAlgn="base" hangingPunct="0">
              <a:spcBef>
                <a:spcPct val="0"/>
              </a:spcBef>
              <a:spcAft>
                <a:spcPct val="0"/>
              </a:spcAft>
              <a:defRPr>
                <a:solidFill>
                  <a:schemeClr val="tx1"/>
                </a:solidFill>
                <a:latin typeface="Arial" pitchFamily="34" charset="0"/>
              </a:defRPr>
            </a:lvl7pPr>
            <a:lvl8pPr marL="3478378" indent="-231892" eaLnBrk="0" fontAlgn="base" hangingPunct="0">
              <a:spcBef>
                <a:spcPct val="0"/>
              </a:spcBef>
              <a:spcAft>
                <a:spcPct val="0"/>
              </a:spcAft>
              <a:defRPr>
                <a:solidFill>
                  <a:schemeClr val="tx1"/>
                </a:solidFill>
                <a:latin typeface="Arial" pitchFamily="34" charset="0"/>
              </a:defRPr>
            </a:lvl8pPr>
            <a:lvl9pPr marL="3942161" indent="-231892" eaLnBrk="0" fontAlgn="base" hangingPunct="0">
              <a:spcBef>
                <a:spcPct val="0"/>
              </a:spcBef>
              <a:spcAft>
                <a:spcPct val="0"/>
              </a:spcAft>
              <a:defRPr>
                <a:solidFill>
                  <a:schemeClr val="tx1"/>
                </a:solidFill>
                <a:latin typeface="Arial" pitchFamily="34" charset="0"/>
              </a:defRPr>
            </a:lvl9pPr>
          </a:lstStyle>
          <a:p>
            <a:pPr eaLnBrk="1" hangingPunct="1"/>
            <a:fld id="{780616AA-2FA5-45D4-BC72-BD309A64AA01}" type="slidenum">
              <a:rPr lang="en-US"/>
              <a:pPr eaLnBrk="1" hangingPunct="1"/>
              <a:t>30</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3648" indent="-289865" eaLnBrk="0" hangingPunct="0">
              <a:defRPr>
                <a:solidFill>
                  <a:schemeClr val="tx1"/>
                </a:solidFill>
                <a:latin typeface="Arial" pitchFamily="34" charset="0"/>
              </a:defRPr>
            </a:lvl2pPr>
            <a:lvl3pPr marL="1159459" indent="-231892" eaLnBrk="0" hangingPunct="0">
              <a:defRPr>
                <a:solidFill>
                  <a:schemeClr val="tx1"/>
                </a:solidFill>
                <a:latin typeface="Arial" pitchFamily="34" charset="0"/>
              </a:defRPr>
            </a:lvl3pPr>
            <a:lvl4pPr marL="1623243" indent="-231892" eaLnBrk="0" hangingPunct="0">
              <a:defRPr>
                <a:solidFill>
                  <a:schemeClr val="tx1"/>
                </a:solidFill>
                <a:latin typeface="Arial" pitchFamily="34" charset="0"/>
              </a:defRPr>
            </a:lvl4pPr>
            <a:lvl5pPr marL="2087027" indent="-231892" eaLnBrk="0" hangingPunct="0">
              <a:defRPr>
                <a:solidFill>
                  <a:schemeClr val="tx1"/>
                </a:solidFill>
                <a:latin typeface="Arial" pitchFamily="34" charset="0"/>
              </a:defRPr>
            </a:lvl5pPr>
            <a:lvl6pPr marL="2550810" indent="-231892" eaLnBrk="0" fontAlgn="base" hangingPunct="0">
              <a:spcBef>
                <a:spcPct val="0"/>
              </a:spcBef>
              <a:spcAft>
                <a:spcPct val="0"/>
              </a:spcAft>
              <a:defRPr>
                <a:solidFill>
                  <a:schemeClr val="tx1"/>
                </a:solidFill>
                <a:latin typeface="Arial" pitchFamily="34" charset="0"/>
              </a:defRPr>
            </a:lvl6pPr>
            <a:lvl7pPr marL="3014594" indent="-231892" eaLnBrk="0" fontAlgn="base" hangingPunct="0">
              <a:spcBef>
                <a:spcPct val="0"/>
              </a:spcBef>
              <a:spcAft>
                <a:spcPct val="0"/>
              </a:spcAft>
              <a:defRPr>
                <a:solidFill>
                  <a:schemeClr val="tx1"/>
                </a:solidFill>
                <a:latin typeface="Arial" pitchFamily="34" charset="0"/>
              </a:defRPr>
            </a:lvl7pPr>
            <a:lvl8pPr marL="3478378" indent="-231892" eaLnBrk="0" fontAlgn="base" hangingPunct="0">
              <a:spcBef>
                <a:spcPct val="0"/>
              </a:spcBef>
              <a:spcAft>
                <a:spcPct val="0"/>
              </a:spcAft>
              <a:defRPr>
                <a:solidFill>
                  <a:schemeClr val="tx1"/>
                </a:solidFill>
                <a:latin typeface="Arial" pitchFamily="34" charset="0"/>
              </a:defRPr>
            </a:lvl8pPr>
            <a:lvl9pPr marL="3942161" indent="-231892" eaLnBrk="0" fontAlgn="base" hangingPunct="0">
              <a:spcBef>
                <a:spcPct val="0"/>
              </a:spcBef>
              <a:spcAft>
                <a:spcPct val="0"/>
              </a:spcAft>
              <a:defRPr>
                <a:solidFill>
                  <a:schemeClr val="tx1"/>
                </a:solidFill>
                <a:latin typeface="Arial" pitchFamily="34" charset="0"/>
              </a:defRPr>
            </a:lvl9pPr>
          </a:lstStyle>
          <a:p>
            <a:pPr eaLnBrk="1" hangingPunct="1"/>
            <a:fld id="{4EE84B01-6BF5-4747-88F0-06044C11AE2E}" type="slidenum">
              <a:rPr lang="en-US"/>
              <a:pPr eaLnBrk="1" hangingPunct="1"/>
              <a:t>33</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3648" indent="-289865" eaLnBrk="0" hangingPunct="0">
              <a:defRPr>
                <a:solidFill>
                  <a:schemeClr val="tx1"/>
                </a:solidFill>
                <a:latin typeface="Arial" pitchFamily="34" charset="0"/>
              </a:defRPr>
            </a:lvl2pPr>
            <a:lvl3pPr marL="1159459" indent="-231892" eaLnBrk="0" hangingPunct="0">
              <a:defRPr>
                <a:solidFill>
                  <a:schemeClr val="tx1"/>
                </a:solidFill>
                <a:latin typeface="Arial" pitchFamily="34" charset="0"/>
              </a:defRPr>
            </a:lvl3pPr>
            <a:lvl4pPr marL="1623243" indent="-231892" eaLnBrk="0" hangingPunct="0">
              <a:defRPr>
                <a:solidFill>
                  <a:schemeClr val="tx1"/>
                </a:solidFill>
                <a:latin typeface="Arial" pitchFamily="34" charset="0"/>
              </a:defRPr>
            </a:lvl4pPr>
            <a:lvl5pPr marL="2087027" indent="-231892" eaLnBrk="0" hangingPunct="0">
              <a:defRPr>
                <a:solidFill>
                  <a:schemeClr val="tx1"/>
                </a:solidFill>
                <a:latin typeface="Arial" pitchFamily="34" charset="0"/>
              </a:defRPr>
            </a:lvl5pPr>
            <a:lvl6pPr marL="2550810" indent="-231892" eaLnBrk="0" fontAlgn="base" hangingPunct="0">
              <a:spcBef>
                <a:spcPct val="0"/>
              </a:spcBef>
              <a:spcAft>
                <a:spcPct val="0"/>
              </a:spcAft>
              <a:defRPr>
                <a:solidFill>
                  <a:schemeClr val="tx1"/>
                </a:solidFill>
                <a:latin typeface="Arial" pitchFamily="34" charset="0"/>
              </a:defRPr>
            </a:lvl6pPr>
            <a:lvl7pPr marL="3014594" indent="-231892" eaLnBrk="0" fontAlgn="base" hangingPunct="0">
              <a:spcBef>
                <a:spcPct val="0"/>
              </a:spcBef>
              <a:spcAft>
                <a:spcPct val="0"/>
              </a:spcAft>
              <a:defRPr>
                <a:solidFill>
                  <a:schemeClr val="tx1"/>
                </a:solidFill>
                <a:latin typeface="Arial" pitchFamily="34" charset="0"/>
              </a:defRPr>
            </a:lvl7pPr>
            <a:lvl8pPr marL="3478378" indent="-231892" eaLnBrk="0" fontAlgn="base" hangingPunct="0">
              <a:spcBef>
                <a:spcPct val="0"/>
              </a:spcBef>
              <a:spcAft>
                <a:spcPct val="0"/>
              </a:spcAft>
              <a:defRPr>
                <a:solidFill>
                  <a:schemeClr val="tx1"/>
                </a:solidFill>
                <a:latin typeface="Arial" pitchFamily="34" charset="0"/>
              </a:defRPr>
            </a:lvl8pPr>
            <a:lvl9pPr marL="3942161" indent="-231892" eaLnBrk="0" fontAlgn="base" hangingPunct="0">
              <a:spcBef>
                <a:spcPct val="0"/>
              </a:spcBef>
              <a:spcAft>
                <a:spcPct val="0"/>
              </a:spcAft>
              <a:defRPr>
                <a:solidFill>
                  <a:schemeClr val="tx1"/>
                </a:solidFill>
                <a:latin typeface="Arial" pitchFamily="34" charset="0"/>
              </a:defRPr>
            </a:lvl9pPr>
          </a:lstStyle>
          <a:p>
            <a:pPr eaLnBrk="1" hangingPunct="1"/>
            <a:fld id="{CA99AACE-571C-44B1-9269-E10285155AC5}" type="slidenum">
              <a:rPr lang="en-US"/>
              <a:pPr eaLnBrk="1" hangingPunct="1"/>
              <a:t>34</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3648" indent="-289865" eaLnBrk="0" hangingPunct="0">
              <a:defRPr>
                <a:solidFill>
                  <a:schemeClr val="tx1"/>
                </a:solidFill>
                <a:latin typeface="Arial" pitchFamily="34" charset="0"/>
              </a:defRPr>
            </a:lvl2pPr>
            <a:lvl3pPr marL="1159459" indent="-231892" eaLnBrk="0" hangingPunct="0">
              <a:defRPr>
                <a:solidFill>
                  <a:schemeClr val="tx1"/>
                </a:solidFill>
                <a:latin typeface="Arial" pitchFamily="34" charset="0"/>
              </a:defRPr>
            </a:lvl3pPr>
            <a:lvl4pPr marL="1623243" indent="-231892" eaLnBrk="0" hangingPunct="0">
              <a:defRPr>
                <a:solidFill>
                  <a:schemeClr val="tx1"/>
                </a:solidFill>
                <a:latin typeface="Arial" pitchFamily="34" charset="0"/>
              </a:defRPr>
            </a:lvl4pPr>
            <a:lvl5pPr marL="2087027" indent="-231892" eaLnBrk="0" hangingPunct="0">
              <a:defRPr>
                <a:solidFill>
                  <a:schemeClr val="tx1"/>
                </a:solidFill>
                <a:latin typeface="Arial" pitchFamily="34" charset="0"/>
              </a:defRPr>
            </a:lvl5pPr>
            <a:lvl6pPr marL="2550810" indent="-231892" eaLnBrk="0" fontAlgn="base" hangingPunct="0">
              <a:spcBef>
                <a:spcPct val="0"/>
              </a:spcBef>
              <a:spcAft>
                <a:spcPct val="0"/>
              </a:spcAft>
              <a:defRPr>
                <a:solidFill>
                  <a:schemeClr val="tx1"/>
                </a:solidFill>
                <a:latin typeface="Arial" pitchFamily="34" charset="0"/>
              </a:defRPr>
            </a:lvl6pPr>
            <a:lvl7pPr marL="3014594" indent="-231892" eaLnBrk="0" fontAlgn="base" hangingPunct="0">
              <a:spcBef>
                <a:spcPct val="0"/>
              </a:spcBef>
              <a:spcAft>
                <a:spcPct val="0"/>
              </a:spcAft>
              <a:defRPr>
                <a:solidFill>
                  <a:schemeClr val="tx1"/>
                </a:solidFill>
                <a:latin typeface="Arial" pitchFamily="34" charset="0"/>
              </a:defRPr>
            </a:lvl7pPr>
            <a:lvl8pPr marL="3478378" indent="-231892" eaLnBrk="0" fontAlgn="base" hangingPunct="0">
              <a:spcBef>
                <a:spcPct val="0"/>
              </a:spcBef>
              <a:spcAft>
                <a:spcPct val="0"/>
              </a:spcAft>
              <a:defRPr>
                <a:solidFill>
                  <a:schemeClr val="tx1"/>
                </a:solidFill>
                <a:latin typeface="Arial" pitchFamily="34" charset="0"/>
              </a:defRPr>
            </a:lvl8pPr>
            <a:lvl9pPr marL="3942161" indent="-231892" eaLnBrk="0" fontAlgn="base" hangingPunct="0">
              <a:spcBef>
                <a:spcPct val="0"/>
              </a:spcBef>
              <a:spcAft>
                <a:spcPct val="0"/>
              </a:spcAft>
              <a:defRPr>
                <a:solidFill>
                  <a:schemeClr val="tx1"/>
                </a:solidFill>
                <a:latin typeface="Arial" pitchFamily="34" charset="0"/>
              </a:defRPr>
            </a:lvl9pPr>
          </a:lstStyle>
          <a:p>
            <a:pPr eaLnBrk="1" hangingPunct="1"/>
            <a:fld id="{815742F3-37C5-4378-B509-DA0DE0172CA1}" type="slidenum">
              <a:rPr lang="en-US"/>
              <a:pPr eaLnBrk="1" hangingPunct="1"/>
              <a:t>36</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3648" indent="-289865" eaLnBrk="0" hangingPunct="0">
              <a:defRPr>
                <a:solidFill>
                  <a:schemeClr val="tx1"/>
                </a:solidFill>
                <a:latin typeface="Arial" pitchFamily="34" charset="0"/>
              </a:defRPr>
            </a:lvl2pPr>
            <a:lvl3pPr marL="1159459" indent="-231892" eaLnBrk="0" hangingPunct="0">
              <a:defRPr>
                <a:solidFill>
                  <a:schemeClr val="tx1"/>
                </a:solidFill>
                <a:latin typeface="Arial" pitchFamily="34" charset="0"/>
              </a:defRPr>
            </a:lvl3pPr>
            <a:lvl4pPr marL="1623243" indent="-231892" eaLnBrk="0" hangingPunct="0">
              <a:defRPr>
                <a:solidFill>
                  <a:schemeClr val="tx1"/>
                </a:solidFill>
                <a:latin typeface="Arial" pitchFamily="34" charset="0"/>
              </a:defRPr>
            </a:lvl4pPr>
            <a:lvl5pPr marL="2087027" indent="-231892" eaLnBrk="0" hangingPunct="0">
              <a:defRPr>
                <a:solidFill>
                  <a:schemeClr val="tx1"/>
                </a:solidFill>
                <a:latin typeface="Arial" pitchFamily="34" charset="0"/>
              </a:defRPr>
            </a:lvl5pPr>
            <a:lvl6pPr marL="2550810" indent="-231892" eaLnBrk="0" fontAlgn="base" hangingPunct="0">
              <a:spcBef>
                <a:spcPct val="0"/>
              </a:spcBef>
              <a:spcAft>
                <a:spcPct val="0"/>
              </a:spcAft>
              <a:defRPr>
                <a:solidFill>
                  <a:schemeClr val="tx1"/>
                </a:solidFill>
                <a:latin typeface="Arial" pitchFamily="34" charset="0"/>
              </a:defRPr>
            </a:lvl6pPr>
            <a:lvl7pPr marL="3014594" indent="-231892" eaLnBrk="0" fontAlgn="base" hangingPunct="0">
              <a:spcBef>
                <a:spcPct val="0"/>
              </a:spcBef>
              <a:spcAft>
                <a:spcPct val="0"/>
              </a:spcAft>
              <a:defRPr>
                <a:solidFill>
                  <a:schemeClr val="tx1"/>
                </a:solidFill>
                <a:latin typeface="Arial" pitchFamily="34" charset="0"/>
              </a:defRPr>
            </a:lvl7pPr>
            <a:lvl8pPr marL="3478378" indent="-231892" eaLnBrk="0" fontAlgn="base" hangingPunct="0">
              <a:spcBef>
                <a:spcPct val="0"/>
              </a:spcBef>
              <a:spcAft>
                <a:spcPct val="0"/>
              </a:spcAft>
              <a:defRPr>
                <a:solidFill>
                  <a:schemeClr val="tx1"/>
                </a:solidFill>
                <a:latin typeface="Arial" pitchFamily="34" charset="0"/>
              </a:defRPr>
            </a:lvl8pPr>
            <a:lvl9pPr marL="3942161" indent="-231892" eaLnBrk="0" fontAlgn="base" hangingPunct="0">
              <a:spcBef>
                <a:spcPct val="0"/>
              </a:spcBef>
              <a:spcAft>
                <a:spcPct val="0"/>
              </a:spcAft>
              <a:defRPr>
                <a:solidFill>
                  <a:schemeClr val="tx1"/>
                </a:solidFill>
                <a:latin typeface="Arial" pitchFamily="34" charset="0"/>
              </a:defRPr>
            </a:lvl9pPr>
          </a:lstStyle>
          <a:p>
            <a:pPr eaLnBrk="1" hangingPunct="1"/>
            <a:fld id="{C7B36388-D9AA-4776-8C8F-479BFE56CE36}" type="slidenum">
              <a:rPr lang="en-US"/>
              <a:pPr eaLnBrk="1" hangingPunct="1"/>
              <a:t>38</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4DEA37-087D-45BA-A434-5481155C1D69}"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1243193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4DEA37-087D-45BA-A434-5481155C1D69}"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2527388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4DEA37-087D-45BA-A434-5481155C1D69}"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92249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4DEA37-087D-45BA-A434-5481155C1D69}"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1584825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4DEA37-087D-45BA-A434-5481155C1D69}" type="datetimeFigureOut">
              <a:rPr lang="en-US" smtClean="0"/>
              <a:t>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3621915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4DEA37-087D-45BA-A434-5481155C1D69}" type="datetimeFigureOut">
              <a:rPr lang="en-US" smtClean="0"/>
              <a:t>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3699197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4DEA37-087D-45BA-A434-5481155C1D69}" type="datetimeFigureOut">
              <a:rPr lang="en-US" smtClean="0"/>
              <a:t>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33352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4DEA37-087D-45BA-A434-5481155C1D69}"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364547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4DEA37-087D-45BA-A434-5481155C1D69}"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1661901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4DEA37-087D-45BA-A434-5481155C1D69}"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59594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4DEA37-087D-45BA-A434-5481155C1D69}"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09429-711B-4491-ADDE-1FD93BB08ED3}" type="slidenum">
              <a:rPr lang="en-US" smtClean="0"/>
              <a:t>‹#›</a:t>
            </a:fld>
            <a:endParaRPr lang="en-US"/>
          </a:p>
        </p:txBody>
      </p:sp>
    </p:spTree>
    <p:extLst>
      <p:ext uri="{BB962C8B-B14F-4D97-AF65-F5344CB8AC3E}">
        <p14:creationId xmlns:p14="http://schemas.microsoft.com/office/powerpoint/2010/main" val="2447069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756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alpha val="64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4DEA37-087D-45BA-A434-5481155C1D69}" type="datetimeFigureOut">
              <a:rPr lang="en-US" smtClean="0"/>
              <a:t>12/9/2018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09429-711B-4491-ADDE-1FD93BB08ED3}" type="slidenum">
              <a:rPr lang="en-US" smtClean="0"/>
              <a:t>‹#›</a:t>
            </a:fld>
            <a:endParaRPr lang="en-US"/>
          </a:p>
        </p:txBody>
      </p:sp>
    </p:spTree>
    <p:extLst>
      <p:ext uri="{BB962C8B-B14F-4D97-AF65-F5344CB8AC3E}">
        <p14:creationId xmlns:p14="http://schemas.microsoft.com/office/powerpoint/2010/main" val="1139063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10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TO ADD FOR 2018</a:t>
            </a:r>
          </a:p>
        </p:txBody>
      </p:sp>
      <p:sp>
        <p:nvSpPr>
          <p:cNvPr id="3" name="Content Placeholder 2"/>
          <p:cNvSpPr>
            <a:spLocks noGrp="1"/>
          </p:cNvSpPr>
          <p:nvPr>
            <p:ph idx="1"/>
          </p:nvPr>
        </p:nvSpPr>
        <p:spPr/>
        <p:txBody>
          <a:bodyPr/>
          <a:lstStyle/>
          <a:p>
            <a:r>
              <a:rPr lang="en-US" dirty="0"/>
              <a:t>Phase Changes</a:t>
            </a:r>
          </a:p>
          <a:p>
            <a:r>
              <a:rPr lang="en-US"/>
              <a:t>Heating </a:t>
            </a:r>
            <a:r>
              <a:rPr lang="en-US" dirty="0"/>
              <a:t>Curve</a:t>
            </a:r>
          </a:p>
          <a:p>
            <a:r>
              <a:rPr lang="en-US" dirty="0"/>
              <a:t>Add Plasma</a:t>
            </a:r>
          </a:p>
          <a:p>
            <a:endParaRPr lang="en-US" dirty="0"/>
          </a:p>
        </p:txBody>
      </p:sp>
    </p:spTree>
    <p:extLst>
      <p:ext uri="{BB962C8B-B14F-4D97-AF65-F5344CB8AC3E}">
        <p14:creationId xmlns:p14="http://schemas.microsoft.com/office/powerpoint/2010/main" val="1417500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 NOW</a:t>
            </a:r>
          </a:p>
        </p:txBody>
      </p:sp>
      <p:sp>
        <p:nvSpPr>
          <p:cNvPr id="3" name="Content Placeholder 2"/>
          <p:cNvSpPr>
            <a:spLocks noGrp="1"/>
          </p:cNvSpPr>
          <p:nvPr>
            <p:ph idx="1"/>
          </p:nvPr>
        </p:nvSpPr>
        <p:spPr/>
        <p:txBody>
          <a:bodyPr>
            <a:normAutofit/>
          </a:bodyPr>
          <a:lstStyle/>
          <a:p>
            <a:r>
              <a:rPr lang="en-US" dirty="0"/>
              <a:t>Search through your notebook for notes and test reviews on Scientific Method and Measurement, Atomic Theory, Periodic Table, Radioactivity, Bonding, Nomenclature, Chemical Reactions, Matter (Kinetic Theory), Solutions, Acids and Bases, and Motion.</a:t>
            </a:r>
          </a:p>
          <a:p>
            <a:r>
              <a:rPr lang="en-US" dirty="0"/>
              <a:t>Get out Midterm Review packet</a:t>
            </a:r>
          </a:p>
        </p:txBody>
      </p:sp>
    </p:spTree>
    <p:extLst>
      <p:ext uri="{BB962C8B-B14F-4D97-AF65-F5344CB8AC3E}">
        <p14:creationId xmlns:p14="http://schemas.microsoft.com/office/powerpoint/2010/main" val="2193319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NEW BELL SCHEDULE</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8800" y="1295400"/>
            <a:ext cx="3952875" cy="5348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019800" y="2133600"/>
            <a:ext cx="2133600" cy="4647426"/>
          </a:xfrm>
          <a:prstGeom prst="rect">
            <a:avLst/>
          </a:prstGeom>
          <a:noFill/>
        </p:spPr>
        <p:txBody>
          <a:bodyPr wrap="square" rtlCol="0">
            <a:spAutoFit/>
          </a:bodyPr>
          <a:lstStyle/>
          <a:p>
            <a:r>
              <a:rPr lang="en-US" sz="2800" b="1" dirty="0"/>
              <a:t>55</a:t>
            </a:r>
          </a:p>
          <a:p>
            <a:r>
              <a:rPr lang="en-US" sz="2800" b="1" dirty="0"/>
              <a:t>53</a:t>
            </a:r>
          </a:p>
          <a:p>
            <a:r>
              <a:rPr lang="en-US" sz="2800" b="1" dirty="0"/>
              <a:t>53</a:t>
            </a:r>
          </a:p>
          <a:p>
            <a:r>
              <a:rPr lang="en-US" sz="2800" b="1" dirty="0"/>
              <a:t>53</a:t>
            </a:r>
          </a:p>
          <a:p>
            <a:r>
              <a:rPr lang="en-US" sz="2800" b="1" dirty="0"/>
              <a:t>85</a:t>
            </a:r>
          </a:p>
          <a:p>
            <a:endParaRPr lang="en-US" dirty="0"/>
          </a:p>
          <a:p>
            <a:endParaRPr lang="en-US" dirty="0"/>
          </a:p>
          <a:p>
            <a:endParaRPr lang="en-US" dirty="0"/>
          </a:p>
          <a:p>
            <a:endParaRPr lang="en-US" dirty="0"/>
          </a:p>
          <a:p>
            <a:endParaRPr lang="en-US" dirty="0"/>
          </a:p>
          <a:p>
            <a:endParaRPr lang="en-US" dirty="0"/>
          </a:p>
          <a:p>
            <a:r>
              <a:rPr lang="en-US" sz="2400" b="1" dirty="0"/>
              <a:t>53</a:t>
            </a:r>
          </a:p>
          <a:p>
            <a:r>
              <a:rPr lang="en-US" sz="2400" b="1" dirty="0"/>
              <a:t>53</a:t>
            </a:r>
          </a:p>
        </p:txBody>
      </p:sp>
    </p:spTree>
    <p:extLst>
      <p:ext uri="{BB962C8B-B14F-4D97-AF65-F5344CB8AC3E}">
        <p14:creationId xmlns:p14="http://schemas.microsoft.com/office/powerpoint/2010/main" val="1977618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MIDTERM EXAM</a:t>
            </a:r>
          </a:p>
        </p:txBody>
      </p:sp>
      <p:sp>
        <p:nvSpPr>
          <p:cNvPr id="3" name="Content Placeholder 2"/>
          <p:cNvSpPr>
            <a:spLocks noGrp="1"/>
          </p:cNvSpPr>
          <p:nvPr>
            <p:ph idx="1"/>
          </p:nvPr>
        </p:nvSpPr>
        <p:spPr/>
        <p:txBody>
          <a:bodyPr/>
          <a:lstStyle/>
          <a:p>
            <a:r>
              <a:rPr lang="en-US" dirty="0"/>
              <a:t>50 multiple choice questions.</a:t>
            </a:r>
          </a:p>
          <a:p>
            <a:r>
              <a:rPr lang="en-US" dirty="0"/>
              <a:t>Bubble in answer sheet.</a:t>
            </a:r>
          </a:p>
          <a:p>
            <a:r>
              <a:rPr lang="en-US" dirty="0"/>
              <a:t>Cannot write on the test.</a:t>
            </a:r>
          </a:p>
          <a:p>
            <a:r>
              <a:rPr lang="en-US" dirty="0"/>
              <a:t>You can do scratch work on the test answer sheet.</a:t>
            </a:r>
          </a:p>
          <a:p>
            <a:r>
              <a:rPr lang="en-US" dirty="0"/>
              <a:t>You will need a calculator.</a:t>
            </a:r>
          </a:p>
        </p:txBody>
      </p:sp>
    </p:spTree>
    <p:extLst>
      <p:ext uri="{BB962C8B-B14F-4D97-AF65-F5344CB8AC3E}">
        <p14:creationId xmlns:p14="http://schemas.microsoft.com/office/powerpoint/2010/main" val="3730170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SCIENTIFIC METHOD</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600200"/>
            <a:ext cx="7119937" cy="4716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0123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SCIENTIFIC METHOD</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1676400"/>
            <a:ext cx="7577867" cy="4414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8135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MEASUREMENT</a:t>
            </a: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1074" y="1600200"/>
            <a:ext cx="5021851"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7662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MEASUREMENT</a:t>
            </a:r>
          </a:p>
        </p:txBody>
      </p:sp>
      <p:pic>
        <p:nvPicPr>
          <p:cNvPr id="4" name="Content Placeholder 3">
            <a:extLst>
              <a:ext uri="{FF2B5EF4-FFF2-40B4-BE49-F238E27FC236}">
                <a16:creationId xmlns:a16="http://schemas.microsoft.com/office/drawing/2014/main" id="{83D873AD-50C0-43C8-BB2C-814F4C7A9431}"/>
              </a:ext>
            </a:extLst>
          </p:cNvPr>
          <p:cNvPicPr>
            <a:picLocks noGrp="1" noChangeAspect="1"/>
          </p:cNvPicPr>
          <p:nvPr>
            <p:ph idx="1"/>
          </p:nvPr>
        </p:nvPicPr>
        <p:blipFill>
          <a:blip r:embed="rId2"/>
          <a:stretch>
            <a:fillRect/>
          </a:stretch>
        </p:blipFill>
        <p:spPr>
          <a:xfrm>
            <a:off x="1066800" y="1524000"/>
            <a:ext cx="7596187" cy="4601890"/>
          </a:xfrm>
          <a:prstGeom prst="rect">
            <a:avLst/>
          </a:prstGeom>
        </p:spPr>
      </p:pic>
    </p:spTree>
    <p:extLst>
      <p:ext uri="{BB962C8B-B14F-4D97-AF65-F5344CB8AC3E}">
        <p14:creationId xmlns:p14="http://schemas.microsoft.com/office/powerpoint/2010/main" val="1112901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MEASUREMENT</a:t>
            </a:r>
          </a:p>
        </p:txBody>
      </p:sp>
      <p:pic>
        <p:nvPicPr>
          <p:cNvPr id="5" name="Content Placeholder 4">
            <a:extLst>
              <a:ext uri="{FF2B5EF4-FFF2-40B4-BE49-F238E27FC236}">
                <a16:creationId xmlns:a16="http://schemas.microsoft.com/office/drawing/2014/main" id="{586C276F-A554-4424-BEBE-A5276F44215B}"/>
              </a:ext>
            </a:extLst>
          </p:cNvPr>
          <p:cNvPicPr>
            <a:picLocks noGrp="1" noChangeAspect="1"/>
          </p:cNvPicPr>
          <p:nvPr>
            <p:ph idx="1"/>
          </p:nvPr>
        </p:nvPicPr>
        <p:blipFill>
          <a:blip r:embed="rId2"/>
          <a:stretch>
            <a:fillRect/>
          </a:stretch>
        </p:blipFill>
        <p:spPr>
          <a:xfrm>
            <a:off x="838200" y="1600200"/>
            <a:ext cx="7493706" cy="4509294"/>
          </a:xfrm>
          <a:prstGeom prst="rect">
            <a:avLst/>
          </a:prstGeom>
        </p:spPr>
      </p:pic>
    </p:spTree>
    <p:extLst>
      <p:ext uri="{BB962C8B-B14F-4D97-AF65-F5344CB8AC3E}">
        <p14:creationId xmlns:p14="http://schemas.microsoft.com/office/powerpoint/2010/main" val="610123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MEASUREMENT</a:t>
            </a:r>
          </a:p>
        </p:txBody>
      </p:sp>
      <p:sp>
        <p:nvSpPr>
          <p:cNvPr id="3" name="Content Placeholder 2"/>
          <p:cNvSpPr>
            <a:spLocks noGrp="1"/>
          </p:cNvSpPr>
          <p:nvPr>
            <p:ph sz="half" idx="1"/>
          </p:nvPr>
        </p:nvSpPr>
        <p:spPr>
          <a:xfrm>
            <a:off x="304800" y="1600200"/>
            <a:ext cx="4114800" cy="4525963"/>
          </a:xfrm>
        </p:spPr>
        <p:txBody>
          <a:bodyPr>
            <a:normAutofit lnSpcReduction="10000"/>
          </a:bodyPr>
          <a:lstStyle/>
          <a:p>
            <a:r>
              <a:rPr lang="en-US" b="1" dirty="0"/>
              <a:t>Density </a:t>
            </a:r>
            <a:r>
              <a:rPr lang="en-US" dirty="0"/>
              <a:t>is a measure of the amount of mass in a certain volume. </a:t>
            </a:r>
          </a:p>
          <a:p>
            <a:r>
              <a:rPr lang="en-US" dirty="0"/>
              <a:t>The heavier an object, the more dense it is.</a:t>
            </a:r>
          </a:p>
          <a:p>
            <a:r>
              <a:rPr lang="en-US" dirty="0"/>
              <a:t>This </a:t>
            </a:r>
            <a:r>
              <a:rPr lang="en-US" b="1" u="sng" dirty="0">
                <a:solidFill>
                  <a:srgbClr val="FF0000"/>
                </a:solidFill>
              </a:rPr>
              <a:t>physical property </a:t>
            </a:r>
            <a:r>
              <a:rPr lang="en-US" dirty="0"/>
              <a:t>is often used to identify and classify substances. </a:t>
            </a:r>
          </a:p>
          <a:p>
            <a:r>
              <a:rPr lang="en-US" dirty="0"/>
              <a:t>It is usually measured in g/cm</a:t>
            </a:r>
            <a:r>
              <a:rPr lang="en-US" baseline="30000" dirty="0"/>
              <a:t>3</a:t>
            </a:r>
            <a:r>
              <a:rPr lang="en-US" dirty="0"/>
              <a:t>.</a:t>
            </a:r>
          </a:p>
        </p:txBody>
      </p:sp>
      <p:sp>
        <p:nvSpPr>
          <p:cNvPr id="4" name="Content Placeholder 3"/>
          <p:cNvSpPr>
            <a:spLocks noGrp="1"/>
          </p:cNvSpPr>
          <p:nvPr>
            <p:ph sz="half" idx="2"/>
          </p:nvPr>
        </p:nvSpPr>
        <p:spPr>
          <a:xfrm>
            <a:off x="4876800" y="1600200"/>
            <a:ext cx="3810000" cy="4525963"/>
          </a:xfrm>
        </p:spPr>
        <p:txBody>
          <a:bodyPr>
            <a:normAutofit lnSpcReduction="10000"/>
          </a:bodyPr>
          <a:lstStyle/>
          <a:p>
            <a:pPr marL="0" indent="0">
              <a:buNone/>
            </a:pPr>
            <a:r>
              <a:rPr lang="en-US" b="1" dirty="0"/>
              <a:t>SAMPLE PROBLEM: </a:t>
            </a:r>
            <a:r>
              <a:rPr lang="en-US" dirty="0"/>
              <a:t>What is the density of a billiard ball that has a volume of 100 cm</a:t>
            </a:r>
            <a:r>
              <a:rPr lang="en-US" baseline="30000" dirty="0"/>
              <a:t>3</a:t>
            </a:r>
            <a:r>
              <a:rPr lang="en-US" dirty="0"/>
              <a:t> and a mass of 250 g?</a:t>
            </a:r>
          </a:p>
        </p:txBody>
      </p:sp>
      <p:sp>
        <p:nvSpPr>
          <p:cNvPr id="6" name="Slide Number Placeholder 5"/>
          <p:cNvSpPr>
            <a:spLocks noGrp="1"/>
          </p:cNvSpPr>
          <p:nvPr>
            <p:ph type="sldNum" sz="quarter" idx="12"/>
          </p:nvPr>
        </p:nvSpPr>
        <p:spPr/>
        <p:txBody>
          <a:bodyPr/>
          <a:lstStyle/>
          <a:p>
            <a:fld id="{10BB11C2-F834-4686-913C-A56490AEA2B3}" type="slidenum">
              <a:rPr lang="en-US" smtClean="0"/>
              <a:t>10</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5486400"/>
            <a:ext cx="2867025" cy="122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9668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MEASUREMENT</a:t>
            </a: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828800"/>
            <a:ext cx="7598793" cy="3823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2901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MEASUREMENT</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447800"/>
            <a:ext cx="7167562" cy="5155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2901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MEASUREMENT</a:t>
            </a:r>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295400"/>
            <a:ext cx="7315200" cy="5389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5711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MEASUREMENT</a:t>
            </a: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828800"/>
            <a:ext cx="7548562" cy="444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0933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fontScale="90000"/>
          </a:bodyPr>
          <a:lstStyle/>
          <a:p>
            <a:r>
              <a:rPr lang="en-US" b="1" dirty="0"/>
              <a:t> </a:t>
            </a:r>
            <a:br>
              <a:rPr lang="en-US" dirty="0"/>
            </a:br>
            <a:r>
              <a:rPr lang="en-US" sz="6000" b="1" dirty="0"/>
              <a:t>STRUCTURE OF THE ATOM</a:t>
            </a:r>
            <a:br>
              <a:rPr lang="en-US" dirty="0"/>
            </a:br>
            <a:br>
              <a:rPr lang="en-US" sz="2800" dirty="0"/>
            </a:br>
            <a:endParaRPr lang="en-US" sz="2800" dirty="0"/>
          </a:p>
        </p:txBody>
      </p:sp>
      <p:sp>
        <p:nvSpPr>
          <p:cNvPr id="3" name="Content Placeholder 2"/>
          <p:cNvSpPr>
            <a:spLocks noGrp="1"/>
          </p:cNvSpPr>
          <p:nvPr>
            <p:ph idx="1"/>
          </p:nvPr>
        </p:nvSpPr>
        <p:spPr/>
        <p:txBody>
          <a:bodyPr>
            <a:normAutofit/>
          </a:bodyPr>
          <a:lstStyle/>
          <a:p>
            <a:r>
              <a:rPr lang="en-US" dirty="0">
                <a:effectLst/>
                <a:latin typeface="Arial Narrow"/>
                <a:ea typeface="Times New Roman"/>
                <a:cs typeface="Times New Roman"/>
              </a:rPr>
              <a:t>All matter is made up of atoms. </a:t>
            </a:r>
            <a:endParaRPr lang="en-US" dirty="0"/>
          </a:p>
        </p:txBody>
      </p:sp>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2352" y="990600"/>
            <a:ext cx="2779713" cy="239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Group 57"/>
          <p:cNvGraphicFramePr>
            <a:graphicFrameLocks/>
          </p:cNvGraphicFramePr>
          <p:nvPr>
            <p:extLst>
              <p:ext uri="{D42A27DB-BD31-4B8C-83A1-F6EECF244321}">
                <p14:modId xmlns:p14="http://schemas.microsoft.com/office/powerpoint/2010/main" val="3829820482"/>
              </p:ext>
            </p:extLst>
          </p:nvPr>
        </p:nvGraphicFramePr>
        <p:xfrm>
          <a:off x="152400" y="3429000"/>
          <a:ext cx="8686800" cy="3254714"/>
        </p:xfrm>
        <a:graphic>
          <a:graphicData uri="http://schemas.openxmlformats.org/drawingml/2006/table">
            <a:tbl>
              <a:tblPr/>
              <a:tblGrid>
                <a:gridCol w="2637064">
                  <a:extLst>
                    <a:ext uri="{9D8B030D-6E8A-4147-A177-3AD203B41FA5}">
                      <a16:colId xmlns:a16="http://schemas.microsoft.com/office/drawing/2014/main" val="20000"/>
                    </a:ext>
                  </a:extLst>
                </a:gridCol>
                <a:gridCol w="1553936">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6437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chemeClr val="tx1"/>
                          </a:solidFill>
                          <a:effectLst/>
                          <a:latin typeface="Arial" pitchFamily="34" charset="0"/>
                        </a:rPr>
                        <a:t>Subatomic Particle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a:ln>
                            <a:noFill/>
                          </a:ln>
                          <a:solidFill>
                            <a:schemeClr val="tx1"/>
                          </a:solidFill>
                          <a:effectLst/>
                          <a:latin typeface="Arial" pitchFamily="34" charset="0"/>
                        </a:rPr>
                        <a:t>Charge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a:ln>
                            <a:noFill/>
                          </a:ln>
                          <a:solidFill>
                            <a:schemeClr val="tx1"/>
                          </a:solidFill>
                          <a:effectLst/>
                          <a:latin typeface="Arial" pitchFamily="34" charset="0"/>
                        </a:rPr>
                        <a:t>Location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chemeClr val="tx1"/>
                          </a:solidFill>
                          <a:effectLst/>
                          <a:latin typeface="Arial" pitchFamily="34" charset="0"/>
                        </a:rPr>
                        <a:t>Size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801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00B050"/>
                          </a:solidFill>
                          <a:effectLst/>
                          <a:latin typeface="Arial" pitchFamily="34" charset="0"/>
                        </a:rPr>
                        <a:t>Proton (p</a:t>
                      </a:r>
                      <a:r>
                        <a:rPr kumimoji="0" lang="en-US" sz="2100" b="1" i="0" u="none" strike="noStrike" cap="none" normalizeH="0" baseline="30000" dirty="0">
                          <a:ln>
                            <a:noFill/>
                          </a:ln>
                          <a:solidFill>
                            <a:srgbClr val="00B050"/>
                          </a:solidFill>
                          <a:effectLst/>
                          <a:latin typeface="Arial" pitchFamily="34" charset="0"/>
                        </a:rPr>
                        <a:t>+</a:t>
                      </a:r>
                      <a:r>
                        <a:rPr kumimoji="0" lang="en-US" sz="2100" b="1" i="0" u="none" strike="noStrike" cap="none" normalizeH="0" baseline="0" dirty="0">
                          <a:ln>
                            <a:noFill/>
                          </a:ln>
                          <a:solidFill>
                            <a:srgbClr val="00B050"/>
                          </a:solidFill>
                          <a:effectLst/>
                          <a:latin typeface="Arial" pitchFamily="34"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00B050"/>
                          </a:solidFill>
                          <a:effectLst/>
                          <a:latin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00B050"/>
                          </a:solidFill>
                          <a:effectLst/>
                          <a:latin typeface="Arial" pitchFamily="34" charset="0"/>
                        </a:rPr>
                        <a:t>Nucleus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00B050"/>
                          </a:solidFill>
                          <a:effectLst/>
                          <a:latin typeface="Arial" pitchFamily="34" charset="0"/>
                        </a:rPr>
                        <a:t>Equal to size of neutron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792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0070C0"/>
                          </a:solidFill>
                          <a:effectLst/>
                          <a:latin typeface="Arial" pitchFamily="34" charset="0"/>
                        </a:rPr>
                        <a:t>Neutron (n)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0070C0"/>
                          </a:solidFill>
                          <a:effectLst/>
                          <a:latin typeface="Arial"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0070C0"/>
                          </a:solidFill>
                          <a:effectLst/>
                          <a:latin typeface="Arial" pitchFamily="34" charset="0"/>
                        </a:rPr>
                        <a:t>Nucleus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0070C0"/>
                          </a:solidFill>
                          <a:effectLst/>
                          <a:latin typeface="Arial" pitchFamily="34" charset="0"/>
                        </a:rPr>
                        <a:t>Equal to size of proton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375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FF0000"/>
                          </a:solidFill>
                          <a:effectLst/>
                          <a:latin typeface="Arial" pitchFamily="34" charset="0"/>
                        </a:rPr>
                        <a:t>Electron (e</a:t>
                      </a:r>
                      <a:r>
                        <a:rPr kumimoji="0" lang="en-US" sz="2100" b="1" i="0" u="none" strike="noStrike" cap="none" normalizeH="0" baseline="30000" dirty="0">
                          <a:ln>
                            <a:noFill/>
                          </a:ln>
                          <a:solidFill>
                            <a:srgbClr val="FF0000"/>
                          </a:solidFill>
                          <a:effectLst/>
                          <a:latin typeface="Arial" pitchFamily="34" charset="0"/>
                        </a:rPr>
                        <a:t>-</a:t>
                      </a:r>
                      <a:r>
                        <a:rPr kumimoji="0" lang="en-US" sz="2100" b="1" i="0" u="none" strike="noStrike" cap="none" normalizeH="0" baseline="0" dirty="0">
                          <a:ln>
                            <a:noFill/>
                          </a:ln>
                          <a:solidFill>
                            <a:srgbClr val="FF0000"/>
                          </a:solidFill>
                          <a:effectLst/>
                          <a:latin typeface="Arial" pitchFamily="34"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FF0000"/>
                          </a:solidFill>
                          <a:effectLst/>
                          <a:latin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FF0000"/>
                          </a:solidFill>
                          <a:effectLst/>
                          <a:latin typeface="Arial" pitchFamily="34" charset="0"/>
                        </a:rPr>
                        <a:t>Outside nucleus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dirty="0">
                          <a:ln>
                            <a:noFill/>
                          </a:ln>
                          <a:solidFill>
                            <a:srgbClr val="FF0000"/>
                          </a:solidFill>
                          <a:effectLst/>
                          <a:latin typeface="Arial" pitchFamily="34" charset="0"/>
                        </a:rPr>
                        <a:t>Smallest subatomic particle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2"/>
          </p:nvPr>
        </p:nvSpPr>
        <p:spPr/>
        <p:txBody>
          <a:bodyPr/>
          <a:lstStyle/>
          <a:p>
            <a:fld id="{10BB11C2-F834-4686-913C-A56490AEA2B3}" type="slidenum">
              <a:rPr lang="en-US" smtClean="0"/>
              <a:t>15</a:t>
            </a:fld>
            <a:endParaRPr lang="en-US"/>
          </a:p>
        </p:txBody>
      </p:sp>
    </p:spTree>
    <p:extLst>
      <p:ext uri="{BB962C8B-B14F-4D97-AF65-F5344CB8AC3E}">
        <p14:creationId xmlns:p14="http://schemas.microsoft.com/office/powerpoint/2010/main" val="3838127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99" y="533400"/>
            <a:ext cx="8229600" cy="1143000"/>
          </a:xfrm>
        </p:spPr>
        <p:txBody>
          <a:bodyPr>
            <a:noAutofit/>
          </a:bodyPr>
          <a:lstStyle/>
          <a:p>
            <a:r>
              <a:rPr lang="en-US" sz="5400" b="1" dirty="0"/>
              <a:t>STRUCTURE OF THE ATOM</a:t>
            </a:r>
            <a:br>
              <a:rPr lang="en-US" sz="3200" dirty="0"/>
            </a:br>
            <a:endParaRPr lang="en-US" sz="3000" dirty="0"/>
          </a:p>
        </p:txBody>
      </p:sp>
      <p:sp>
        <p:nvSpPr>
          <p:cNvPr id="3" name="Content Placeholder 2"/>
          <p:cNvSpPr>
            <a:spLocks noGrp="1"/>
          </p:cNvSpPr>
          <p:nvPr>
            <p:ph idx="1"/>
          </p:nvPr>
        </p:nvSpPr>
        <p:spPr/>
        <p:txBody>
          <a:bodyPr>
            <a:normAutofit/>
          </a:bodyPr>
          <a:lstStyle/>
          <a:p>
            <a:r>
              <a:rPr lang="en-US" sz="3000" dirty="0"/>
              <a:t>Protons (+) equals Electrons (-)</a:t>
            </a:r>
          </a:p>
          <a:p>
            <a:r>
              <a:rPr lang="en-US" sz="3000" dirty="0"/>
              <a:t>Electrons (- charge) and protons (+ charge) to make the atom electrically neutral. </a:t>
            </a:r>
          </a:p>
        </p:txBody>
      </p:sp>
      <p:pic>
        <p:nvPicPr>
          <p:cNvPr id="24578" name="Picture 2" descr="C:\Documents and Settings\tiffany.dixon\Local Settings\Temporary Internet Files\Content.IE5\UYXZWLD9\MC90029257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3365770"/>
            <a:ext cx="3200399" cy="324979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743200" y="4343400"/>
            <a:ext cx="16764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solidFill>
                  <a:schemeClr val="tx1"/>
                </a:solidFill>
              </a:rPr>
              <a:t>Protons(+)</a:t>
            </a:r>
          </a:p>
        </p:txBody>
      </p:sp>
      <p:sp>
        <p:nvSpPr>
          <p:cNvPr id="6" name="Rectangle 5"/>
          <p:cNvSpPr/>
          <p:nvPr/>
        </p:nvSpPr>
        <p:spPr>
          <a:xfrm>
            <a:off x="4953000" y="4375688"/>
            <a:ext cx="1981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solidFill>
                  <a:schemeClr val="tx1"/>
                </a:solidFill>
              </a:rPr>
              <a:t>Electrons (-)</a:t>
            </a:r>
          </a:p>
        </p:txBody>
      </p:sp>
      <p:sp>
        <p:nvSpPr>
          <p:cNvPr id="5" name="Slide Number Placeholder 4"/>
          <p:cNvSpPr>
            <a:spLocks noGrp="1"/>
          </p:cNvSpPr>
          <p:nvPr>
            <p:ph type="sldNum" sz="quarter" idx="12"/>
          </p:nvPr>
        </p:nvSpPr>
        <p:spPr/>
        <p:txBody>
          <a:bodyPr/>
          <a:lstStyle/>
          <a:p>
            <a:fld id="{10BB11C2-F834-4686-913C-A56490AEA2B3}" type="slidenum">
              <a:rPr lang="en-US" smtClean="0"/>
              <a:t>16</a:t>
            </a:fld>
            <a:endParaRPr lang="en-US"/>
          </a:p>
        </p:txBody>
      </p:sp>
    </p:spTree>
    <p:extLst>
      <p:ext uri="{BB962C8B-B14F-4D97-AF65-F5344CB8AC3E}">
        <p14:creationId xmlns:p14="http://schemas.microsoft.com/office/powerpoint/2010/main" val="1679782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t>STRUCTURE OF THE ATOM</a:t>
            </a:r>
            <a:br>
              <a:rPr lang="en-US" sz="2500" dirty="0"/>
            </a:br>
            <a:endParaRPr lang="en-US" sz="2500" dirty="0"/>
          </a:p>
        </p:txBody>
      </p:sp>
      <p:sp>
        <p:nvSpPr>
          <p:cNvPr id="3" name="Content Placeholder 2"/>
          <p:cNvSpPr>
            <a:spLocks noGrp="1"/>
          </p:cNvSpPr>
          <p:nvPr>
            <p:ph idx="1"/>
          </p:nvPr>
        </p:nvSpPr>
        <p:spPr>
          <a:xfrm>
            <a:off x="381000" y="1284766"/>
            <a:ext cx="8229600" cy="4525963"/>
          </a:xfrm>
        </p:spPr>
        <p:txBody>
          <a:bodyPr/>
          <a:lstStyle/>
          <a:p>
            <a:r>
              <a:rPr lang="en-US" dirty="0"/>
              <a:t>The </a:t>
            </a:r>
            <a:r>
              <a:rPr lang="en-US" b="1" u="sng" dirty="0">
                <a:solidFill>
                  <a:srgbClr val="FF0000"/>
                </a:solidFill>
              </a:rPr>
              <a:t>atomic number </a:t>
            </a:r>
            <a:r>
              <a:rPr lang="en-US" dirty="0"/>
              <a:t>of an element is what distinguishes it from all other elements.</a:t>
            </a:r>
          </a:p>
          <a:p>
            <a:r>
              <a:rPr lang="en-US" dirty="0"/>
              <a:t>The atomic number is the number of protons there are in the nucleus. </a:t>
            </a:r>
          </a:p>
          <a:p>
            <a:r>
              <a:rPr lang="en-US" dirty="0"/>
              <a:t>Hydrogen's atomic number is 1. </a:t>
            </a:r>
          </a:p>
          <a:p>
            <a:r>
              <a:rPr lang="en-US" dirty="0"/>
              <a:t>Helium's atomic number is 2. </a:t>
            </a:r>
          </a:p>
        </p:txBody>
      </p:sp>
      <p:grpSp>
        <p:nvGrpSpPr>
          <p:cNvPr id="4" name="Group 12"/>
          <p:cNvGrpSpPr>
            <a:grpSpLocks/>
          </p:cNvGrpSpPr>
          <p:nvPr/>
        </p:nvGrpSpPr>
        <p:grpSpPr bwMode="auto">
          <a:xfrm>
            <a:off x="2822104" y="4724400"/>
            <a:ext cx="1499197" cy="1955899"/>
            <a:chOff x="4608" y="672"/>
            <a:chExt cx="960" cy="1344"/>
          </a:xfrm>
        </p:grpSpPr>
        <p:sp>
          <p:nvSpPr>
            <p:cNvPr id="5" name="Rectangle 10"/>
            <p:cNvSpPr>
              <a:spLocks noChangeArrowheads="1"/>
            </p:cNvSpPr>
            <p:nvPr/>
          </p:nvSpPr>
          <p:spPr bwMode="auto">
            <a:xfrm>
              <a:off x="4608" y="672"/>
              <a:ext cx="960" cy="134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Text Box 11"/>
            <p:cNvSpPr txBox="1">
              <a:spLocks noChangeArrowheads="1"/>
            </p:cNvSpPr>
            <p:nvPr/>
          </p:nvSpPr>
          <p:spPr bwMode="auto">
            <a:xfrm>
              <a:off x="4656" y="720"/>
              <a:ext cx="864" cy="1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b="1" dirty="0"/>
                <a:t>1</a:t>
              </a:r>
            </a:p>
            <a:p>
              <a:pPr algn="ctr" eaLnBrk="1" hangingPunct="1">
                <a:spcBef>
                  <a:spcPct val="50000"/>
                </a:spcBef>
              </a:pPr>
              <a:r>
                <a:rPr lang="en-US" b="1" dirty="0"/>
                <a:t>H</a:t>
              </a:r>
            </a:p>
            <a:p>
              <a:pPr algn="ctr" eaLnBrk="1" hangingPunct="1">
                <a:spcBef>
                  <a:spcPct val="50000"/>
                </a:spcBef>
              </a:pPr>
              <a:r>
                <a:rPr lang="en-US" b="1" dirty="0"/>
                <a:t>Hydrogen</a:t>
              </a:r>
            </a:p>
            <a:p>
              <a:pPr eaLnBrk="1" hangingPunct="1">
                <a:spcBef>
                  <a:spcPct val="50000"/>
                </a:spcBef>
              </a:pPr>
              <a:r>
                <a:rPr lang="en-US" b="1" dirty="0"/>
                <a:t>   1.0079</a:t>
              </a:r>
            </a:p>
          </p:txBody>
        </p:sp>
      </p:grpSp>
      <p:sp>
        <p:nvSpPr>
          <p:cNvPr id="8" name="Rectangle 10"/>
          <p:cNvSpPr>
            <a:spLocks noChangeArrowheads="1"/>
          </p:cNvSpPr>
          <p:nvPr/>
        </p:nvSpPr>
        <p:spPr bwMode="auto">
          <a:xfrm>
            <a:off x="6705600" y="4724399"/>
            <a:ext cx="1502308" cy="201408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Right Arrow 9"/>
          <p:cNvSpPr/>
          <p:nvPr/>
        </p:nvSpPr>
        <p:spPr>
          <a:xfrm>
            <a:off x="1066800" y="4724400"/>
            <a:ext cx="22860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Atomic Number</a:t>
            </a:r>
          </a:p>
        </p:txBody>
      </p:sp>
      <p:sp>
        <p:nvSpPr>
          <p:cNvPr id="11" name="Right Arrow 10"/>
          <p:cNvSpPr/>
          <p:nvPr/>
        </p:nvSpPr>
        <p:spPr>
          <a:xfrm>
            <a:off x="4839929" y="4794254"/>
            <a:ext cx="22860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Atomic Number</a:t>
            </a:r>
          </a:p>
        </p:txBody>
      </p:sp>
      <p:sp>
        <p:nvSpPr>
          <p:cNvPr id="12" name="Slide Number Placeholder 11"/>
          <p:cNvSpPr>
            <a:spLocks noGrp="1"/>
          </p:cNvSpPr>
          <p:nvPr>
            <p:ph type="sldNum" sz="quarter" idx="12"/>
          </p:nvPr>
        </p:nvSpPr>
        <p:spPr/>
        <p:txBody>
          <a:bodyPr/>
          <a:lstStyle/>
          <a:p>
            <a:fld id="{10BB11C2-F834-4686-913C-A56490AEA2B3}" type="slidenum">
              <a:rPr lang="en-US" smtClean="0"/>
              <a:t>17</a:t>
            </a:fld>
            <a:endParaRPr lang="en-US"/>
          </a:p>
        </p:txBody>
      </p:sp>
      <p:sp>
        <p:nvSpPr>
          <p:cNvPr id="13" name="Text Box 11"/>
          <p:cNvSpPr txBox="1">
            <a:spLocks noChangeArrowheads="1"/>
          </p:cNvSpPr>
          <p:nvPr/>
        </p:nvSpPr>
        <p:spPr bwMode="auto">
          <a:xfrm>
            <a:off x="6782115" y="4946654"/>
            <a:ext cx="1349277" cy="161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b="1" dirty="0"/>
              <a:t>2</a:t>
            </a:r>
          </a:p>
          <a:p>
            <a:pPr algn="ctr" eaLnBrk="1" hangingPunct="1">
              <a:spcBef>
                <a:spcPct val="50000"/>
              </a:spcBef>
            </a:pPr>
            <a:r>
              <a:rPr lang="en-US" b="1" dirty="0"/>
              <a:t>He</a:t>
            </a:r>
          </a:p>
          <a:p>
            <a:pPr algn="ctr" eaLnBrk="1" hangingPunct="1">
              <a:spcBef>
                <a:spcPct val="50000"/>
              </a:spcBef>
            </a:pPr>
            <a:r>
              <a:rPr lang="en-US" b="1" dirty="0"/>
              <a:t>Helium</a:t>
            </a:r>
          </a:p>
          <a:p>
            <a:pPr algn="ctr" eaLnBrk="1" hangingPunct="1">
              <a:spcBef>
                <a:spcPct val="50000"/>
              </a:spcBef>
            </a:pPr>
            <a:r>
              <a:rPr lang="en-US" b="1" dirty="0"/>
              <a:t>4.0026</a:t>
            </a:r>
          </a:p>
        </p:txBody>
      </p:sp>
    </p:spTree>
    <p:extLst>
      <p:ext uri="{BB962C8B-B14F-4D97-AF65-F5344CB8AC3E}">
        <p14:creationId xmlns:p14="http://schemas.microsoft.com/office/powerpoint/2010/main" val="1289411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STRUCTURE OF THE ATOM</a:t>
            </a:r>
            <a:endParaRPr lang="en-US" sz="4800" dirty="0"/>
          </a:p>
        </p:txBody>
      </p:sp>
      <p:sp>
        <p:nvSpPr>
          <p:cNvPr id="3" name="Content Placeholder 2"/>
          <p:cNvSpPr>
            <a:spLocks noGrp="1"/>
          </p:cNvSpPr>
          <p:nvPr>
            <p:ph idx="1"/>
          </p:nvPr>
        </p:nvSpPr>
        <p:spPr/>
        <p:txBody>
          <a:bodyPr/>
          <a:lstStyle/>
          <a:p>
            <a:r>
              <a:rPr lang="en-US" dirty="0"/>
              <a:t>The </a:t>
            </a:r>
            <a:r>
              <a:rPr lang="en-US" b="1" u="sng" dirty="0">
                <a:solidFill>
                  <a:srgbClr val="FF0000"/>
                </a:solidFill>
              </a:rPr>
              <a:t>atomic mass </a:t>
            </a:r>
            <a:r>
              <a:rPr lang="en-US" dirty="0"/>
              <a:t>is the larger number on the periodic table.</a:t>
            </a:r>
          </a:p>
          <a:p>
            <a:r>
              <a:rPr lang="en-US" dirty="0"/>
              <a:t>It is the average of the masses of the isotopes of that element.</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8300" y="3746608"/>
            <a:ext cx="1511300" cy="196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914400" y="4991099"/>
            <a:ext cx="22860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Atomic Mass</a:t>
            </a:r>
          </a:p>
        </p:txBody>
      </p:sp>
      <p:sp>
        <p:nvSpPr>
          <p:cNvPr id="5" name="Slide Number Placeholder 4"/>
          <p:cNvSpPr>
            <a:spLocks noGrp="1"/>
          </p:cNvSpPr>
          <p:nvPr>
            <p:ph type="sldNum" sz="quarter" idx="12"/>
          </p:nvPr>
        </p:nvSpPr>
        <p:spPr/>
        <p:txBody>
          <a:bodyPr/>
          <a:lstStyle/>
          <a:p>
            <a:fld id="{10BB11C2-F834-4686-913C-A56490AEA2B3}" type="slidenum">
              <a:rPr lang="en-US" smtClean="0"/>
              <a:t>18</a:t>
            </a:fld>
            <a:endParaRPr lang="en-US"/>
          </a:p>
        </p:txBody>
      </p:sp>
      <p:sp>
        <p:nvSpPr>
          <p:cNvPr id="6" name="Rectangle 5"/>
          <p:cNvSpPr/>
          <p:nvPr/>
        </p:nvSpPr>
        <p:spPr>
          <a:xfrm>
            <a:off x="6858000" y="3755864"/>
            <a:ext cx="1524000" cy="19592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Box 11"/>
          <p:cNvSpPr txBox="1">
            <a:spLocks noChangeArrowheads="1"/>
          </p:cNvSpPr>
          <p:nvPr/>
        </p:nvSpPr>
        <p:spPr bwMode="auto">
          <a:xfrm>
            <a:off x="6934200" y="3909136"/>
            <a:ext cx="1349277" cy="161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b="1" dirty="0"/>
              <a:t>2</a:t>
            </a:r>
          </a:p>
          <a:p>
            <a:pPr algn="ctr" eaLnBrk="1" hangingPunct="1">
              <a:spcBef>
                <a:spcPct val="50000"/>
              </a:spcBef>
            </a:pPr>
            <a:r>
              <a:rPr lang="en-US" b="1" dirty="0"/>
              <a:t>He</a:t>
            </a:r>
          </a:p>
          <a:p>
            <a:pPr algn="ctr" eaLnBrk="1" hangingPunct="1">
              <a:spcBef>
                <a:spcPct val="50000"/>
              </a:spcBef>
            </a:pPr>
            <a:r>
              <a:rPr lang="en-US" b="1" dirty="0"/>
              <a:t>Helium</a:t>
            </a:r>
          </a:p>
          <a:p>
            <a:pPr algn="ctr" eaLnBrk="1" hangingPunct="1">
              <a:spcBef>
                <a:spcPct val="50000"/>
              </a:spcBef>
            </a:pPr>
            <a:r>
              <a:rPr lang="en-US" b="1" dirty="0"/>
              <a:t>4.0026</a:t>
            </a:r>
          </a:p>
        </p:txBody>
      </p:sp>
      <p:sp>
        <p:nvSpPr>
          <p:cNvPr id="10" name="Right Arrow 9"/>
          <p:cNvSpPr/>
          <p:nvPr/>
        </p:nvSpPr>
        <p:spPr>
          <a:xfrm>
            <a:off x="4660490" y="5029200"/>
            <a:ext cx="22860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Atomic Mass</a:t>
            </a:r>
          </a:p>
        </p:txBody>
      </p:sp>
    </p:spTree>
    <p:extLst>
      <p:ext uri="{BB962C8B-B14F-4D97-AF65-F5344CB8AC3E}">
        <p14:creationId xmlns:p14="http://schemas.microsoft.com/office/powerpoint/2010/main" val="1364415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STRUCTURE OF THE ATOM</a:t>
            </a:r>
            <a:endParaRPr lang="en-US" sz="4800" dirty="0"/>
          </a:p>
        </p:txBody>
      </p:sp>
      <p:sp>
        <p:nvSpPr>
          <p:cNvPr id="3" name="Content Placeholder 2"/>
          <p:cNvSpPr>
            <a:spLocks noGrp="1"/>
          </p:cNvSpPr>
          <p:nvPr>
            <p:ph idx="1"/>
          </p:nvPr>
        </p:nvSpPr>
        <p:spPr/>
        <p:txBody>
          <a:bodyPr/>
          <a:lstStyle/>
          <a:p>
            <a:r>
              <a:rPr lang="en-US" dirty="0"/>
              <a:t>The </a:t>
            </a:r>
            <a:r>
              <a:rPr lang="en-US" b="1" u="sng" dirty="0">
                <a:solidFill>
                  <a:srgbClr val="FF0000"/>
                </a:solidFill>
              </a:rPr>
              <a:t>mass number </a:t>
            </a:r>
            <a:r>
              <a:rPr lang="en-US" dirty="0"/>
              <a:t>is the number of neutrons added to the number of protons. </a:t>
            </a:r>
          </a:p>
          <a:p>
            <a:r>
              <a:rPr lang="en-US" dirty="0"/>
              <a:t>In other words, the </a:t>
            </a:r>
            <a:r>
              <a:rPr lang="en-US" u="sng" dirty="0"/>
              <a:t>total number of particles in the nucleus</a:t>
            </a:r>
            <a:r>
              <a:rPr lang="en-US" dirty="0"/>
              <a:t>. </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8300" y="3746608"/>
            <a:ext cx="1511300" cy="196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10BB11C2-F834-4686-913C-A56490AEA2B3}" type="slidenum">
              <a:rPr lang="en-US" smtClean="0"/>
              <a:t>19</a:t>
            </a:fld>
            <a:endParaRPr lang="en-US" dirty="0"/>
          </a:p>
        </p:txBody>
      </p:sp>
      <p:sp>
        <p:nvSpPr>
          <p:cNvPr id="6" name="Rectangle 5"/>
          <p:cNvSpPr/>
          <p:nvPr/>
        </p:nvSpPr>
        <p:spPr>
          <a:xfrm>
            <a:off x="6858000" y="3755864"/>
            <a:ext cx="1524000" cy="19592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Box 11"/>
          <p:cNvSpPr txBox="1">
            <a:spLocks noChangeArrowheads="1"/>
          </p:cNvSpPr>
          <p:nvPr/>
        </p:nvSpPr>
        <p:spPr bwMode="auto">
          <a:xfrm>
            <a:off x="6934200" y="3909136"/>
            <a:ext cx="1349277" cy="161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b="1" dirty="0"/>
              <a:t>2</a:t>
            </a:r>
          </a:p>
          <a:p>
            <a:pPr algn="ctr" eaLnBrk="1" hangingPunct="1">
              <a:spcBef>
                <a:spcPct val="50000"/>
              </a:spcBef>
            </a:pPr>
            <a:r>
              <a:rPr lang="en-US" b="1" dirty="0"/>
              <a:t>He</a:t>
            </a:r>
          </a:p>
          <a:p>
            <a:pPr algn="ctr" eaLnBrk="1" hangingPunct="1">
              <a:spcBef>
                <a:spcPct val="50000"/>
              </a:spcBef>
            </a:pPr>
            <a:r>
              <a:rPr lang="en-US" b="1" dirty="0"/>
              <a:t>Helium</a:t>
            </a:r>
          </a:p>
          <a:p>
            <a:pPr algn="ctr" eaLnBrk="1" hangingPunct="1">
              <a:spcBef>
                <a:spcPct val="50000"/>
              </a:spcBef>
            </a:pPr>
            <a:r>
              <a:rPr lang="en-US" b="1" dirty="0"/>
              <a:t>4.0026</a:t>
            </a:r>
          </a:p>
        </p:txBody>
      </p:sp>
      <p:sp>
        <p:nvSpPr>
          <p:cNvPr id="7" name="TextBox 6"/>
          <p:cNvSpPr txBox="1"/>
          <p:nvPr/>
        </p:nvSpPr>
        <p:spPr>
          <a:xfrm>
            <a:off x="914400" y="4237780"/>
            <a:ext cx="1371600" cy="1477328"/>
          </a:xfrm>
          <a:prstGeom prst="rect">
            <a:avLst/>
          </a:prstGeom>
          <a:solidFill>
            <a:schemeClr val="accent6">
              <a:lumMod val="40000"/>
              <a:lumOff val="60000"/>
            </a:schemeClr>
          </a:solidFill>
        </p:spPr>
        <p:txBody>
          <a:bodyPr wrap="square" rtlCol="0">
            <a:spAutoFit/>
          </a:bodyPr>
          <a:lstStyle/>
          <a:p>
            <a:pPr algn="ctr"/>
            <a:r>
              <a:rPr lang="en-US" b="1" dirty="0"/>
              <a:t>Take atomic mass and round to a whole number</a:t>
            </a:r>
          </a:p>
        </p:txBody>
      </p:sp>
      <p:sp>
        <p:nvSpPr>
          <p:cNvPr id="8" name="TextBox 7"/>
          <p:cNvSpPr txBox="1"/>
          <p:nvPr/>
        </p:nvSpPr>
        <p:spPr>
          <a:xfrm>
            <a:off x="4953000" y="5715108"/>
            <a:ext cx="1371600" cy="523220"/>
          </a:xfrm>
          <a:prstGeom prst="rect">
            <a:avLst/>
          </a:prstGeom>
          <a:solidFill>
            <a:schemeClr val="accent4">
              <a:lumMod val="40000"/>
              <a:lumOff val="60000"/>
            </a:schemeClr>
          </a:solidFill>
        </p:spPr>
        <p:txBody>
          <a:bodyPr wrap="square" rtlCol="0">
            <a:spAutoFit/>
          </a:bodyPr>
          <a:lstStyle/>
          <a:p>
            <a:r>
              <a:rPr lang="en-US" sz="2800" b="1" dirty="0"/>
              <a:t>1          4</a:t>
            </a:r>
          </a:p>
        </p:txBody>
      </p:sp>
      <p:cxnSp>
        <p:nvCxnSpPr>
          <p:cNvPr id="12" name="Straight Arrow Connector 11"/>
          <p:cNvCxnSpPr/>
          <p:nvPr/>
        </p:nvCxnSpPr>
        <p:spPr>
          <a:xfrm flipH="1" flipV="1">
            <a:off x="4191000" y="5334000"/>
            <a:ext cx="762000" cy="38110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6324600" y="5334000"/>
            <a:ext cx="762000" cy="381054"/>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1424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t>STRUCTURE OF THE ATOM</a:t>
            </a:r>
            <a:br>
              <a:rPr lang="en-US" sz="2500" dirty="0"/>
            </a:br>
            <a:endParaRPr lang="en-US" sz="2500" dirty="0"/>
          </a:p>
        </p:txBody>
      </p:sp>
      <p:sp>
        <p:nvSpPr>
          <p:cNvPr id="3" name="Content Placeholder 2"/>
          <p:cNvSpPr>
            <a:spLocks noGrp="1"/>
          </p:cNvSpPr>
          <p:nvPr>
            <p:ph idx="1"/>
          </p:nvPr>
        </p:nvSpPr>
        <p:spPr>
          <a:xfrm>
            <a:off x="457200" y="1219200"/>
            <a:ext cx="8229600" cy="4906963"/>
          </a:xfrm>
        </p:spPr>
        <p:txBody>
          <a:bodyPr/>
          <a:lstStyle/>
          <a:p>
            <a:r>
              <a:rPr lang="en-US" sz="2800" b="1" dirty="0">
                <a:solidFill>
                  <a:srgbClr val="FF0000"/>
                </a:solidFill>
                <a:ea typeface="Times New Roman" pitchFamily="18" charset="0"/>
                <a:cs typeface="Minion-Bold" charset="0"/>
              </a:rPr>
              <a:t>Isotopes </a:t>
            </a:r>
            <a:r>
              <a:rPr lang="en-US" sz="2800" dirty="0">
                <a:solidFill>
                  <a:srgbClr val="000000"/>
                </a:solidFill>
                <a:ea typeface="Times New Roman" pitchFamily="18" charset="0"/>
                <a:cs typeface="Minion-Regular" charset="0"/>
              </a:rPr>
              <a:t>are atoms of the same element that have different </a:t>
            </a:r>
            <a:r>
              <a:rPr lang="en-US" sz="2800" b="1" u="sng" dirty="0">
                <a:solidFill>
                  <a:srgbClr val="000000"/>
                </a:solidFill>
                <a:ea typeface="Times New Roman" pitchFamily="18" charset="0"/>
                <a:cs typeface="Minion-Regular" charset="0"/>
              </a:rPr>
              <a:t>numbers of neutrons and different mass numbers</a:t>
            </a:r>
            <a:r>
              <a:rPr lang="en-US" sz="2800" dirty="0">
                <a:solidFill>
                  <a:srgbClr val="000000"/>
                </a:solidFill>
                <a:ea typeface="Times New Roman" pitchFamily="18" charset="0"/>
                <a:cs typeface="Minion-Regular" charset="0"/>
              </a:rPr>
              <a:t>.</a:t>
            </a:r>
          </a:p>
          <a:p>
            <a:r>
              <a:rPr lang="en-US" sz="2800" dirty="0">
                <a:solidFill>
                  <a:srgbClr val="000000"/>
                </a:solidFill>
                <a:ea typeface="Times New Roman" pitchFamily="18" charset="0"/>
                <a:cs typeface="Minion-Regular" charset="0"/>
              </a:rPr>
              <a:t>To distinguish one isotope from another, the isotopes are referred by their mass numbers. </a:t>
            </a:r>
          </a:p>
          <a:p>
            <a:endParaRPr lang="en-US" dirty="0"/>
          </a:p>
        </p:txBody>
      </p:sp>
      <p:grpSp>
        <p:nvGrpSpPr>
          <p:cNvPr id="5" name="Group 4"/>
          <p:cNvGrpSpPr/>
          <p:nvPr/>
        </p:nvGrpSpPr>
        <p:grpSpPr>
          <a:xfrm>
            <a:off x="451516" y="3581400"/>
            <a:ext cx="8181975" cy="2828925"/>
            <a:chOff x="481013" y="3432175"/>
            <a:chExt cx="8181975" cy="2828925"/>
          </a:xfrm>
        </p:grpSpPr>
        <p:pic>
          <p:nvPicPr>
            <p:cNvPr id="266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13" y="3432175"/>
              <a:ext cx="8181975"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219200" y="3962400"/>
              <a:ext cx="1676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rPr>
                <a:t>hydrogen</a:t>
              </a:r>
            </a:p>
          </p:txBody>
        </p:sp>
      </p:grpSp>
      <p:sp>
        <p:nvSpPr>
          <p:cNvPr id="6" name="Slide Number Placeholder 5"/>
          <p:cNvSpPr>
            <a:spLocks noGrp="1"/>
          </p:cNvSpPr>
          <p:nvPr>
            <p:ph type="sldNum" sz="quarter" idx="12"/>
          </p:nvPr>
        </p:nvSpPr>
        <p:spPr/>
        <p:txBody>
          <a:bodyPr/>
          <a:lstStyle/>
          <a:p>
            <a:fld id="{10BB11C2-F834-4686-913C-A56490AEA2B3}" type="slidenum">
              <a:rPr lang="en-US" smtClean="0"/>
              <a:t>20</a:t>
            </a:fld>
            <a:endParaRPr lang="en-US"/>
          </a:p>
        </p:txBody>
      </p:sp>
    </p:spTree>
    <p:extLst>
      <p:ext uri="{BB962C8B-B14F-4D97-AF65-F5344CB8AC3E}">
        <p14:creationId xmlns:p14="http://schemas.microsoft.com/office/powerpoint/2010/main" val="1894395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ass Number and Atomic Ma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013" y="494071"/>
            <a:ext cx="5638800" cy="2976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657600"/>
            <a:ext cx="8181975"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10BB11C2-F834-4686-913C-A56490AEA2B3}" type="slidenum">
              <a:rPr lang="en-US" smtClean="0"/>
              <a:t>21</a:t>
            </a:fld>
            <a:endParaRPr lang="en-US"/>
          </a:p>
        </p:txBody>
      </p:sp>
      <mc:AlternateContent xmlns:mc="http://schemas.openxmlformats.org/markup-compatibility/2006" xmlns:a14="http://schemas.microsoft.com/office/drawing/2010/main">
        <mc:Choice Requires="a14">
          <p:sp>
            <p:nvSpPr>
              <p:cNvPr id="3" name="TextBox 2"/>
              <p:cNvSpPr txBox="1"/>
              <p:nvPr/>
            </p:nvSpPr>
            <p:spPr>
              <a:xfrm>
                <a:off x="6737555" y="301682"/>
                <a:ext cx="1905000" cy="33780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US" sz="2800" b="1" i="1" smtClean="0">
                              <a:latin typeface="Cambria Math" panose="02040503050406030204" pitchFamily="18" charset="0"/>
                            </a:rPr>
                          </m:ctrlPr>
                        </m:mPr>
                        <m:mr>
                          <m:e>
                            <m:r>
                              <m:rPr>
                                <m:brk m:alnAt="7"/>
                              </m:rPr>
                              <a:rPr lang="en-US" sz="2800" b="1" i="1" smtClean="0">
                                <a:latin typeface="Cambria Math"/>
                              </a:rPr>
                              <m:t>𝟏</m:t>
                            </m:r>
                          </m:e>
                        </m:mr>
                        <m:mr>
                          <m:e>
                            <m:r>
                              <a:rPr lang="en-US" sz="2800" b="1" i="1" smtClean="0">
                                <a:latin typeface="Cambria Math"/>
                              </a:rPr>
                              <m:t>𝟏</m:t>
                            </m:r>
                          </m:e>
                        </m:mr>
                      </m:m>
                      <m:r>
                        <a:rPr lang="en-US" sz="2800" b="1" i="1" smtClean="0">
                          <a:latin typeface="Cambria Math"/>
                        </a:rPr>
                        <m:t>𝑯</m:t>
                      </m:r>
                    </m:oMath>
                  </m:oMathPara>
                </a14:m>
                <a:endParaRPr lang="en-US" sz="2800" b="1" dirty="0"/>
              </a:p>
              <a:p>
                <a:endParaRPr lang="en-US" sz="2800" b="1" dirty="0"/>
              </a:p>
              <a:p>
                <a:pPr/>
                <a14:m>
                  <m:oMathPara xmlns:m="http://schemas.openxmlformats.org/officeDocument/2006/math">
                    <m:oMathParaPr>
                      <m:jc m:val="centerGroup"/>
                    </m:oMathParaPr>
                    <m:oMath xmlns:m="http://schemas.openxmlformats.org/officeDocument/2006/math">
                      <m:m>
                        <m:mPr>
                          <m:mcs>
                            <m:mc>
                              <m:mcPr>
                                <m:count m:val="1"/>
                                <m:mcJc m:val="center"/>
                              </m:mcPr>
                            </m:mc>
                          </m:mcs>
                          <m:ctrlPr>
                            <a:rPr lang="en-US" sz="2800" b="1" i="1" smtClean="0">
                              <a:latin typeface="Cambria Math" panose="02040503050406030204" pitchFamily="18" charset="0"/>
                            </a:rPr>
                          </m:ctrlPr>
                        </m:mPr>
                        <m:mr>
                          <m:e>
                            <m:r>
                              <m:rPr>
                                <m:brk m:alnAt="7"/>
                              </m:rPr>
                              <a:rPr lang="en-US" sz="2800" b="1" i="1" smtClean="0">
                                <a:latin typeface="Cambria Math"/>
                              </a:rPr>
                              <m:t>𝟐</m:t>
                            </m:r>
                          </m:e>
                        </m:mr>
                        <m:mr>
                          <m:e>
                            <m:r>
                              <a:rPr lang="en-US" sz="2800" b="1" i="1" smtClean="0">
                                <a:latin typeface="Cambria Math"/>
                              </a:rPr>
                              <m:t>𝟏</m:t>
                            </m:r>
                          </m:e>
                        </m:mr>
                      </m:m>
                      <m:r>
                        <a:rPr lang="en-US" sz="2800" b="1" i="1" smtClean="0">
                          <a:latin typeface="Cambria Math"/>
                        </a:rPr>
                        <m:t>𝑯</m:t>
                      </m:r>
                    </m:oMath>
                  </m:oMathPara>
                </a14:m>
                <a:endParaRPr lang="en-US" sz="2800" b="1" dirty="0"/>
              </a:p>
              <a:p>
                <a:endParaRPr lang="en-US" sz="2800" b="1" dirty="0"/>
              </a:p>
              <a:p>
                <a:pPr/>
                <a14:m>
                  <m:oMathPara xmlns:m="http://schemas.openxmlformats.org/officeDocument/2006/math">
                    <m:oMathParaPr>
                      <m:jc m:val="centerGroup"/>
                    </m:oMathParaPr>
                    <m:oMath xmlns:m="http://schemas.openxmlformats.org/officeDocument/2006/math">
                      <m:m>
                        <m:mPr>
                          <m:mcs>
                            <m:mc>
                              <m:mcPr>
                                <m:count m:val="1"/>
                                <m:mcJc m:val="center"/>
                              </m:mcPr>
                            </m:mc>
                          </m:mcs>
                          <m:ctrlPr>
                            <a:rPr lang="en-US" sz="2800" b="1" i="1" smtClean="0">
                              <a:latin typeface="Cambria Math" panose="02040503050406030204" pitchFamily="18" charset="0"/>
                            </a:rPr>
                          </m:ctrlPr>
                        </m:mPr>
                        <m:mr>
                          <m:e>
                            <m:r>
                              <m:rPr>
                                <m:brk m:alnAt="7"/>
                              </m:rPr>
                              <a:rPr lang="en-US" sz="2800" b="1" i="1" smtClean="0">
                                <a:latin typeface="Cambria Math"/>
                              </a:rPr>
                              <m:t>𝟑</m:t>
                            </m:r>
                          </m:e>
                        </m:mr>
                        <m:mr>
                          <m:e>
                            <m:r>
                              <a:rPr lang="en-US" sz="2800" b="1" i="1" smtClean="0">
                                <a:latin typeface="Cambria Math"/>
                              </a:rPr>
                              <m:t>𝟏</m:t>
                            </m:r>
                          </m:e>
                        </m:mr>
                      </m:m>
                      <m:r>
                        <a:rPr lang="en-US" sz="2800" b="1" i="1" smtClean="0">
                          <a:latin typeface="Cambria Math"/>
                        </a:rPr>
                        <m:t>𝑯</m:t>
                      </m:r>
                    </m:oMath>
                  </m:oMathPara>
                </a14:m>
                <a:endParaRPr lang="en-US" sz="2800" b="1" dirty="0"/>
              </a:p>
              <a:p>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6737555" y="301682"/>
                <a:ext cx="1905000" cy="3378041"/>
              </a:xfrm>
              <a:prstGeom prst="rect">
                <a:avLst/>
              </a:prstGeom>
              <a:blipFill rotWithShape="1">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6571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5400" b="1" dirty="0"/>
              <a:t>PERIODIC TABLE</a:t>
            </a:r>
          </a:p>
        </p:txBody>
      </p:sp>
      <p:sp>
        <p:nvSpPr>
          <p:cNvPr id="3" name="Content Placeholder 2"/>
          <p:cNvSpPr>
            <a:spLocks noGrp="1"/>
          </p:cNvSpPr>
          <p:nvPr>
            <p:ph idx="1"/>
          </p:nvPr>
        </p:nvSpPr>
        <p:spPr>
          <a:xfrm>
            <a:off x="457200" y="1371600"/>
            <a:ext cx="8229600" cy="4525963"/>
          </a:xfrm>
        </p:spPr>
        <p:txBody>
          <a:bodyPr/>
          <a:lstStyle/>
          <a:p>
            <a:r>
              <a:rPr lang="en-US" dirty="0"/>
              <a:t>The Periodic Table is organized into</a:t>
            </a:r>
          </a:p>
          <a:p>
            <a:pPr lvl="1"/>
            <a:r>
              <a:rPr lang="en-US" dirty="0"/>
              <a:t>Rows (periods)</a:t>
            </a:r>
          </a:p>
          <a:p>
            <a:pPr lvl="1"/>
            <a:r>
              <a:rPr lang="en-US" dirty="0"/>
              <a:t>Columns (groups)</a:t>
            </a:r>
          </a:p>
        </p:txBody>
      </p:sp>
      <p:sp>
        <p:nvSpPr>
          <p:cNvPr id="4" name="Slide Number Placeholder 3"/>
          <p:cNvSpPr>
            <a:spLocks noGrp="1"/>
          </p:cNvSpPr>
          <p:nvPr>
            <p:ph type="sldNum" sz="quarter" idx="12"/>
          </p:nvPr>
        </p:nvSpPr>
        <p:spPr/>
        <p:txBody>
          <a:bodyPr/>
          <a:lstStyle/>
          <a:p>
            <a:fld id="{10BB11C2-F834-4686-913C-A56490AEA2B3}" type="slidenum">
              <a:rPr lang="en-US" smtClean="0"/>
              <a:t>22</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124200"/>
            <a:ext cx="6105525" cy="3575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5084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sz="half" idx="1"/>
          </p:nvPr>
        </p:nvSpPr>
        <p:spPr bwMode="auto">
          <a:xfrm>
            <a:off x="408039" y="1295400"/>
            <a:ext cx="7821561" cy="414267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indent="0">
              <a:buNone/>
            </a:pPr>
            <a:r>
              <a:rPr lang="en-US" sz="2800" dirty="0">
                <a:latin typeface="Arial" panose="020B0604020202020204" pitchFamily="34" charset="0"/>
                <a:cs typeface="Arial" panose="020B0604020202020204" pitchFamily="34" charset="0"/>
              </a:rPr>
              <a:t>Horizontally into </a:t>
            </a:r>
            <a:r>
              <a:rPr lang="en-US" sz="2800" b="1" dirty="0">
                <a:latin typeface="Arial" panose="020B0604020202020204" pitchFamily="34" charset="0"/>
                <a:cs typeface="Arial" panose="020B0604020202020204" pitchFamily="34" charset="0"/>
              </a:rPr>
              <a:t>Periods- Total of 7</a:t>
            </a:r>
          </a:p>
          <a:p>
            <a:pPr marL="0" indent="0" eaLnBrk="1" hangingPunct="1">
              <a:buFontTx/>
              <a:buNone/>
            </a:pPr>
            <a:r>
              <a:rPr lang="en-US" sz="2800" dirty="0">
                <a:solidFill>
                  <a:srgbClr val="000000"/>
                </a:solidFill>
                <a:cs typeface="Times New Roman" pitchFamily="18" charset="0"/>
              </a:rPr>
              <a:t>Each row in the table of elements is a </a:t>
            </a:r>
            <a:r>
              <a:rPr lang="en-US" sz="2800" b="1" dirty="0">
                <a:solidFill>
                  <a:srgbClr val="000000"/>
                </a:solidFill>
                <a:cs typeface="Times New Roman" pitchFamily="18" charset="0"/>
              </a:rPr>
              <a:t>period.</a:t>
            </a:r>
            <a:endParaRPr lang="ml-IN" sz="2800" dirty="0">
              <a:solidFill>
                <a:srgbClr val="000000"/>
              </a:solidFill>
              <a:cs typeface="Mangal" pitchFamily="2"/>
            </a:endParaRPr>
          </a:p>
          <a:p>
            <a:pPr lvl="1" eaLnBrk="1" hangingPunct="1">
              <a:buFontTx/>
              <a:buChar char="•"/>
            </a:pPr>
            <a:r>
              <a:rPr lang="en-US" sz="2400" dirty="0">
                <a:solidFill>
                  <a:srgbClr val="000000"/>
                </a:solidFill>
              </a:rPr>
              <a:t>Elements in period 1 have one energy level.</a:t>
            </a:r>
          </a:p>
          <a:p>
            <a:pPr lvl="1" eaLnBrk="1" hangingPunct="1">
              <a:buFontTx/>
              <a:buChar char="•"/>
            </a:pPr>
            <a:r>
              <a:rPr lang="en-US" sz="2400" dirty="0">
                <a:solidFill>
                  <a:srgbClr val="000000"/>
                </a:solidFill>
              </a:rPr>
              <a:t>Elements in period 2 have two energy levels.</a:t>
            </a:r>
          </a:p>
          <a:p>
            <a:pPr lvl="1" eaLnBrk="1" hangingPunct="1">
              <a:buFontTx/>
              <a:buChar char="•"/>
            </a:pPr>
            <a:r>
              <a:rPr lang="en-US" sz="2400" dirty="0">
                <a:solidFill>
                  <a:srgbClr val="000000"/>
                </a:solidFill>
              </a:rPr>
              <a:t>Elements in period 3 have three energy levels.</a:t>
            </a:r>
          </a:p>
          <a:p>
            <a:pPr lvl="1" eaLnBrk="1" hangingPunct="1">
              <a:buFontTx/>
              <a:buChar char="•"/>
            </a:pPr>
            <a:r>
              <a:rPr lang="en-US" sz="2400" dirty="0">
                <a:solidFill>
                  <a:srgbClr val="000000"/>
                </a:solidFill>
              </a:rPr>
              <a:t>Elements in period 4 have four energy levels.</a:t>
            </a:r>
          </a:p>
          <a:p>
            <a:pPr lvl="1" eaLnBrk="1" hangingPunct="1">
              <a:buFontTx/>
              <a:buChar char="•"/>
            </a:pPr>
            <a:r>
              <a:rPr lang="en-US" sz="2400" dirty="0">
                <a:solidFill>
                  <a:srgbClr val="000000"/>
                </a:solidFill>
              </a:rPr>
              <a:t>Elements in period 5 have five energy levels.</a:t>
            </a:r>
          </a:p>
          <a:p>
            <a:pPr lvl="1" eaLnBrk="1" hangingPunct="1">
              <a:buFontTx/>
              <a:buChar char="•"/>
            </a:pPr>
            <a:r>
              <a:rPr lang="en-US" sz="2400" dirty="0">
                <a:solidFill>
                  <a:srgbClr val="000000"/>
                </a:solidFill>
              </a:rPr>
              <a:t>Elements in period 6 have six energy levels.</a:t>
            </a:r>
          </a:p>
          <a:p>
            <a:pPr lvl="1" eaLnBrk="1" hangingPunct="1">
              <a:buFontTx/>
              <a:buChar char="•"/>
            </a:pPr>
            <a:r>
              <a:rPr lang="en-US" sz="2400" dirty="0">
                <a:solidFill>
                  <a:srgbClr val="000000"/>
                </a:solidFill>
              </a:rPr>
              <a:t>Elements in period 7 have seven energy levels.</a:t>
            </a:r>
          </a:p>
        </p:txBody>
      </p:sp>
      <p:pic>
        <p:nvPicPr>
          <p:cNvPr id="4102" name="Picture 11" descr="period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065" y="5657850"/>
            <a:ext cx="7543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57200" y="152400"/>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870848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sz="half" idx="1"/>
          </p:nvPr>
        </p:nvSpPr>
        <p:spPr bwMode="auto">
          <a:xfrm>
            <a:off x="495300" y="2667000"/>
            <a:ext cx="7391400" cy="309623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indent="0" eaLnBrk="1" hangingPunct="1">
              <a:buFontTx/>
              <a:buNone/>
            </a:pPr>
            <a:r>
              <a:rPr lang="en-US" sz="2800" b="1" dirty="0">
                <a:solidFill>
                  <a:srgbClr val="0B4394"/>
                </a:solidFill>
                <a:ea typeface="Times New Roman" pitchFamily="18" charset="0"/>
                <a:cs typeface="StoneSans-Bold" charset="0"/>
              </a:rPr>
              <a:t>Groups</a:t>
            </a:r>
            <a:r>
              <a:rPr lang="en-US" sz="2800" b="1" dirty="0">
                <a:solidFill>
                  <a:srgbClr val="0064F3"/>
                </a:solidFill>
                <a:ea typeface="Times New Roman" pitchFamily="18" charset="0"/>
                <a:cs typeface="StoneSans-Bold" charset="0"/>
              </a:rPr>
              <a:t>  </a:t>
            </a:r>
            <a:endParaRPr lang="en-US" sz="2800" dirty="0">
              <a:solidFill>
                <a:srgbClr val="000000"/>
              </a:solidFill>
              <a:ea typeface="Times New Roman" pitchFamily="18" charset="0"/>
              <a:cs typeface="Minion-Regular" charset="0"/>
            </a:endParaRPr>
          </a:p>
          <a:p>
            <a:pPr marL="0" indent="0" eaLnBrk="1" hangingPunct="1">
              <a:buFontTx/>
              <a:buNone/>
            </a:pPr>
            <a:r>
              <a:rPr lang="en-US" sz="2800" dirty="0">
                <a:solidFill>
                  <a:srgbClr val="000000"/>
                </a:solidFill>
                <a:ea typeface="Times New Roman" pitchFamily="18" charset="0"/>
                <a:cs typeface="Minion-Regular" charset="0"/>
              </a:rPr>
              <a:t>Each column in the periodic table is called a </a:t>
            </a:r>
            <a:r>
              <a:rPr lang="en-US" sz="2800" b="1" dirty="0">
                <a:solidFill>
                  <a:srgbClr val="000000"/>
                </a:solidFill>
                <a:ea typeface="Times New Roman" pitchFamily="18" charset="0"/>
                <a:cs typeface="Minion-Bold" charset="0"/>
              </a:rPr>
              <a:t>group.</a:t>
            </a:r>
            <a:r>
              <a:rPr lang="ml-IN" sz="2800" dirty="0">
                <a:solidFill>
                  <a:srgbClr val="000000"/>
                </a:solidFill>
                <a:ea typeface="Times New Roman" pitchFamily="18" charset="0"/>
                <a:cs typeface="Mangal" pitchFamily="2"/>
              </a:rPr>
              <a:t> </a:t>
            </a:r>
          </a:p>
          <a:p>
            <a:pPr lvl="1" eaLnBrk="1" hangingPunct="1">
              <a:buFontTx/>
              <a:buChar char="•"/>
            </a:pPr>
            <a:r>
              <a:rPr lang="en-US" sz="2400" dirty="0">
                <a:solidFill>
                  <a:srgbClr val="000000"/>
                </a:solidFill>
                <a:ea typeface="Times New Roman" pitchFamily="18" charset="0"/>
                <a:cs typeface="Minion-Regular" charset="0"/>
              </a:rPr>
              <a:t>The elements in a group have the same number of valence electrons.</a:t>
            </a:r>
          </a:p>
          <a:p>
            <a:pPr lvl="1" eaLnBrk="1" hangingPunct="1">
              <a:buFontTx/>
              <a:buChar char="•"/>
            </a:pPr>
            <a:r>
              <a:rPr lang="en-US" sz="2400" dirty="0">
                <a:solidFill>
                  <a:srgbClr val="000000"/>
                </a:solidFill>
                <a:ea typeface="Times New Roman" pitchFamily="18" charset="0"/>
                <a:cs typeface="Minion-Regular" charset="0"/>
              </a:rPr>
              <a:t>Therefore members of a group in the periodic table have </a:t>
            </a:r>
            <a:r>
              <a:rPr lang="en-US" sz="2400" b="1" u="sng" dirty="0">
                <a:solidFill>
                  <a:srgbClr val="000000"/>
                </a:solidFill>
                <a:ea typeface="Times New Roman" pitchFamily="18" charset="0"/>
                <a:cs typeface="Minion-Regular" charset="0"/>
              </a:rPr>
              <a:t>similar chemical properties. </a:t>
            </a:r>
            <a:endParaRPr lang="ml-IN" sz="2400" b="1" u="sng" dirty="0">
              <a:solidFill>
                <a:srgbClr val="000000"/>
              </a:solidFill>
              <a:ea typeface="Times New Roman" pitchFamily="18" charset="0"/>
              <a:cs typeface="Mangal" pitchFamily="2"/>
            </a:endParaRPr>
          </a:p>
        </p:txBody>
      </p:sp>
      <p:sp>
        <p:nvSpPr>
          <p:cNvPr id="5123" name="Rectangle 3"/>
          <p:cNvSpPr>
            <a:spLocks noChangeArrowheads="1"/>
          </p:cNvSpPr>
          <p:nvPr/>
        </p:nvSpPr>
        <p:spPr bwMode="auto">
          <a:xfrm>
            <a:off x="609600" y="1600278"/>
            <a:ext cx="63230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b="1" dirty="0">
                <a:solidFill>
                  <a:srgbClr val="007B32"/>
                </a:solidFill>
                <a:latin typeface="StoneSans-Bold" charset="0"/>
              </a:rPr>
              <a:t>There are 18 GROUPS </a:t>
            </a:r>
          </a:p>
        </p:txBody>
      </p:sp>
      <p:grpSp>
        <p:nvGrpSpPr>
          <p:cNvPr id="398340" name="Group 4"/>
          <p:cNvGrpSpPr>
            <a:grpSpLocks/>
          </p:cNvGrpSpPr>
          <p:nvPr/>
        </p:nvGrpSpPr>
        <p:grpSpPr bwMode="auto">
          <a:xfrm>
            <a:off x="4191000" y="2097267"/>
            <a:ext cx="4495800" cy="2819400"/>
            <a:chOff x="384" y="1056"/>
            <a:chExt cx="2821" cy="1872"/>
          </a:xfrm>
        </p:grpSpPr>
        <p:sp>
          <p:nvSpPr>
            <p:cNvPr id="5125" name="Text Box 5"/>
            <p:cNvSpPr txBox="1">
              <a:spLocks noChangeArrowheads="1"/>
            </p:cNvSpPr>
            <p:nvPr/>
          </p:nvSpPr>
          <p:spPr bwMode="auto">
            <a:xfrm>
              <a:off x="384" y="1152"/>
              <a:ext cx="2497" cy="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2800">
                  <a:cs typeface="Arial" pitchFamily="34" charset="0"/>
                </a:rPr>
                <a:t>Vertically into </a:t>
              </a:r>
              <a:r>
                <a:rPr lang="en-US" sz="2800" b="1">
                  <a:cs typeface="Arial" pitchFamily="34" charset="0"/>
                </a:rPr>
                <a:t>Groups</a:t>
              </a:r>
            </a:p>
          </p:txBody>
        </p:sp>
        <p:pic>
          <p:nvPicPr>
            <p:cNvPr id="5126" name="Picture 6" descr="group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056"/>
              <a:ext cx="277" cy="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1"/>
          <p:cNvSpPr>
            <a:spLocks noGrp="1"/>
          </p:cNvSpPr>
          <p:nvPr>
            <p:ph type="title"/>
          </p:nvPr>
        </p:nvSpPr>
        <p:spPr>
          <a:xfrm>
            <a:off x="457200" y="152400"/>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2082594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98340"/>
                                        </p:tgtEl>
                                        <p:attrNameLst>
                                          <p:attrName>style.visibility</p:attrName>
                                        </p:attrNameLst>
                                      </p:cBhvr>
                                      <p:to>
                                        <p:strVal val="visible"/>
                                      </p:to>
                                    </p:set>
                                    <p:animEffect transition="in" filter="barn(inVertical)">
                                      <p:cBhvr>
                                        <p:cTn id="7" dur="500"/>
                                        <p:tgtEl>
                                          <p:spTgt spid="398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bwMode="auto">
          <a:xfrm>
            <a:off x="294968" y="2209800"/>
            <a:ext cx="8839200" cy="45259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lnSpcReduction="10000"/>
          </a:bodyPr>
          <a:lstStyle/>
          <a:p>
            <a:pPr eaLnBrk="1" hangingPunct="1"/>
            <a:r>
              <a:rPr lang="en-US" sz="2900" dirty="0"/>
              <a:t>Elements in group 1 have </a:t>
            </a:r>
            <a:r>
              <a:rPr lang="en-US" sz="2900" u="sng" dirty="0"/>
              <a:t>one</a:t>
            </a:r>
            <a:r>
              <a:rPr lang="en-US" sz="2900" dirty="0"/>
              <a:t> valence electron.</a:t>
            </a:r>
          </a:p>
          <a:p>
            <a:pPr eaLnBrk="1" hangingPunct="1"/>
            <a:r>
              <a:rPr lang="en-US" sz="2900" dirty="0"/>
              <a:t>Elements in group 2 have </a:t>
            </a:r>
            <a:r>
              <a:rPr lang="en-US" sz="2900" u="sng" dirty="0"/>
              <a:t>two</a:t>
            </a:r>
            <a:r>
              <a:rPr lang="en-US" sz="2900" dirty="0"/>
              <a:t> valence electrons.</a:t>
            </a:r>
          </a:p>
          <a:p>
            <a:pPr eaLnBrk="1" hangingPunct="1"/>
            <a:r>
              <a:rPr lang="en-US" sz="2900" dirty="0"/>
              <a:t>Elements in group 13 have </a:t>
            </a:r>
            <a:r>
              <a:rPr lang="en-US" sz="2900" u="sng" dirty="0"/>
              <a:t>three</a:t>
            </a:r>
            <a:r>
              <a:rPr lang="en-US" sz="2900" dirty="0"/>
              <a:t> valence electrons.</a:t>
            </a:r>
          </a:p>
          <a:p>
            <a:pPr eaLnBrk="1" hangingPunct="1"/>
            <a:r>
              <a:rPr lang="en-US" sz="2900" dirty="0"/>
              <a:t>Elements in group 14 have </a:t>
            </a:r>
            <a:r>
              <a:rPr lang="en-US" sz="2900" u="sng" dirty="0"/>
              <a:t>four</a:t>
            </a:r>
            <a:r>
              <a:rPr lang="en-US" sz="2900" dirty="0"/>
              <a:t> valence electrons.</a:t>
            </a:r>
          </a:p>
          <a:p>
            <a:pPr eaLnBrk="1" hangingPunct="1"/>
            <a:r>
              <a:rPr lang="en-US" sz="2900" dirty="0"/>
              <a:t>Elements in group 15 have </a:t>
            </a:r>
            <a:r>
              <a:rPr lang="en-US" sz="2900" u="sng" dirty="0"/>
              <a:t>five</a:t>
            </a:r>
            <a:r>
              <a:rPr lang="en-US" sz="2900" dirty="0"/>
              <a:t> valence electrons.</a:t>
            </a:r>
          </a:p>
          <a:p>
            <a:pPr eaLnBrk="1" hangingPunct="1"/>
            <a:r>
              <a:rPr lang="en-US" sz="2900" dirty="0"/>
              <a:t>Elements in group 16 have </a:t>
            </a:r>
            <a:r>
              <a:rPr lang="en-US" sz="2900" u="sng" dirty="0"/>
              <a:t>six </a:t>
            </a:r>
            <a:r>
              <a:rPr lang="en-US" sz="2900" dirty="0"/>
              <a:t>valence electrons.</a:t>
            </a:r>
          </a:p>
          <a:p>
            <a:pPr eaLnBrk="1" hangingPunct="1"/>
            <a:r>
              <a:rPr lang="en-US" sz="2900" dirty="0"/>
              <a:t>Elements in group 17 have </a:t>
            </a:r>
            <a:r>
              <a:rPr lang="en-US" sz="2900" u="sng" dirty="0"/>
              <a:t>seven </a:t>
            </a:r>
            <a:r>
              <a:rPr lang="en-US" sz="2900" dirty="0"/>
              <a:t>valence electrons.</a:t>
            </a:r>
          </a:p>
          <a:p>
            <a:pPr eaLnBrk="1" hangingPunct="1"/>
            <a:r>
              <a:rPr lang="en-US" sz="2900" dirty="0"/>
              <a:t>Elements in group 18 have  </a:t>
            </a:r>
            <a:r>
              <a:rPr lang="en-US" sz="2900" u="sng" dirty="0"/>
              <a:t>eight</a:t>
            </a:r>
            <a:r>
              <a:rPr lang="en-US" sz="2900" dirty="0"/>
              <a:t> valence electrons; except Helium (2).</a:t>
            </a:r>
          </a:p>
          <a:p>
            <a:pPr eaLnBrk="1" hangingPunct="1"/>
            <a:endParaRPr lang="en-US" sz="2900" dirty="0"/>
          </a:p>
          <a:p>
            <a:pPr eaLnBrk="1" hangingPunct="1"/>
            <a:endParaRPr lang="en-US" sz="2900" dirty="0"/>
          </a:p>
        </p:txBody>
      </p:sp>
      <p:grpSp>
        <p:nvGrpSpPr>
          <p:cNvPr id="3" name="Group 4"/>
          <p:cNvGrpSpPr>
            <a:grpSpLocks/>
          </p:cNvGrpSpPr>
          <p:nvPr/>
        </p:nvGrpSpPr>
        <p:grpSpPr bwMode="auto">
          <a:xfrm>
            <a:off x="4221496" y="1447800"/>
            <a:ext cx="4495800" cy="2819400"/>
            <a:chOff x="384" y="1056"/>
            <a:chExt cx="2821" cy="1872"/>
          </a:xfrm>
        </p:grpSpPr>
        <p:sp>
          <p:nvSpPr>
            <p:cNvPr id="4" name="Text Box 5"/>
            <p:cNvSpPr txBox="1">
              <a:spLocks noChangeArrowheads="1"/>
            </p:cNvSpPr>
            <p:nvPr/>
          </p:nvSpPr>
          <p:spPr bwMode="auto">
            <a:xfrm>
              <a:off x="384" y="1152"/>
              <a:ext cx="2497" cy="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2800">
                  <a:cs typeface="Arial" pitchFamily="34" charset="0"/>
                </a:rPr>
                <a:t>Vertically into </a:t>
              </a:r>
              <a:r>
                <a:rPr lang="en-US" sz="2800" b="1">
                  <a:cs typeface="Arial" pitchFamily="34" charset="0"/>
                </a:rPr>
                <a:t>Groups</a:t>
              </a:r>
            </a:p>
          </p:txBody>
        </p:sp>
        <p:pic>
          <p:nvPicPr>
            <p:cNvPr id="5" name="Picture 6" descr="group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8" y="1056"/>
              <a:ext cx="277" cy="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Slide Number Placeholder 1"/>
          <p:cNvSpPr>
            <a:spLocks noGrp="1"/>
          </p:cNvSpPr>
          <p:nvPr>
            <p:ph type="sldNum" sz="quarter" idx="12"/>
          </p:nvPr>
        </p:nvSpPr>
        <p:spPr/>
        <p:txBody>
          <a:bodyPr/>
          <a:lstStyle/>
          <a:p>
            <a:fld id="{10BB11C2-F834-4686-913C-A56490AEA2B3}" type="slidenum">
              <a:rPr lang="en-US" smtClean="0"/>
              <a:t>25</a:t>
            </a:fld>
            <a:endParaRPr lang="en-US"/>
          </a:p>
        </p:txBody>
      </p:sp>
      <p:sp>
        <p:nvSpPr>
          <p:cNvPr id="7" name="Title 1"/>
          <p:cNvSpPr>
            <a:spLocks noGrp="1"/>
          </p:cNvSpPr>
          <p:nvPr>
            <p:ph type="title"/>
          </p:nvPr>
        </p:nvSpPr>
        <p:spPr>
          <a:xfrm>
            <a:off x="457200" y="152400"/>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118017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ELECTRON DOT DIAGRAMS</a:t>
            </a:r>
            <a:endParaRPr lang="en-US" sz="5400" dirty="0"/>
          </a:p>
        </p:txBody>
      </p:sp>
      <p:sp>
        <p:nvSpPr>
          <p:cNvPr id="3" name="Content Placeholder 2"/>
          <p:cNvSpPr>
            <a:spLocks noGrp="1"/>
          </p:cNvSpPr>
          <p:nvPr>
            <p:ph idx="1"/>
          </p:nvPr>
        </p:nvSpPr>
        <p:spPr/>
        <p:txBody>
          <a:bodyPr/>
          <a:lstStyle/>
          <a:p>
            <a:pPr marL="539750" lvl="0" indent="-457200">
              <a:buFont typeface="Courier New" panose="02070309020205020404" pitchFamily="49" charset="0"/>
              <a:buChar char="o"/>
            </a:pPr>
            <a:r>
              <a:rPr lang="en-US" sz="2800" dirty="0"/>
              <a:t>Each </a:t>
            </a:r>
            <a:r>
              <a:rPr lang="en-US" sz="2800" b="1" dirty="0">
                <a:solidFill>
                  <a:srgbClr val="FF0000"/>
                </a:solidFill>
              </a:rPr>
              <a:t>‘side’ </a:t>
            </a:r>
            <a:r>
              <a:rPr lang="en-US" sz="2800" dirty="0"/>
              <a:t>of the symbol represents an orbital.  Draw the </a:t>
            </a:r>
            <a:r>
              <a:rPr lang="en-US" sz="2800" b="1" dirty="0">
                <a:solidFill>
                  <a:srgbClr val="FF0000"/>
                </a:solidFill>
              </a:rPr>
              <a:t>dots</a:t>
            </a:r>
            <a:r>
              <a:rPr lang="en-US" sz="2800" dirty="0">
                <a:solidFill>
                  <a:srgbClr val="FF0000"/>
                </a:solidFill>
              </a:rPr>
              <a:t> </a:t>
            </a:r>
            <a:r>
              <a:rPr lang="en-US" sz="2800" dirty="0"/>
              <a:t>on the appropriate sides to represent the electrons in that orbital.  Start at top and work your way around.</a:t>
            </a:r>
          </a:p>
          <a:p>
            <a:pPr marL="539750" lvl="0" indent="-457200">
              <a:buFont typeface="Courier New" panose="02070309020205020404" pitchFamily="49" charset="0"/>
              <a:buChar char="o"/>
            </a:pPr>
            <a:r>
              <a:rPr lang="en-US" sz="2800" dirty="0"/>
              <a:t>Dots correspond to the number of valence electrons. </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4075044"/>
            <a:ext cx="2667000" cy="2782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927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barn(inVertical)">
                                      <p:cBhvr>
                                        <p:cTn id="1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bwMode="auto">
          <a:xfrm>
            <a:off x="152400" y="1143000"/>
            <a:ext cx="8839200" cy="45259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eaLnBrk="1" hangingPunct="1"/>
            <a:r>
              <a:rPr lang="en-US" sz="2900" dirty="0"/>
              <a:t>Each horizontal row is also the electron shell.</a:t>
            </a:r>
          </a:p>
          <a:p>
            <a:pPr eaLnBrk="1" hangingPunct="1"/>
            <a:endParaRPr lang="en-US" sz="2900" dirty="0"/>
          </a:p>
          <a:p>
            <a:pPr eaLnBrk="1" hangingPunct="1"/>
            <a:endParaRPr lang="en-US" sz="2900" dirty="0"/>
          </a:p>
        </p:txBody>
      </p:sp>
      <p:sp>
        <p:nvSpPr>
          <p:cNvPr id="2" name="Slide Number Placeholder 1"/>
          <p:cNvSpPr>
            <a:spLocks noGrp="1"/>
          </p:cNvSpPr>
          <p:nvPr>
            <p:ph type="sldNum" sz="quarter" idx="12"/>
          </p:nvPr>
        </p:nvSpPr>
        <p:spPr/>
        <p:txBody>
          <a:bodyPr/>
          <a:lstStyle/>
          <a:p>
            <a:fld id="{10BB11C2-F834-4686-913C-A56490AEA2B3}" type="slidenum">
              <a:rPr lang="en-US" smtClean="0"/>
              <a:t>27</a:t>
            </a:fld>
            <a:endParaRPr lang="en-US"/>
          </a:p>
        </p:txBody>
      </p:sp>
      <p:sp>
        <p:nvSpPr>
          <p:cNvPr id="7" name="Title 1"/>
          <p:cNvSpPr>
            <a:spLocks noGrp="1"/>
          </p:cNvSpPr>
          <p:nvPr>
            <p:ph type="title"/>
          </p:nvPr>
        </p:nvSpPr>
        <p:spPr>
          <a:xfrm>
            <a:off x="457200" y="152400"/>
            <a:ext cx="8229600" cy="1143000"/>
          </a:xfrm>
        </p:spPr>
        <p:txBody>
          <a:bodyPr>
            <a:normAutofit/>
          </a:bodyPr>
          <a:lstStyle/>
          <a:p>
            <a:r>
              <a:rPr lang="en-US" sz="5400" b="1" dirty="0"/>
              <a:t>PERIODIC TABLE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905000"/>
            <a:ext cx="6367462" cy="4646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493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bwMode="auto">
          <a:xfrm>
            <a:off x="762000" y="1600200"/>
            <a:ext cx="7706032" cy="49831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marL="0" indent="0" eaLnBrk="1" hangingPunct="1">
              <a:buNone/>
            </a:pPr>
            <a:r>
              <a:rPr lang="en-US" dirty="0"/>
              <a:t>Atoms for ions based on their group:</a:t>
            </a:r>
          </a:p>
          <a:p>
            <a:pPr eaLnBrk="1" hangingPunct="1"/>
            <a:r>
              <a:rPr lang="en-US" sz="2900" dirty="0"/>
              <a:t>Elements in group 1 form a </a:t>
            </a:r>
            <a:r>
              <a:rPr lang="en-US" sz="2900" b="1" dirty="0"/>
              <a:t>1+</a:t>
            </a:r>
            <a:r>
              <a:rPr lang="en-US" sz="2900" dirty="0"/>
              <a:t> ion</a:t>
            </a:r>
          </a:p>
          <a:p>
            <a:pPr eaLnBrk="1" hangingPunct="1"/>
            <a:r>
              <a:rPr lang="en-US" sz="2900" dirty="0"/>
              <a:t>Elements in group 2 form a </a:t>
            </a:r>
            <a:r>
              <a:rPr lang="en-US" sz="2900" b="1" dirty="0"/>
              <a:t>2+</a:t>
            </a:r>
            <a:r>
              <a:rPr lang="en-US" sz="2900" dirty="0"/>
              <a:t> ion</a:t>
            </a:r>
          </a:p>
          <a:p>
            <a:pPr eaLnBrk="1" hangingPunct="1"/>
            <a:r>
              <a:rPr lang="en-US" sz="2900" dirty="0"/>
              <a:t>Elements in group 13 form </a:t>
            </a:r>
            <a:r>
              <a:rPr lang="en-US" sz="2900" b="1" dirty="0"/>
              <a:t>3+</a:t>
            </a:r>
            <a:r>
              <a:rPr lang="en-US" sz="2900" dirty="0"/>
              <a:t> ion</a:t>
            </a:r>
          </a:p>
          <a:p>
            <a:pPr eaLnBrk="1" hangingPunct="1"/>
            <a:r>
              <a:rPr lang="en-US" sz="2900" dirty="0"/>
              <a:t>Elements in group 14 form a </a:t>
            </a:r>
            <a:r>
              <a:rPr lang="en-US" sz="2900" b="1" dirty="0"/>
              <a:t>4+</a:t>
            </a:r>
            <a:r>
              <a:rPr lang="en-US" sz="2900" dirty="0"/>
              <a:t> or </a:t>
            </a:r>
            <a:r>
              <a:rPr lang="en-US" sz="2900" b="1" dirty="0"/>
              <a:t>4-</a:t>
            </a:r>
            <a:r>
              <a:rPr lang="en-US" sz="2900" dirty="0"/>
              <a:t> ion</a:t>
            </a:r>
          </a:p>
          <a:p>
            <a:pPr eaLnBrk="1" hangingPunct="1"/>
            <a:r>
              <a:rPr lang="en-US" sz="2900" dirty="0"/>
              <a:t>Elements in group 15 form a </a:t>
            </a:r>
            <a:r>
              <a:rPr lang="en-US" sz="2900" b="1" dirty="0"/>
              <a:t>3-</a:t>
            </a:r>
            <a:r>
              <a:rPr lang="en-US" sz="2900" dirty="0"/>
              <a:t> ion</a:t>
            </a:r>
          </a:p>
          <a:p>
            <a:pPr eaLnBrk="1" hangingPunct="1"/>
            <a:r>
              <a:rPr lang="en-US" sz="2900" dirty="0"/>
              <a:t>Elements in group 16 form a </a:t>
            </a:r>
            <a:r>
              <a:rPr lang="en-US" sz="2900" b="1" dirty="0"/>
              <a:t>2-</a:t>
            </a:r>
            <a:r>
              <a:rPr lang="en-US" sz="2900" dirty="0"/>
              <a:t> ion</a:t>
            </a:r>
          </a:p>
          <a:p>
            <a:pPr eaLnBrk="1" hangingPunct="1"/>
            <a:r>
              <a:rPr lang="en-US" sz="2900" dirty="0"/>
              <a:t>Elements in group 17 form a </a:t>
            </a:r>
            <a:r>
              <a:rPr lang="en-US" sz="2900" b="1" dirty="0"/>
              <a:t>1-</a:t>
            </a:r>
            <a:r>
              <a:rPr lang="en-US" sz="2900" dirty="0"/>
              <a:t> ion</a:t>
            </a:r>
          </a:p>
          <a:p>
            <a:pPr eaLnBrk="1" hangingPunct="1"/>
            <a:r>
              <a:rPr lang="en-US" sz="2900" dirty="0"/>
              <a:t>Elements in group 18 form </a:t>
            </a:r>
            <a:r>
              <a:rPr lang="en-US" sz="2900" b="1" dirty="0"/>
              <a:t>NO</a:t>
            </a:r>
            <a:r>
              <a:rPr lang="en-US" sz="2900" dirty="0"/>
              <a:t> ions.</a:t>
            </a:r>
          </a:p>
          <a:p>
            <a:pPr eaLnBrk="1" hangingPunct="1"/>
            <a:endParaRPr lang="en-US" sz="2900" dirty="0"/>
          </a:p>
          <a:p>
            <a:pPr eaLnBrk="1" hangingPunct="1"/>
            <a:endParaRPr lang="en-US" sz="2900" dirty="0"/>
          </a:p>
        </p:txBody>
      </p:sp>
      <p:sp>
        <p:nvSpPr>
          <p:cNvPr id="2" name="Slide Number Placeholder 1"/>
          <p:cNvSpPr>
            <a:spLocks noGrp="1"/>
          </p:cNvSpPr>
          <p:nvPr>
            <p:ph type="sldNum" sz="quarter" idx="12"/>
          </p:nvPr>
        </p:nvSpPr>
        <p:spPr/>
        <p:txBody>
          <a:bodyPr/>
          <a:lstStyle/>
          <a:p>
            <a:fld id="{10BB11C2-F834-4686-913C-A56490AEA2B3}" type="slidenum">
              <a:rPr lang="en-US" smtClean="0"/>
              <a:t>28</a:t>
            </a:fld>
            <a:endParaRPr lang="en-US"/>
          </a:p>
        </p:txBody>
      </p:sp>
      <p:sp>
        <p:nvSpPr>
          <p:cNvPr id="7" name="Title 1"/>
          <p:cNvSpPr>
            <a:spLocks noGrp="1"/>
          </p:cNvSpPr>
          <p:nvPr>
            <p:ph type="title"/>
          </p:nvPr>
        </p:nvSpPr>
        <p:spPr>
          <a:xfrm>
            <a:off x="457200" y="152400"/>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2948234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sz="half" idx="1"/>
          </p:nvPr>
        </p:nvSpPr>
        <p:spPr bwMode="auto">
          <a:xfrm>
            <a:off x="228600" y="1196975"/>
            <a:ext cx="8382000" cy="9461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indent="0" eaLnBrk="1" hangingPunct="1">
              <a:buFontTx/>
              <a:buNone/>
            </a:pPr>
            <a:r>
              <a:rPr lang="en-US" sz="2800"/>
              <a:t>There are four pieces of information for each element. </a:t>
            </a:r>
          </a:p>
        </p:txBody>
      </p:sp>
      <p:pic>
        <p:nvPicPr>
          <p:cNvPr id="9220" name="Picture 4" descr="HSPS_Ch5s2-p134-Chl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286000"/>
            <a:ext cx="38100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5"/>
          <p:cNvSpPr>
            <a:spLocks noChangeArrowheads="1"/>
          </p:cNvSpPr>
          <p:nvPr/>
        </p:nvSpPr>
        <p:spPr bwMode="auto">
          <a:xfrm>
            <a:off x="762000" y="2514600"/>
            <a:ext cx="2573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t>1. Atomic number</a:t>
            </a:r>
          </a:p>
        </p:txBody>
      </p:sp>
      <p:sp>
        <p:nvSpPr>
          <p:cNvPr id="9222" name="Rectangle 6"/>
          <p:cNvSpPr>
            <a:spLocks noChangeArrowheads="1"/>
          </p:cNvSpPr>
          <p:nvPr/>
        </p:nvSpPr>
        <p:spPr bwMode="auto">
          <a:xfrm>
            <a:off x="685800" y="3581400"/>
            <a:ext cx="269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t>2. Element symbol</a:t>
            </a:r>
          </a:p>
        </p:txBody>
      </p:sp>
      <p:sp>
        <p:nvSpPr>
          <p:cNvPr id="9223" name="Rectangle 7"/>
          <p:cNvSpPr>
            <a:spLocks noChangeArrowheads="1"/>
          </p:cNvSpPr>
          <p:nvPr/>
        </p:nvSpPr>
        <p:spPr bwMode="auto">
          <a:xfrm>
            <a:off x="990600" y="4419600"/>
            <a:ext cx="248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t>3. Element name</a:t>
            </a:r>
          </a:p>
        </p:txBody>
      </p:sp>
      <p:sp>
        <p:nvSpPr>
          <p:cNvPr id="9224" name="Rectangle 8"/>
          <p:cNvSpPr>
            <a:spLocks noChangeArrowheads="1"/>
          </p:cNvSpPr>
          <p:nvPr/>
        </p:nvSpPr>
        <p:spPr bwMode="auto">
          <a:xfrm>
            <a:off x="1066800" y="4953000"/>
            <a:ext cx="2266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a:t>4. Atomic mass</a:t>
            </a:r>
          </a:p>
        </p:txBody>
      </p:sp>
      <p:sp>
        <p:nvSpPr>
          <p:cNvPr id="9" name="Title 1"/>
          <p:cNvSpPr>
            <a:spLocks noGrp="1"/>
          </p:cNvSpPr>
          <p:nvPr>
            <p:ph type="title"/>
          </p:nvPr>
        </p:nvSpPr>
        <p:spPr>
          <a:xfrm>
            <a:off x="457200" y="152400"/>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1105655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6" descr="HSPS_Ch5s2-p132-PTableL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879569"/>
            <a:ext cx="8750986" cy="5497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413093" y="19665"/>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3004413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152400"/>
            <a:ext cx="8229600" cy="4525963"/>
          </a:xfrm>
        </p:spPr>
        <p:txBody>
          <a:bodyPr/>
          <a:lstStyle/>
          <a:p>
            <a:r>
              <a:rPr lang="en-US" dirty="0"/>
              <a:t>Elements to the </a:t>
            </a:r>
            <a:r>
              <a:rPr lang="en-US" b="1" u="sng" dirty="0">
                <a:solidFill>
                  <a:srgbClr val="FF0000"/>
                </a:solidFill>
              </a:rPr>
              <a:t>left of the blue stair case line are metals. </a:t>
            </a:r>
          </a:p>
          <a:p>
            <a:r>
              <a:rPr lang="en-US" dirty="0"/>
              <a:t>Elements to the </a:t>
            </a:r>
            <a:r>
              <a:rPr lang="en-US" b="1" u="sng" dirty="0">
                <a:solidFill>
                  <a:srgbClr val="0070C0"/>
                </a:solidFill>
              </a:rPr>
              <a:t>right of the staircase line are nonmetals</a:t>
            </a:r>
          </a:p>
          <a:p>
            <a:r>
              <a:rPr lang="en-US" dirty="0"/>
              <a:t>Elements </a:t>
            </a:r>
            <a:r>
              <a:rPr lang="en-US" b="1" u="sng" dirty="0">
                <a:solidFill>
                  <a:srgbClr val="00B050"/>
                </a:solidFill>
              </a:rPr>
              <a:t>along the staircase line are metalloids/semi-conductors.</a:t>
            </a:r>
          </a:p>
        </p:txBody>
      </p:sp>
      <p:pic>
        <p:nvPicPr>
          <p:cNvPr id="296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376680"/>
            <a:ext cx="6934200" cy="3480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10BB11C2-F834-4686-913C-A56490AEA2B3}" type="slidenum">
              <a:rPr lang="en-US" smtClean="0"/>
              <a:t>31</a:t>
            </a:fld>
            <a:endParaRPr lang="en-US"/>
          </a:p>
        </p:txBody>
      </p:sp>
    </p:spTree>
    <p:extLst>
      <p:ext uri="{BB962C8B-B14F-4D97-AF65-F5344CB8AC3E}">
        <p14:creationId xmlns:p14="http://schemas.microsoft.com/office/powerpoint/2010/main" val="3815900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6000" b="1" dirty="0"/>
              <a:t>PERIODIC TABLE</a:t>
            </a:r>
          </a:p>
        </p:txBody>
      </p:sp>
      <p:sp>
        <p:nvSpPr>
          <p:cNvPr id="6" name="Content Placeholder 5"/>
          <p:cNvSpPr>
            <a:spLocks noGrp="1"/>
          </p:cNvSpPr>
          <p:nvPr>
            <p:ph idx="1"/>
          </p:nvPr>
        </p:nvSpPr>
        <p:spPr>
          <a:xfrm>
            <a:off x="457200" y="1447800"/>
            <a:ext cx="8229600" cy="4525963"/>
          </a:xfrm>
        </p:spPr>
        <p:txBody>
          <a:bodyPr/>
          <a:lstStyle/>
          <a:p>
            <a:pPr marL="0" indent="0">
              <a:buNone/>
            </a:pPr>
            <a:r>
              <a:rPr lang="en-US" b="1" dirty="0">
                <a:solidFill>
                  <a:srgbClr val="0B4394"/>
                </a:solidFill>
                <a:ea typeface="Times New Roman" pitchFamily="18" charset="0"/>
                <a:cs typeface="StoneSans-Bold" charset="0"/>
              </a:rPr>
              <a:t>METALS</a:t>
            </a:r>
            <a:endParaRPr lang="en-US" dirty="0">
              <a:solidFill>
                <a:srgbClr val="000000"/>
              </a:solidFill>
              <a:ea typeface="Times New Roman" pitchFamily="18" charset="0"/>
              <a:cs typeface="Minion-Regular" charset="0"/>
            </a:endParaRPr>
          </a:p>
          <a:p>
            <a:pPr marL="0" indent="0">
              <a:buNone/>
            </a:pPr>
            <a:r>
              <a:rPr lang="en-US" dirty="0">
                <a:solidFill>
                  <a:srgbClr val="000000"/>
                </a:solidFill>
                <a:ea typeface="Times New Roman" pitchFamily="18" charset="0"/>
                <a:cs typeface="Minion-Regular" charset="0"/>
              </a:rPr>
              <a:t>The majority of the elements on the periodic table are classified as metals.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124200"/>
            <a:ext cx="68199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343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sz="half" idx="1"/>
          </p:nvPr>
        </p:nvSpPr>
        <p:spPr bwMode="auto">
          <a:xfrm>
            <a:off x="914400" y="1600200"/>
            <a:ext cx="7391400" cy="394569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indent="0" eaLnBrk="1" hangingPunct="1">
              <a:buFontTx/>
              <a:buNone/>
            </a:pPr>
            <a:r>
              <a:rPr lang="en-US" b="1" dirty="0">
                <a:solidFill>
                  <a:srgbClr val="0B4394"/>
                </a:solidFill>
                <a:ea typeface="Times New Roman" pitchFamily="18" charset="0"/>
                <a:cs typeface="StoneSans-Bold" charset="0"/>
              </a:rPr>
              <a:t>METALS</a:t>
            </a:r>
            <a:endParaRPr lang="en-US" dirty="0">
              <a:solidFill>
                <a:srgbClr val="000000"/>
              </a:solidFill>
              <a:ea typeface="Times New Roman" pitchFamily="18" charset="0"/>
              <a:cs typeface="Minion-Regular" charset="0"/>
            </a:endParaRPr>
          </a:p>
          <a:p>
            <a:pPr marL="0" indent="0" eaLnBrk="1" hangingPunct="1">
              <a:buFontTx/>
              <a:buNone/>
            </a:pPr>
            <a:r>
              <a:rPr lang="en-US" sz="2800" b="1" dirty="0">
                <a:solidFill>
                  <a:srgbClr val="000000"/>
                </a:solidFill>
                <a:ea typeface="Times New Roman" pitchFamily="18" charset="0"/>
                <a:cs typeface="Minion-Bold" charset="0"/>
              </a:rPr>
              <a:t>Metals </a:t>
            </a:r>
            <a:r>
              <a:rPr lang="en-US" sz="2800" dirty="0">
                <a:solidFill>
                  <a:srgbClr val="000000"/>
                </a:solidFill>
                <a:ea typeface="Times New Roman" pitchFamily="18" charset="0"/>
                <a:cs typeface="Minion-Regular" charset="0"/>
              </a:rPr>
              <a:t>are elements that are good conductors of electric current and heat. </a:t>
            </a:r>
            <a:endParaRPr lang="ml-IN" sz="2800" dirty="0">
              <a:solidFill>
                <a:srgbClr val="000000"/>
              </a:solidFill>
              <a:ea typeface="Times New Roman" pitchFamily="18" charset="0"/>
              <a:cs typeface="Mangal" pitchFamily="2"/>
            </a:endParaRPr>
          </a:p>
          <a:p>
            <a:pPr lvl="1" eaLnBrk="1" hangingPunct="1">
              <a:buClr>
                <a:schemeClr val="tx1"/>
              </a:buClr>
              <a:buFontTx/>
              <a:buChar char="•"/>
            </a:pPr>
            <a:r>
              <a:rPr lang="en-US" dirty="0">
                <a:solidFill>
                  <a:srgbClr val="000000"/>
                </a:solidFill>
                <a:ea typeface="Times New Roman" pitchFamily="18" charset="0"/>
                <a:cs typeface="Minion-Regular" charset="0"/>
              </a:rPr>
              <a:t>Except for mercury (liquid), metals are solids at room temperature. </a:t>
            </a:r>
            <a:endParaRPr lang="ml-IN" dirty="0">
              <a:solidFill>
                <a:srgbClr val="000000"/>
              </a:solidFill>
              <a:ea typeface="Times New Roman" pitchFamily="18" charset="0"/>
              <a:cs typeface="Mangal" pitchFamily="2"/>
            </a:endParaRPr>
          </a:p>
          <a:p>
            <a:pPr lvl="1" eaLnBrk="1" hangingPunct="1">
              <a:buClr>
                <a:schemeClr val="tx1"/>
              </a:buClr>
              <a:buFontTx/>
              <a:buChar char="•"/>
            </a:pPr>
            <a:r>
              <a:rPr lang="en-US" dirty="0">
                <a:solidFill>
                  <a:srgbClr val="000000"/>
                </a:solidFill>
                <a:ea typeface="Times New Roman" pitchFamily="18" charset="0"/>
                <a:cs typeface="Minion-Regular" charset="0"/>
              </a:rPr>
              <a:t>Most metals are malleable. </a:t>
            </a:r>
            <a:endParaRPr lang="ml-IN" dirty="0">
              <a:solidFill>
                <a:srgbClr val="000000"/>
              </a:solidFill>
              <a:ea typeface="Times New Roman" pitchFamily="18" charset="0"/>
              <a:cs typeface="Mangal" pitchFamily="2"/>
            </a:endParaRPr>
          </a:p>
          <a:p>
            <a:pPr lvl="1" eaLnBrk="1" hangingPunct="1">
              <a:buClr>
                <a:schemeClr val="tx1"/>
              </a:buClr>
              <a:buFontTx/>
              <a:buChar char="•"/>
            </a:pPr>
            <a:r>
              <a:rPr lang="en-US" dirty="0">
                <a:solidFill>
                  <a:srgbClr val="000000"/>
                </a:solidFill>
                <a:ea typeface="Times New Roman" pitchFamily="18" charset="0"/>
                <a:cs typeface="Minion-Regular" charset="0"/>
              </a:rPr>
              <a:t>Many metals are ductile; that is, they can be drawn into thin wires.</a:t>
            </a:r>
          </a:p>
        </p:txBody>
      </p:sp>
      <p:sp>
        <p:nvSpPr>
          <p:cNvPr id="4" name="Title 1"/>
          <p:cNvSpPr>
            <a:spLocks noGrp="1"/>
          </p:cNvSpPr>
          <p:nvPr>
            <p:ph type="title"/>
          </p:nvPr>
        </p:nvSpPr>
        <p:spPr>
          <a:xfrm>
            <a:off x="457200" y="152400"/>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3143624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sz="half" idx="1"/>
          </p:nvPr>
        </p:nvSpPr>
        <p:spPr bwMode="auto">
          <a:xfrm>
            <a:off x="304800" y="1143000"/>
            <a:ext cx="8382000" cy="543533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indent="0" eaLnBrk="1" hangingPunct="1">
              <a:buFontTx/>
              <a:buNone/>
            </a:pPr>
            <a:r>
              <a:rPr lang="en-US" sz="2800" dirty="0">
                <a:solidFill>
                  <a:srgbClr val="000000"/>
                </a:solidFill>
                <a:ea typeface="Times New Roman" pitchFamily="18" charset="0"/>
                <a:cs typeface="Minion-Regular" charset="0"/>
              </a:rPr>
              <a:t>The metals in groups 3 through 12 are called transition metals. </a:t>
            </a:r>
            <a:r>
              <a:rPr lang="en-US" sz="2800" b="1" dirty="0">
                <a:solidFill>
                  <a:srgbClr val="FF0000"/>
                </a:solidFill>
                <a:ea typeface="Times New Roman" pitchFamily="18" charset="0"/>
                <a:cs typeface="Minion-Bold" charset="0"/>
              </a:rPr>
              <a:t>Transition metals </a:t>
            </a:r>
            <a:r>
              <a:rPr lang="en-US" sz="2800" dirty="0">
                <a:solidFill>
                  <a:srgbClr val="000000"/>
                </a:solidFill>
                <a:ea typeface="Times New Roman" pitchFamily="18" charset="0"/>
                <a:cs typeface="Minion-Regular" charset="0"/>
              </a:rPr>
              <a:t>are elements that form a bridge between the elements on the left and right sides of the table.</a:t>
            </a:r>
            <a:endParaRPr lang="ml-IN" sz="2800" dirty="0">
              <a:solidFill>
                <a:srgbClr val="000000"/>
              </a:solidFill>
              <a:ea typeface="Times New Roman" pitchFamily="18" charset="0"/>
              <a:cs typeface="Mangal" pitchFamily="2"/>
            </a:endParaRPr>
          </a:p>
          <a:p>
            <a:pPr lvl="1" eaLnBrk="1" hangingPunct="1">
              <a:buFontTx/>
              <a:buChar char="•"/>
            </a:pPr>
            <a:r>
              <a:rPr lang="en-US" dirty="0">
                <a:solidFill>
                  <a:srgbClr val="000000"/>
                </a:solidFill>
                <a:ea typeface="Times New Roman" pitchFamily="18" charset="0"/>
                <a:cs typeface="Minion-Regular" charset="0"/>
              </a:rPr>
              <a:t>Transition elements, such as                                   copper and silver, were                                       among the first elements                                     discovered. </a:t>
            </a:r>
            <a:endParaRPr lang="ml-IN" dirty="0">
              <a:solidFill>
                <a:srgbClr val="000000"/>
              </a:solidFill>
              <a:ea typeface="Times New Roman" pitchFamily="18" charset="0"/>
              <a:cs typeface="Mangal" pitchFamily="2"/>
            </a:endParaRPr>
          </a:p>
          <a:p>
            <a:pPr lvl="1" eaLnBrk="1" hangingPunct="1">
              <a:buFontTx/>
              <a:buChar char="•"/>
            </a:pPr>
            <a:r>
              <a:rPr lang="en-US" dirty="0">
                <a:solidFill>
                  <a:srgbClr val="000000"/>
                </a:solidFill>
                <a:ea typeface="Times New Roman" pitchFamily="18" charset="0"/>
                <a:cs typeface="Minion-Regular" charset="0"/>
              </a:rPr>
              <a:t>One property of many                                    transition metals is their                                           ability to form compounds                                      with distinctive colors.</a:t>
            </a:r>
          </a:p>
        </p:txBody>
      </p:sp>
      <p:sp>
        <p:nvSpPr>
          <p:cNvPr id="4" name="Title 1"/>
          <p:cNvSpPr>
            <a:spLocks noGrp="1"/>
          </p:cNvSpPr>
          <p:nvPr>
            <p:ph type="title"/>
          </p:nvPr>
        </p:nvSpPr>
        <p:spPr>
          <a:xfrm>
            <a:off x="457200" y="152400"/>
            <a:ext cx="8229600" cy="1143000"/>
          </a:xfrm>
        </p:spPr>
        <p:txBody>
          <a:bodyPr>
            <a:normAutofit/>
          </a:bodyPr>
          <a:lstStyle/>
          <a:p>
            <a:r>
              <a:rPr lang="en-US" sz="5400" b="1" dirty="0"/>
              <a:t>PERIODIC TABLE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276600"/>
            <a:ext cx="3480935" cy="2596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7042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6000" b="1" dirty="0"/>
              <a:t>PERIODIC TABLE</a:t>
            </a:r>
          </a:p>
        </p:txBody>
      </p:sp>
      <p:sp>
        <p:nvSpPr>
          <p:cNvPr id="6" name="Content Placeholder 5"/>
          <p:cNvSpPr>
            <a:spLocks noGrp="1"/>
          </p:cNvSpPr>
          <p:nvPr>
            <p:ph idx="1"/>
          </p:nvPr>
        </p:nvSpPr>
        <p:spPr>
          <a:xfrm>
            <a:off x="381000" y="1447800"/>
            <a:ext cx="8229600" cy="4525963"/>
          </a:xfrm>
        </p:spPr>
        <p:txBody>
          <a:bodyPr/>
          <a:lstStyle/>
          <a:p>
            <a:pPr marL="0" indent="0">
              <a:buNone/>
            </a:pPr>
            <a:r>
              <a:rPr lang="en-US" b="1" dirty="0">
                <a:solidFill>
                  <a:srgbClr val="0B4394"/>
                </a:solidFill>
                <a:ea typeface="Times New Roman" pitchFamily="18" charset="0"/>
                <a:cs typeface="StoneSans-Bold" charset="0"/>
              </a:rPr>
              <a:t>Nonmetals</a:t>
            </a:r>
            <a:endParaRPr lang="en-US" dirty="0">
              <a:solidFill>
                <a:srgbClr val="000000"/>
              </a:solidFill>
              <a:ea typeface="Times New Roman" pitchFamily="18" charset="0"/>
              <a:cs typeface="Minion-Regular" charset="0"/>
            </a:endParaRPr>
          </a:p>
          <a:p>
            <a:pPr marL="0" indent="0">
              <a:buNone/>
            </a:pPr>
            <a:r>
              <a:rPr lang="en-US" dirty="0">
                <a:solidFill>
                  <a:srgbClr val="000000"/>
                </a:solidFill>
                <a:ea typeface="Times New Roman" pitchFamily="18" charset="0"/>
                <a:cs typeface="Minion-Regular" charset="0"/>
              </a:rPr>
              <a:t>Nonmetals generally have properties opposite to those of metals. </a:t>
            </a:r>
            <a:endParaRPr lang="ml-IN" b="1" dirty="0">
              <a:solidFill>
                <a:srgbClr val="000000"/>
              </a:solidFill>
              <a:ea typeface="Times New Roman" pitchFamily="18" charset="0"/>
              <a:cs typeface="Mangal" pitchFamily="2"/>
            </a:endParaRPr>
          </a:p>
          <a:p>
            <a:endParaRPr lang="en-US"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124200"/>
            <a:ext cx="68199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6086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sz="half" idx="1"/>
          </p:nvPr>
        </p:nvSpPr>
        <p:spPr bwMode="auto">
          <a:xfrm>
            <a:off x="685800" y="1524000"/>
            <a:ext cx="8077200" cy="481978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indent="0" eaLnBrk="1" hangingPunct="1">
              <a:buFontTx/>
              <a:buNone/>
            </a:pPr>
            <a:r>
              <a:rPr lang="en-US" b="1" dirty="0">
                <a:solidFill>
                  <a:srgbClr val="0B4394"/>
                </a:solidFill>
                <a:ea typeface="Times New Roman" pitchFamily="18" charset="0"/>
                <a:cs typeface="StoneSans-Bold" charset="0"/>
              </a:rPr>
              <a:t>Nonmetals</a:t>
            </a:r>
            <a:endParaRPr lang="en-US" dirty="0">
              <a:solidFill>
                <a:srgbClr val="000000"/>
              </a:solidFill>
              <a:ea typeface="Times New Roman" pitchFamily="18" charset="0"/>
              <a:cs typeface="Minion-Regular" charset="0"/>
            </a:endParaRPr>
          </a:p>
          <a:p>
            <a:pPr lvl="1" eaLnBrk="1" hangingPunct="1">
              <a:buClr>
                <a:schemeClr val="tx1"/>
              </a:buClr>
              <a:buFontTx/>
              <a:buChar char="•"/>
            </a:pPr>
            <a:r>
              <a:rPr lang="en-US" sz="3200" b="1" dirty="0">
                <a:solidFill>
                  <a:srgbClr val="000000"/>
                </a:solidFill>
                <a:ea typeface="Times New Roman" pitchFamily="18" charset="0"/>
                <a:cs typeface="Minion-Bold" charset="0"/>
              </a:rPr>
              <a:t>Nonmetals </a:t>
            </a:r>
            <a:r>
              <a:rPr lang="en-US" sz="3200" dirty="0">
                <a:solidFill>
                  <a:srgbClr val="000000"/>
                </a:solidFill>
                <a:ea typeface="Times New Roman" pitchFamily="18" charset="0"/>
                <a:cs typeface="Minion-Regular" charset="0"/>
              </a:rPr>
              <a:t>are elements that are poor conductors of heat and electric current. </a:t>
            </a:r>
            <a:endParaRPr lang="ml-IN" sz="3200" dirty="0">
              <a:solidFill>
                <a:srgbClr val="000000"/>
              </a:solidFill>
              <a:ea typeface="Times New Roman" pitchFamily="18" charset="0"/>
              <a:cs typeface="Mangal" pitchFamily="2"/>
            </a:endParaRPr>
          </a:p>
          <a:p>
            <a:pPr lvl="1" eaLnBrk="1" hangingPunct="1">
              <a:buClr>
                <a:schemeClr val="tx1"/>
              </a:buClr>
              <a:buFontTx/>
              <a:buChar char="•"/>
            </a:pPr>
            <a:r>
              <a:rPr lang="en-US" sz="3200" dirty="0">
                <a:solidFill>
                  <a:srgbClr val="000000"/>
                </a:solidFill>
                <a:ea typeface="Times New Roman" pitchFamily="18" charset="0"/>
                <a:cs typeface="Minion-Regular" charset="0"/>
              </a:rPr>
              <a:t>Nonmetals have low boiling points–many nonmetals are gases at room temperature. </a:t>
            </a:r>
            <a:endParaRPr lang="ml-IN" sz="3200" dirty="0">
              <a:solidFill>
                <a:srgbClr val="000000"/>
              </a:solidFill>
              <a:ea typeface="Times New Roman" pitchFamily="18" charset="0"/>
              <a:cs typeface="Mangal" pitchFamily="2"/>
            </a:endParaRPr>
          </a:p>
          <a:p>
            <a:pPr lvl="1" eaLnBrk="1" hangingPunct="1">
              <a:buClr>
                <a:schemeClr val="tx1"/>
              </a:buClr>
              <a:buFontTx/>
              <a:buChar char="•"/>
            </a:pPr>
            <a:r>
              <a:rPr lang="en-US" sz="3200" dirty="0">
                <a:solidFill>
                  <a:srgbClr val="000000"/>
                </a:solidFill>
                <a:ea typeface="Times New Roman" pitchFamily="18" charset="0"/>
                <a:cs typeface="Minion-Regular" charset="0"/>
              </a:rPr>
              <a:t>Nonmetals that are solids at room temperature tend to be brittle. If they are hit with a hammer, they shatter or crumble.</a:t>
            </a:r>
          </a:p>
        </p:txBody>
      </p:sp>
      <p:sp>
        <p:nvSpPr>
          <p:cNvPr id="4" name="Title 1"/>
          <p:cNvSpPr>
            <a:spLocks noGrp="1"/>
          </p:cNvSpPr>
          <p:nvPr>
            <p:ph type="title"/>
          </p:nvPr>
        </p:nvSpPr>
        <p:spPr>
          <a:xfrm>
            <a:off x="457200" y="152400"/>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48254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6000" b="1" dirty="0"/>
              <a:t>PERIODIC TABLE</a:t>
            </a:r>
          </a:p>
        </p:txBody>
      </p:sp>
      <p:sp>
        <p:nvSpPr>
          <p:cNvPr id="6" name="Content Placeholder 5"/>
          <p:cNvSpPr>
            <a:spLocks noGrp="1"/>
          </p:cNvSpPr>
          <p:nvPr>
            <p:ph idx="1"/>
          </p:nvPr>
        </p:nvSpPr>
        <p:spPr>
          <a:xfrm>
            <a:off x="590550" y="1447800"/>
            <a:ext cx="8229600" cy="4525963"/>
          </a:xfrm>
        </p:spPr>
        <p:txBody>
          <a:bodyPr/>
          <a:lstStyle/>
          <a:p>
            <a:pPr marL="0" indent="0">
              <a:buNone/>
            </a:pPr>
            <a:r>
              <a:rPr lang="en-US" b="1" dirty="0">
                <a:solidFill>
                  <a:srgbClr val="0B4394"/>
                </a:solidFill>
                <a:ea typeface="Times New Roman" pitchFamily="18" charset="0"/>
                <a:cs typeface="StoneSans-Bold" charset="0"/>
              </a:rPr>
              <a:t>Metalloids</a:t>
            </a:r>
            <a:endParaRPr lang="en-US" dirty="0">
              <a:solidFill>
                <a:srgbClr val="000000"/>
              </a:solidFill>
              <a:ea typeface="Times New Roman" pitchFamily="18" charset="0"/>
              <a:cs typeface="Minion-Regular" charset="0"/>
            </a:endParaRPr>
          </a:p>
          <a:p>
            <a:pPr marL="0" indent="0">
              <a:buNone/>
            </a:pPr>
            <a:r>
              <a:rPr lang="en-US" dirty="0">
                <a:solidFill>
                  <a:srgbClr val="000000"/>
                </a:solidFill>
                <a:ea typeface="Times New Roman" pitchFamily="18" charset="0"/>
                <a:cs typeface="Minion-Regular" charset="0"/>
              </a:rPr>
              <a:t>Metalloid elements are located on the periodic table between metals and nonmetals. </a:t>
            </a:r>
            <a:endParaRPr lang="ml-IN" dirty="0">
              <a:solidFill>
                <a:srgbClr val="000000"/>
              </a:solidFill>
              <a:ea typeface="Times New Roman" pitchFamily="18" charset="0"/>
              <a:cs typeface="Mangal" pitchFamily="2"/>
            </a:endParaRPr>
          </a:p>
          <a:p>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124200"/>
            <a:ext cx="68199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26396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body" sz="half" idx="1"/>
          </p:nvPr>
        </p:nvSpPr>
        <p:spPr bwMode="auto">
          <a:xfrm>
            <a:off x="838200" y="1371600"/>
            <a:ext cx="7772400" cy="521373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indent="0" eaLnBrk="1" hangingPunct="1">
              <a:buFontTx/>
              <a:buNone/>
            </a:pPr>
            <a:r>
              <a:rPr lang="en-US" b="1" dirty="0">
                <a:solidFill>
                  <a:srgbClr val="0B4394"/>
                </a:solidFill>
                <a:ea typeface="Times New Roman" pitchFamily="18" charset="0"/>
                <a:cs typeface="StoneSans-Bold" charset="0"/>
              </a:rPr>
              <a:t>Metalloids</a:t>
            </a:r>
            <a:endParaRPr lang="en-US" dirty="0">
              <a:solidFill>
                <a:srgbClr val="000000"/>
              </a:solidFill>
              <a:ea typeface="Times New Roman" pitchFamily="18" charset="0"/>
              <a:cs typeface="Minion-Regular" charset="0"/>
            </a:endParaRPr>
          </a:p>
          <a:p>
            <a:pPr lvl="1" eaLnBrk="1" hangingPunct="1">
              <a:buClr>
                <a:schemeClr val="tx1"/>
              </a:buClr>
              <a:buFontTx/>
              <a:buChar char="•"/>
            </a:pPr>
            <a:r>
              <a:rPr lang="en-US" sz="3200" b="1" dirty="0">
                <a:solidFill>
                  <a:srgbClr val="000000"/>
                </a:solidFill>
                <a:ea typeface="Times New Roman" pitchFamily="18" charset="0"/>
                <a:cs typeface="Minion-Bold" charset="0"/>
              </a:rPr>
              <a:t>Metalloids</a:t>
            </a:r>
            <a:r>
              <a:rPr lang="en-US" sz="3200" dirty="0">
                <a:solidFill>
                  <a:srgbClr val="000000"/>
                </a:solidFill>
                <a:ea typeface="Times New Roman" pitchFamily="18" charset="0"/>
                <a:cs typeface="Minion-Bold" charset="0"/>
              </a:rPr>
              <a:t> </a:t>
            </a:r>
            <a:r>
              <a:rPr lang="en-US" sz="3200" dirty="0">
                <a:solidFill>
                  <a:srgbClr val="000000"/>
                </a:solidFill>
                <a:ea typeface="Times New Roman" pitchFamily="18" charset="0"/>
                <a:cs typeface="Minion-Regular" charset="0"/>
              </a:rPr>
              <a:t>are elements with properties that fall between those of metals and nonmetals. </a:t>
            </a:r>
            <a:endParaRPr lang="ml-IN" sz="3200" dirty="0">
              <a:solidFill>
                <a:srgbClr val="000000"/>
              </a:solidFill>
              <a:ea typeface="Times New Roman" pitchFamily="18" charset="0"/>
              <a:cs typeface="Mangal" pitchFamily="2"/>
            </a:endParaRPr>
          </a:p>
          <a:p>
            <a:pPr lvl="1" eaLnBrk="1" hangingPunct="1">
              <a:buClr>
                <a:schemeClr val="tx1"/>
              </a:buClr>
              <a:buFontTx/>
              <a:buChar char="•"/>
            </a:pPr>
            <a:r>
              <a:rPr lang="en-US" sz="3200" dirty="0">
                <a:solidFill>
                  <a:srgbClr val="000000"/>
                </a:solidFill>
                <a:ea typeface="Times New Roman" pitchFamily="18" charset="0"/>
                <a:cs typeface="Minion-Regular" charset="0"/>
              </a:rPr>
              <a:t>For example, a metalloid’s ability to conduct electric current varies with temperature. Silicon (Si) and germanium (Ge) are good insulators at low temperatures and good conductors at high temperatures.</a:t>
            </a:r>
          </a:p>
        </p:txBody>
      </p:sp>
      <p:sp>
        <p:nvSpPr>
          <p:cNvPr id="4" name="Title 1"/>
          <p:cNvSpPr>
            <a:spLocks noGrp="1"/>
          </p:cNvSpPr>
          <p:nvPr>
            <p:ph type="title"/>
          </p:nvPr>
        </p:nvSpPr>
        <p:spPr>
          <a:xfrm>
            <a:off x="457200" y="152400"/>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2536290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20000"/>
          </a:bodyPr>
          <a:lstStyle/>
          <a:p>
            <a:r>
              <a:rPr lang="en-US" b="1" dirty="0"/>
              <a:t>Some groups have specific names</a:t>
            </a:r>
          </a:p>
          <a:p>
            <a:pPr lvl="1"/>
            <a:r>
              <a:rPr lang="en-US" sz="3000" b="1" dirty="0">
                <a:solidFill>
                  <a:srgbClr val="FF0000"/>
                </a:solidFill>
              </a:rPr>
              <a:t>Group 1- alkali metals (most reactive metals)</a:t>
            </a:r>
          </a:p>
          <a:p>
            <a:pPr lvl="1"/>
            <a:r>
              <a:rPr lang="en-US" sz="3000" b="1" dirty="0"/>
              <a:t>Group 2- alkaline earth metals</a:t>
            </a:r>
          </a:p>
          <a:p>
            <a:pPr lvl="1"/>
            <a:r>
              <a:rPr lang="en-US" sz="3000" b="1" dirty="0">
                <a:solidFill>
                  <a:srgbClr val="7030A0"/>
                </a:solidFill>
              </a:rPr>
              <a:t>Groups 3-12- transition metals</a:t>
            </a:r>
          </a:p>
          <a:p>
            <a:pPr lvl="1"/>
            <a:r>
              <a:rPr lang="en-US" sz="3000" b="1" dirty="0">
                <a:solidFill>
                  <a:srgbClr val="0070C0"/>
                </a:solidFill>
              </a:rPr>
              <a:t>Group 17- halogens (most reactive nonmetals)</a:t>
            </a:r>
          </a:p>
          <a:p>
            <a:pPr lvl="1"/>
            <a:r>
              <a:rPr lang="en-US" sz="3000" b="1" dirty="0">
                <a:solidFill>
                  <a:srgbClr val="00B050"/>
                </a:solidFill>
              </a:rPr>
              <a:t>Group 18- noble gases (unreactive)</a:t>
            </a:r>
          </a:p>
          <a:p>
            <a:pPr lvl="1"/>
            <a:endParaRPr lang="en-US" b="1" dirty="0"/>
          </a:p>
          <a:p>
            <a:r>
              <a:rPr lang="en-US" b="1" dirty="0"/>
              <a:t>Group 1 and Group 17 are the most reactive elements.</a:t>
            </a:r>
          </a:p>
          <a:p>
            <a:r>
              <a:rPr lang="en-US" b="1" dirty="0"/>
              <a:t>Group 18, the noble gases, are unreactive.</a:t>
            </a:r>
          </a:p>
        </p:txBody>
      </p:sp>
      <p:sp>
        <p:nvSpPr>
          <p:cNvPr id="2" name="Slide Number Placeholder 1"/>
          <p:cNvSpPr>
            <a:spLocks noGrp="1"/>
          </p:cNvSpPr>
          <p:nvPr>
            <p:ph type="sldNum" sz="quarter" idx="12"/>
          </p:nvPr>
        </p:nvSpPr>
        <p:spPr/>
        <p:txBody>
          <a:bodyPr/>
          <a:lstStyle/>
          <a:p>
            <a:fld id="{10BB11C2-F834-4686-913C-A56490AEA2B3}" type="slidenum">
              <a:rPr lang="en-US" smtClean="0"/>
              <a:t>39</a:t>
            </a:fld>
            <a:endParaRPr lang="en-US"/>
          </a:p>
        </p:txBody>
      </p:sp>
      <p:sp>
        <p:nvSpPr>
          <p:cNvPr id="7" name="Title 1"/>
          <p:cNvSpPr>
            <a:spLocks noGrp="1"/>
          </p:cNvSpPr>
          <p:nvPr>
            <p:ph type="title"/>
          </p:nvPr>
        </p:nvSpPr>
        <p:spPr>
          <a:xfrm>
            <a:off x="457200" y="152400"/>
            <a:ext cx="8229600" cy="1143000"/>
          </a:xfrm>
        </p:spPr>
        <p:txBody>
          <a:bodyPr>
            <a:normAutofit/>
          </a:bodyPr>
          <a:lstStyle/>
          <a:p>
            <a:r>
              <a:rPr lang="en-US" sz="5400" b="1" dirty="0"/>
              <a:t>PERIODIC TABLE</a:t>
            </a:r>
          </a:p>
        </p:txBody>
      </p:sp>
    </p:spTree>
    <p:extLst>
      <p:ext uri="{BB962C8B-B14F-4D97-AF65-F5344CB8AC3E}">
        <p14:creationId xmlns:p14="http://schemas.microsoft.com/office/powerpoint/2010/main" val="3147624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RADIOACTIVITY</a:t>
            </a:r>
          </a:p>
        </p:txBody>
      </p:sp>
      <p:sp>
        <p:nvSpPr>
          <p:cNvPr id="4" name="TextBox 3"/>
          <p:cNvSpPr txBox="1"/>
          <p:nvPr/>
        </p:nvSpPr>
        <p:spPr>
          <a:xfrm>
            <a:off x="514350" y="2176463"/>
            <a:ext cx="2914650" cy="3910012"/>
          </a:xfrm>
          <a:prstGeom prst="rect">
            <a:avLst/>
          </a:prstGeom>
          <a:solidFill>
            <a:schemeClr val="accent6">
              <a:lumMod val="60000"/>
              <a:lumOff val="40000"/>
            </a:schemeClr>
          </a:solidFill>
        </p:spPr>
        <p:txBody>
          <a:bodyPr>
            <a:spAutoFit/>
          </a:bodyPr>
          <a:lstStyle/>
          <a:p>
            <a:pPr algn="ctr">
              <a:defRPr/>
            </a:pPr>
            <a:r>
              <a:rPr lang="en-US" altLang="en-US" sz="2800" dirty="0"/>
              <a:t>Radioactivity is the spontaneous emission of radiation from an element because the strong force cannot hold the nucleus together.</a:t>
            </a:r>
          </a:p>
          <a:p>
            <a:pPr>
              <a:defRPr/>
            </a:pPr>
            <a:endParaRPr lang="en-US" dirty="0"/>
          </a:p>
        </p:txBody>
      </p:sp>
      <p:pic>
        <p:nvPicPr>
          <p:cNvPr id="1638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0613" y="2438400"/>
            <a:ext cx="5205412"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1371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RADIOACTIVITY</a:t>
            </a:r>
          </a:p>
        </p:txBody>
      </p:sp>
      <p:graphicFrame>
        <p:nvGraphicFramePr>
          <p:cNvPr id="5" name="Table 4"/>
          <p:cNvGraphicFramePr>
            <a:graphicFrameLocks noGrp="1"/>
          </p:cNvGraphicFramePr>
          <p:nvPr>
            <p:extLst>
              <p:ext uri="{D42A27DB-BD31-4B8C-83A1-F6EECF244321}">
                <p14:modId xmlns:p14="http://schemas.microsoft.com/office/powerpoint/2010/main" val="1222162977"/>
              </p:ext>
            </p:extLst>
          </p:nvPr>
        </p:nvGraphicFramePr>
        <p:xfrm>
          <a:off x="1523999" y="1524000"/>
          <a:ext cx="6637151" cy="5144952"/>
        </p:xfrm>
        <a:graphic>
          <a:graphicData uri="http://schemas.openxmlformats.org/drawingml/2006/table">
            <a:tbl>
              <a:tblPr firstRow="1" bandRow="1">
                <a:tableStyleId>{5C22544A-7EE6-4342-B048-85BDC9FD1C3A}</a:tableStyleId>
              </a:tblPr>
              <a:tblGrid>
                <a:gridCol w="1659288">
                  <a:extLst>
                    <a:ext uri="{9D8B030D-6E8A-4147-A177-3AD203B41FA5}">
                      <a16:colId xmlns:a16="http://schemas.microsoft.com/office/drawing/2014/main" val="3096993447"/>
                    </a:ext>
                  </a:extLst>
                </a:gridCol>
                <a:gridCol w="1659288">
                  <a:extLst>
                    <a:ext uri="{9D8B030D-6E8A-4147-A177-3AD203B41FA5}">
                      <a16:colId xmlns:a16="http://schemas.microsoft.com/office/drawing/2014/main" val="2194447025"/>
                    </a:ext>
                  </a:extLst>
                </a:gridCol>
                <a:gridCol w="1742252">
                  <a:extLst>
                    <a:ext uri="{9D8B030D-6E8A-4147-A177-3AD203B41FA5}">
                      <a16:colId xmlns:a16="http://schemas.microsoft.com/office/drawing/2014/main" val="3854102134"/>
                    </a:ext>
                  </a:extLst>
                </a:gridCol>
                <a:gridCol w="1576323">
                  <a:extLst>
                    <a:ext uri="{9D8B030D-6E8A-4147-A177-3AD203B41FA5}">
                      <a16:colId xmlns:a16="http://schemas.microsoft.com/office/drawing/2014/main" val="2911005189"/>
                    </a:ext>
                  </a:extLst>
                </a:gridCol>
              </a:tblGrid>
              <a:tr h="403787">
                <a:tc>
                  <a:txBody>
                    <a:bodyPr/>
                    <a:lstStyle/>
                    <a:p>
                      <a:endParaRPr lang="en-US" sz="2000" b="1" dirty="0"/>
                    </a:p>
                  </a:txBody>
                  <a:tcPr marL="99557" marR="99557" marT="49782" marB="49782"/>
                </a:tc>
                <a:tc>
                  <a:txBody>
                    <a:bodyPr/>
                    <a:lstStyle/>
                    <a:p>
                      <a:pPr algn="ctr"/>
                      <a:r>
                        <a:rPr lang="en-US" sz="2000" dirty="0"/>
                        <a:t>ALPHA</a:t>
                      </a:r>
                    </a:p>
                  </a:txBody>
                  <a:tcPr marL="99557" marR="99557" marT="49782" marB="49782"/>
                </a:tc>
                <a:tc>
                  <a:txBody>
                    <a:bodyPr/>
                    <a:lstStyle/>
                    <a:p>
                      <a:pPr algn="ctr"/>
                      <a:r>
                        <a:rPr lang="en-US" sz="2000" dirty="0"/>
                        <a:t>BETA</a:t>
                      </a:r>
                    </a:p>
                  </a:txBody>
                  <a:tcPr marL="99557" marR="99557" marT="49782" marB="49782"/>
                </a:tc>
                <a:tc>
                  <a:txBody>
                    <a:bodyPr/>
                    <a:lstStyle/>
                    <a:p>
                      <a:pPr algn="ctr"/>
                      <a:r>
                        <a:rPr lang="en-US" sz="2000" dirty="0"/>
                        <a:t>GAMMA</a:t>
                      </a:r>
                    </a:p>
                  </a:txBody>
                  <a:tcPr marL="99557" marR="99557" marT="49782" marB="49782"/>
                </a:tc>
                <a:extLst>
                  <a:ext uri="{0D108BD9-81ED-4DB2-BD59-A6C34878D82A}">
                    <a16:rowId xmlns:a16="http://schemas.microsoft.com/office/drawing/2014/main" val="3605855711"/>
                  </a:ext>
                </a:extLst>
              </a:tr>
              <a:tr h="403787">
                <a:tc>
                  <a:txBody>
                    <a:bodyPr/>
                    <a:lstStyle/>
                    <a:p>
                      <a:r>
                        <a:rPr lang="en-US" sz="2000" b="1" dirty="0"/>
                        <a:t>Type</a:t>
                      </a:r>
                    </a:p>
                  </a:txBody>
                  <a:tcPr marL="99557" marR="99557" marT="49782" marB="49782"/>
                </a:tc>
                <a:tc>
                  <a:txBody>
                    <a:bodyPr/>
                    <a:lstStyle/>
                    <a:p>
                      <a:pPr algn="ctr"/>
                      <a:r>
                        <a:rPr lang="en-US" sz="2000" dirty="0"/>
                        <a:t>Particle</a:t>
                      </a:r>
                    </a:p>
                  </a:txBody>
                  <a:tcPr marL="99557" marR="99557" marT="49782" marB="49782"/>
                </a:tc>
                <a:tc>
                  <a:txBody>
                    <a:bodyPr/>
                    <a:lstStyle/>
                    <a:p>
                      <a:pPr algn="ctr"/>
                      <a:r>
                        <a:rPr lang="en-US" sz="2000" dirty="0"/>
                        <a:t>Particle</a:t>
                      </a:r>
                    </a:p>
                  </a:txBody>
                  <a:tcPr marL="99557" marR="99557" marT="49782" marB="49782"/>
                </a:tc>
                <a:tc>
                  <a:txBody>
                    <a:bodyPr/>
                    <a:lstStyle/>
                    <a:p>
                      <a:pPr algn="ctr"/>
                      <a:r>
                        <a:rPr lang="en-US" sz="2000" dirty="0"/>
                        <a:t>energy</a:t>
                      </a:r>
                    </a:p>
                  </a:txBody>
                  <a:tcPr marL="99557" marR="99557" marT="49782" marB="49782"/>
                </a:tc>
                <a:extLst>
                  <a:ext uri="{0D108BD9-81ED-4DB2-BD59-A6C34878D82A}">
                    <a16:rowId xmlns:a16="http://schemas.microsoft.com/office/drawing/2014/main" val="1176546009"/>
                  </a:ext>
                </a:extLst>
              </a:tr>
              <a:tr h="398236">
                <a:tc>
                  <a:txBody>
                    <a:bodyPr/>
                    <a:lstStyle/>
                    <a:p>
                      <a:r>
                        <a:rPr lang="en-US" sz="2000" b="1" dirty="0"/>
                        <a:t>Charge</a:t>
                      </a:r>
                    </a:p>
                  </a:txBody>
                  <a:tcPr marL="99557" marR="99557" marT="49782" marB="49782"/>
                </a:tc>
                <a:tc>
                  <a:txBody>
                    <a:bodyPr/>
                    <a:lstStyle/>
                    <a:p>
                      <a:pPr algn="ctr"/>
                      <a:r>
                        <a:rPr lang="en-US" sz="2000" dirty="0"/>
                        <a:t>Positive</a:t>
                      </a:r>
                    </a:p>
                  </a:txBody>
                  <a:tcPr marL="99557" marR="99557" marT="49782" marB="49782"/>
                </a:tc>
                <a:tc>
                  <a:txBody>
                    <a:bodyPr/>
                    <a:lstStyle/>
                    <a:p>
                      <a:pPr algn="ctr"/>
                      <a:r>
                        <a:rPr lang="en-US" sz="2000" dirty="0"/>
                        <a:t>Negative</a:t>
                      </a:r>
                    </a:p>
                  </a:txBody>
                  <a:tcPr marL="99557" marR="99557" marT="49782" marB="49782"/>
                </a:tc>
                <a:tc>
                  <a:txBody>
                    <a:bodyPr/>
                    <a:lstStyle/>
                    <a:p>
                      <a:pPr algn="ctr"/>
                      <a:r>
                        <a:rPr lang="en-US" sz="2000" dirty="0"/>
                        <a:t>Neutral</a:t>
                      </a:r>
                    </a:p>
                  </a:txBody>
                  <a:tcPr marL="99557" marR="99557" marT="49782" marB="49782"/>
                </a:tc>
                <a:extLst>
                  <a:ext uri="{0D108BD9-81ED-4DB2-BD59-A6C34878D82A}">
                    <a16:rowId xmlns:a16="http://schemas.microsoft.com/office/drawing/2014/main" val="957903283"/>
                  </a:ext>
                </a:extLst>
              </a:tr>
              <a:tr h="995640">
                <a:tc>
                  <a:txBody>
                    <a:bodyPr/>
                    <a:lstStyle/>
                    <a:p>
                      <a:r>
                        <a:rPr lang="en-US" sz="2000" b="1" dirty="0"/>
                        <a:t>Composition</a:t>
                      </a:r>
                    </a:p>
                  </a:txBody>
                  <a:tcPr marL="99557" marR="99557" marT="49782" marB="49782"/>
                </a:tc>
                <a:tc>
                  <a:txBody>
                    <a:bodyPr/>
                    <a:lstStyle/>
                    <a:p>
                      <a:pPr algn="ctr"/>
                      <a:r>
                        <a:rPr lang="en-US" sz="2000" dirty="0"/>
                        <a:t>Two protons</a:t>
                      </a:r>
                      <a:r>
                        <a:rPr lang="en-US" sz="2000" baseline="0" dirty="0"/>
                        <a:t> and two neutrons</a:t>
                      </a:r>
                      <a:endParaRPr lang="en-US" sz="2000" dirty="0"/>
                    </a:p>
                  </a:txBody>
                  <a:tcPr marL="99557" marR="99557" marT="49782" marB="49782"/>
                </a:tc>
                <a:tc>
                  <a:txBody>
                    <a:bodyPr/>
                    <a:lstStyle/>
                    <a:p>
                      <a:pPr algn="ctr"/>
                      <a:r>
                        <a:rPr lang="en-US" sz="2000" dirty="0"/>
                        <a:t>One electron</a:t>
                      </a:r>
                    </a:p>
                  </a:txBody>
                  <a:tcPr marL="99557" marR="99557" marT="49782" marB="49782"/>
                </a:tc>
                <a:tc>
                  <a:txBody>
                    <a:bodyPr/>
                    <a:lstStyle/>
                    <a:p>
                      <a:pPr algn="ctr"/>
                      <a:r>
                        <a:rPr lang="en-US" sz="2000" dirty="0"/>
                        <a:t>Pure energy</a:t>
                      </a:r>
                    </a:p>
                  </a:txBody>
                  <a:tcPr marL="99557" marR="99557" marT="49782" marB="49782"/>
                </a:tc>
                <a:extLst>
                  <a:ext uri="{0D108BD9-81ED-4DB2-BD59-A6C34878D82A}">
                    <a16:rowId xmlns:a16="http://schemas.microsoft.com/office/drawing/2014/main" val="3979827916"/>
                  </a:ext>
                </a:extLst>
              </a:tr>
              <a:tr h="403787">
                <a:tc>
                  <a:txBody>
                    <a:bodyPr/>
                    <a:lstStyle/>
                    <a:p>
                      <a:r>
                        <a:rPr lang="en-US" sz="2000" b="1" dirty="0"/>
                        <a:t>Mass</a:t>
                      </a:r>
                    </a:p>
                  </a:txBody>
                  <a:tcPr marL="99557" marR="99557" marT="49782" marB="49782"/>
                </a:tc>
                <a:tc>
                  <a:txBody>
                    <a:bodyPr/>
                    <a:lstStyle/>
                    <a:p>
                      <a:pPr algn="ctr"/>
                      <a:r>
                        <a:rPr lang="en-US" sz="2000" baseline="0" dirty="0"/>
                        <a:t>4</a:t>
                      </a:r>
                      <a:r>
                        <a:rPr lang="en-US" sz="2000" baseline="0"/>
                        <a:t> </a:t>
                      </a:r>
                      <a:r>
                        <a:rPr lang="en-US" sz="2000" baseline="0" dirty="0" err="1"/>
                        <a:t>amu</a:t>
                      </a:r>
                      <a:endParaRPr lang="en-US" sz="2000" dirty="0"/>
                    </a:p>
                  </a:txBody>
                  <a:tcPr marL="99557" marR="99557" marT="49782" marB="49782"/>
                </a:tc>
                <a:tc>
                  <a:txBody>
                    <a:bodyPr/>
                    <a:lstStyle/>
                    <a:p>
                      <a:pPr algn="ctr"/>
                      <a:r>
                        <a:rPr lang="en-US" sz="2000" dirty="0"/>
                        <a:t>1/1840 </a:t>
                      </a:r>
                      <a:r>
                        <a:rPr lang="en-US" sz="2000" dirty="0" err="1"/>
                        <a:t>amu</a:t>
                      </a:r>
                      <a:endParaRPr lang="en-US" sz="2000" dirty="0"/>
                    </a:p>
                  </a:txBody>
                  <a:tcPr marL="99557" marR="99557" marT="49782" marB="49782"/>
                </a:tc>
                <a:tc>
                  <a:txBody>
                    <a:bodyPr/>
                    <a:lstStyle/>
                    <a:p>
                      <a:pPr algn="ctr"/>
                      <a:r>
                        <a:rPr lang="en-US" sz="2000" dirty="0"/>
                        <a:t>none</a:t>
                      </a:r>
                    </a:p>
                  </a:txBody>
                  <a:tcPr marL="99557" marR="99557" marT="49782" marB="49782"/>
                </a:tc>
                <a:extLst>
                  <a:ext uri="{0D108BD9-81ED-4DB2-BD59-A6C34878D82A}">
                    <a16:rowId xmlns:a16="http://schemas.microsoft.com/office/drawing/2014/main" val="922430236"/>
                  </a:ext>
                </a:extLst>
              </a:tr>
              <a:tr h="403787">
                <a:tc>
                  <a:txBody>
                    <a:bodyPr/>
                    <a:lstStyle/>
                    <a:p>
                      <a:r>
                        <a:rPr lang="en-US" sz="2000" b="1" dirty="0"/>
                        <a:t>Symbol</a:t>
                      </a:r>
                    </a:p>
                  </a:txBody>
                  <a:tcPr marL="99557" marR="99557" marT="49782" marB="49782"/>
                </a:tc>
                <a:tc>
                  <a:txBody>
                    <a:bodyPr/>
                    <a:lstStyle/>
                    <a:p>
                      <a:pPr algn="ctr"/>
                      <a:r>
                        <a:rPr lang="el-GR" sz="2000" dirty="0"/>
                        <a:t>α</a:t>
                      </a:r>
                      <a:endParaRPr lang="en-US" sz="2000" dirty="0"/>
                    </a:p>
                  </a:txBody>
                  <a:tcPr marL="99557" marR="99557" marT="49782" marB="49782"/>
                </a:tc>
                <a:tc>
                  <a:txBody>
                    <a:bodyPr/>
                    <a:lstStyle/>
                    <a:p>
                      <a:pPr algn="ctr"/>
                      <a:r>
                        <a:rPr lang="el-GR" sz="2000" dirty="0"/>
                        <a:t>β</a:t>
                      </a:r>
                      <a:endParaRPr lang="en-US" sz="2000" dirty="0"/>
                    </a:p>
                  </a:txBody>
                  <a:tcPr marL="99557" marR="99557" marT="49782" marB="49782"/>
                </a:tc>
                <a:tc>
                  <a:txBody>
                    <a:bodyPr/>
                    <a:lstStyle/>
                    <a:p>
                      <a:pPr algn="ctr"/>
                      <a:r>
                        <a:rPr lang="el-GR" sz="2000" dirty="0"/>
                        <a:t>γ</a:t>
                      </a:r>
                      <a:endParaRPr lang="en-US" sz="2000" dirty="0"/>
                    </a:p>
                  </a:txBody>
                  <a:tcPr marL="99557" marR="99557" marT="49782" marB="49782"/>
                </a:tc>
                <a:extLst>
                  <a:ext uri="{0D108BD9-81ED-4DB2-BD59-A6C34878D82A}">
                    <a16:rowId xmlns:a16="http://schemas.microsoft.com/office/drawing/2014/main" val="1785534091"/>
                  </a:ext>
                </a:extLst>
              </a:tr>
              <a:tr h="696948">
                <a:tc>
                  <a:txBody>
                    <a:bodyPr/>
                    <a:lstStyle/>
                    <a:p>
                      <a:r>
                        <a:rPr lang="en-US" sz="2000" b="1" dirty="0"/>
                        <a:t>Stopped</a:t>
                      </a:r>
                      <a:r>
                        <a:rPr lang="en-US" sz="2000" b="1" baseline="0" dirty="0"/>
                        <a:t> by</a:t>
                      </a:r>
                      <a:endParaRPr lang="en-US" sz="2000" b="1" dirty="0"/>
                    </a:p>
                  </a:txBody>
                  <a:tcPr marL="99557" marR="99557" marT="49782" marB="49782"/>
                </a:tc>
                <a:tc>
                  <a:txBody>
                    <a:bodyPr/>
                    <a:lstStyle/>
                    <a:p>
                      <a:pPr algn="ctr"/>
                      <a:r>
                        <a:rPr lang="en-US" sz="2000" dirty="0"/>
                        <a:t>Paper</a:t>
                      </a:r>
                    </a:p>
                  </a:txBody>
                  <a:tcPr marL="99557" marR="99557" marT="49782" marB="49782"/>
                </a:tc>
                <a:tc>
                  <a:txBody>
                    <a:bodyPr/>
                    <a:lstStyle/>
                    <a:p>
                      <a:pPr algn="ctr"/>
                      <a:r>
                        <a:rPr lang="en-US" sz="2000" dirty="0"/>
                        <a:t>Thin</a:t>
                      </a:r>
                      <a:r>
                        <a:rPr lang="en-US" sz="2000" baseline="0" dirty="0"/>
                        <a:t> metal</a:t>
                      </a:r>
                      <a:endParaRPr lang="en-US" sz="2000" dirty="0"/>
                    </a:p>
                  </a:txBody>
                  <a:tcPr marL="99557" marR="99557" marT="49782" marB="49782"/>
                </a:tc>
                <a:tc>
                  <a:txBody>
                    <a:bodyPr/>
                    <a:lstStyle/>
                    <a:p>
                      <a:pPr algn="ctr"/>
                      <a:r>
                        <a:rPr lang="en-US" sz="2000" dirty="0"/>
                        <a:t>Thick</a:t>
                      </a:r>
                      <a:r>
                        <a:rPr lang="en-US" sz="2000" baseline="0" dirty="0"/>
                        <a:t> l</a:t>
                      </a:r>
                      <a:r>
                        <a:rPr lang="en-US" sz="2000" dirty="0"/>
                        <a:t>ead or concrete</a:t>
                      </a:r>
                    </a:p>
                  </a:txBody>
                  <a:tcPr marL="99557" marR="99557" marT="49782" marB="49782"/>
                </a:tc>
                <a:extLst>
                  <a:ext uri="{0D108BD9-81ED-4DB2-BD59-A6C34878D82A}">
                    <a16:rowId xmlns:a16="http://schemas.microsoft.com/office/drawing/2014/main" val="2573771156"/>
                  </a:ext>
                </a:extLst>
              </a:tr>
              <a:tr h="403787">
                <a:tc>
                  <a:txBody>
                    <a:bodyPr/>
                    <a:lstStyle/>
                    <a:p>
                      <a:r>
                        <a:rPr lang="en-US" sz="2000" b="1" dirty="0"/>
                        <a:t>Size</a:t>
                      </a:r>
                    </a:p>
                  </a:txBody>
                  <a:tcPr marL="99557" marR="99557" marT="49782" marB="49782"/>
                </a:tc>
                <a:tc>
                  <a:txBody>
                    <a:bodyPr/>
                    <a:lstStyle/>
                    <a:p>
                      <a:pPr algn="ctr"/>
                      <a:r>
                        <a:rPr lang="en-US" sz="2000" dirty="0"/>
                        <a:t>Largest</a:t>
                      </a:r>
                    </a:p>
                  </a:txBody>
                  <a:tcPr marL="99557" marR="99557" marT="49782" marB="49782"/>
                </a:tc>
                <a:tc>
                  <a:txBody>
                    <a:bodyPr/>
                    <a:lstStyle/>
                    <a:p>
                      <a:pPr algn="ctr"/>
                      <a:r>
                        <a:rPr lang="en-US" sz="2000" dirty="0"/>
                        <a:t>Smaller</a:t>
                      </a:r>
                    </a:p>
                  </a:txBody>
                  <a:tcPr marL="99557" marR="99557" marT="49782" marB="49782"/>
                </a:tc>
                <a:tc>
                  <a:txBody>
                    <a:bodyPr/>
                    <a:lstStyle/>
                    <a:p>
                      <a:pPr algn="ctr"/>
                      <a:r>
                        <a:rPr lang="en-US" sz="2000" dirty="0"/>
                        <a:t>Smallest</a:t>
                      </a:r>
                    </a:p>
                  </a:txBody>
                  <a:tcPr marL="99557" marR="99557" marT="49782" marB="49782"/>
                </a:tc>
                <a:extLst>
                  <a:ext uri="{0D108BD9-81ED-4DB2-BD59-A6C34878D82A}">
                    <a16:rowId xmlns:a16="http://schemas.microsoft.com/office/drawing/2014/main" val="3322765208"/>
                  </a:ext>
                </a:extLst>
              </a:tr>
              <a:tr h="995640">
                <a:tc>
                  <a:txBody>
                    <a:bodyPr/>
                    <a:lstStyle/>
                    <a:p>
                      <a:r>
                        <a:rPr lang="en-US" sz="2000" b="1" dirty="0"/>
                        <a:t>New</a:t>
                      </a:r>
                      <a:r>
                        <a:rPr lang="en-US" sz="2000" b="1" baseline="0" dirty="0"/>
                        <a:t> element?</a:t>
                      </a:r>
                      <a:endParaRPr lang="en-US" sz="2000" b="1" dirty="0"/>
                    </a:p>
                  </a:txBody>
                  <a:tcPr marL="99557" marR="99557" marT="49782" marB="49782"/>
                </a:tc>
                <a:tc>
                  <a:txBody>
                    <a:bodyPr/>
                    <a:lstStyle/>
                    <a:p>
                      <a:pPr algn="ctr"/>
                      <a:r>
                        <a:rPr lang="en-US" sz="2000" dirty="0"/>
                        <a:t>Atomic</a:t>
                      </a:r>
                      <a:r>
                        <a:rPr lang="en-US" sz="2000" baseline="0" dirty="0"/>
                        <a:t> # drops by two</a:t>
                      </a:r>
                      <a:endParaRPr lang="en-US" sz="2000" dirty="0"/>
                    </a:p>
                  </a:txBody>
                  <a:tcPr marL="99557" marR="99557" marT="49782" marB="49782"/>
                </a:tc>
                <a:tc>
                  <a:txBody>
                    <a:bodyPr/>
                    <a:lstStyle/>
                    <a:p>
                      <a:pPr algn="ctr"/>
                      <a:r>
                        <a:rPr lang="en-US" sz="2000" dirty="0"/>
                        <a:t>Atomic # goes up by one</a:t>
                      </a:r>
                    </a:p>
                  </a:txBody>
                  <a:tcPr marL="99557" marR="99557" marT="49782" marB="49782"/>
                </a:tc>
                <a:tc>
                  <a:txBody>
                    <a:bodyPr/>
                    <a:lstStyle/>
                    <a:p>
                      <a:pPr algn="ctr"/>
                      <a:r>
                        <a:rPr lang="en-US" sz="2000" dirty="0"/>
                        <a:t>No change</a:t>
                      </a:r>
                    </a:p>
                  </a:txBody>
                  <a:tcPr marL="99557" marR="99557" marT="49782" marB="49782"/>
                </a:tc>
                <a:extLst>
                  <a:ext uri="{0D108BD9-81ED-4DB2-BD59-A6C34878D82A}">
                    <a16:rowId xmlns:a16="http://schemas.microsoft.com/office/drawing/2014/main" val="2521425749"/>
                  </a:ext>
                </a:extLst>
              </a:tr>
            </a:tbl>
          </a:graphicData>
        </a:graphic>
      </p:graphicFrame>
    </p:spTree>
    <p:extLst>
      <p:ext uri="{BB962C8B-B14F-4D97-AF65-F5344CB8AC3E}">
        <p14:creationId xmlns:p14="http://schemas.microsoft.com/office/powerpoint/2010/main" val="39217345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RADIOACTIVITY</a:t>
            </a:r>
          </a:p>
        </p:txBody>
      </p:sp>
      <p:sp>
        <p:nvSpPr>
          <p:cNvPr id="3" name="Content Placeholder 2"/>
          <p:cNvSpPr>
            <a:spLocks noGrp="1"/>
          </p:cNvSpPr>
          <p:nvPr>
            <p:ph sz="quarter" idx="1"/>
          </p:nvPr>
        </p:nvSpPr>
        <p:spPr>
          <a:xfrm>
            <a:off x="301625" y="1527175"/>
            <a:ext cx="8504238" cy="4572000"/>
          </a:xfrm>
        </p:spPr>
        <p:txBody>
          <a:bodyPr>
            <a:normAutofit lnSpcReduction="10000"/>
          </a:bodyPr>
          <a:lstStyle/>
          <a:p>
            <a:pPr>
              <a:buFont typeface="Wingdings" panose="05000000000000000000" pitchFamily="2" charset="2"/>
              <a:buChar char="v"/>
              <a:defRPr/>
            </a:pPr>
            <a:r>
              <a:rPr lang="en-US" altLang="en-US" dirty="0"/>
              <a:t>Unstable nuclei lose energy by emitting matter and energy in a spontaneous (does not require energy) process called radioactive decay.  </a:t>
            </a:r>
          </a:p>
          <a:p>
            <a:pPr>
              <a:buFont typeface="Wingdings" panose="05000000000000000000" pitchFamily="2" charset="2"/>
              <a:buChar char="v"/>
              <a:defRPr/>
            </a:pPr>
            <a:r>
              <a:rPr lang="en-US" altLang="en-US" dirty="0"/>
              <a:t>The atom undergoes radioactive decay until it becomes stable.  </a:t>
            </a:r>
          </a:p>
          <a:p>
            <a:pPr>
              <a:buFont typeface="Wingdings" panose="05000000000000000000" pitchFamily="2" charset="2"/>
              <a:buChar char="v"/>
              <a:defRPr/>
            </a:pPr>
            <a:r>
              <a:rPr lang="en-US" altLang="en-US" dirty="0"/>
              <a:t>Radioactive decay rates are measured in half-lives.  </a:t>
            </a:r>
          </a:p>
          <a:p>
            <a:pPr>
              <a:buFont typeface="Wingdings" panose="05000000000000000000" pitchFamily="2" charset="2"/>
              <a:buChar char="v"/>
              <a:defRPr/>
            </a:pPr>
            <a:r>
              <a:rPr lang="en-US" altLang="en-US" dirty="0"/>
              <a:t>A </a:t>
            </a:r>
            <a:r>
              <a:rPr lang="en-US" altLang="en-US" b="1" dirty="0">
                <a:solidFill>
                  <a:srgbClr val="7030A0"/>
                </a:solidFill>
              </a:rPr>
              <a:t>HALF-LIFE</a:t>
            </a:r>
            <a:r>
              <a:rPr lang="en-US" altLang="en-US" dirty="0"/>
              <a:t> is the time it takes for one half of the radioactive sample to decay.  </a:t>
            </a:r>
          </a:p>
          <a:p>
            <a:pPr>
              <a:buFont typeface="Wingdings" panose="05000000000000000000" pitchFamily="2" charset="2"/>
              <a:buChar char="v"/>
              <a:defRPr/>
            </a:pPr>
            <a:endParaRPr lang="en-US" altLang="en-US" dirty="0"/>
          </a:p>
          <a:p>
            <a:pPr marL="0" indent="0">
              <a:buFont typeface="Wingdings 2" pitchFamily="18" charset="2"/>
              <a:buNone/>
              <a:defRPr/>
            </a:pPr>
            <a:endParaRPr lang="en-US" dirty="0"/>
          </a:p>
        </p:txBody>
      </p:sp>
    </p:spTree>
    <p:extLst>
      <p:ext uri="{BB962C8B-B14F-4D97-AF65-F5344CB8AC3E}">
        <p14:creationId xmlns:p14="http://schemas.microsoft.com/office/powerpoint/2010/main" val="37089311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defRPr/>
            </a:pPr>
            <a:r>
              <a:rPr lang="en-US" sz="5400" b="1" dirty="0"/>
              <a:t>RADIOACTIVITY</a:t>
            </a:r>
          </a:p>
        </p:txBody>
      </p:sp>
      <p:pic>
        <p:nvPicPr>
          <p:cNvPr id="2662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371600"/>
            <a:ext cx="5991225" cy="4540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600200" y="6027621"/>
            <a:ext cx="6856492" cy="523220"/>
          </a:xfrm>
          <a:prstGeom prst="rect">
            <a:avLst/>
          </a:prstGeom>
        </p:spPr>
        <p:txBody>
          <a:bodyPr wrap="none">
            <a:spAutoFit/>
          </a:bodyPr>
          <a:lstStyle/>
          <a:p>
            <a:pPr>
              <a:buFont typeface="Wingdings" panose="05000000000000000000" pitchFamily="2" charset="2"/>
              <a:buChar char="v"/>
              <a:defRPr/>
            </a:pPr>
            <a:r>
              <a:rPr lang="en-US" altLang="en-US" sz="2800" dirty="0"/>
              <a:t>Different isotopes have different half-lives.  </a:t>
            </a:r>
          </a:p>
        </p:txBody>
      </p:sp>
    </p:spTree>
    <p:extLst>
      <p:ext uri="{BB962C8B-B14F-4D97-AF65-F5344CB8AC3E}">
        <p14:creationId xmlns:p14="http://schemas.microsoft.com/office/powerpoint/2010/main" val="39214748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RADIOACTIVITY</a:t>
            </a:r>
            <a:endParaRPr lang="en-US" sz="5400" dirty="0"/>
          </a:p>
        </p:txBody>
      </p:sp>
      <p:sp>
        <p:nvSpPr>
          <p:cNvPr id="3" name="Content Placeholder 2"/>
          <p:cNvSpPr>
            <a:spLocks noGrp="1"/>
          </p:cNvSpPr>
          <p:nvPr>
            <p:ph idx="1"/>
          </p:nvPr>
        </p:nvSpPr>
        <p:spPr/>
        <p:txBody>
          <a:bodyPr/>
          <a:lstStyle/>
          <a:p>
            <a:r>
              <a:rPr lang="en-US" dirty="0"/>
              <a:t>The half-life of Zn-71 is 2.4 minutes. If one had 100.0 g at the beginning, how many grams would be left after 7.2 minutes has elapsed? </a:t>
            </a:r>
          </a:p>
        </p:txBody>
      </p:sp>
    </p:spTree>
    <p:extLst>
      <p:ext uri="{BB962C8B-B14F-4D97-AF65-F5344CB8AC3E}">
        <p14:creationId xmlns:p14="http://schemas.microsoft.com/office/powerpoint/2010/main" val="1736899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RADIOACTIVITY</a:t>
            </a:r>
            <a:endParaRPr lang="en-US" sz="5400" dirty="0"/>
          </a:p>
        </p:txBody>
      </p:sp>
      <p:sp>
        <p:nvSpPr>
          <p:cNvPr id="3" name="Content Placeholder 2"/>
          <p:cNvSpPr>
            <a:spLocks noGrp="1"/>
          </p:cNvSpPr>
          <p:nvPr>
            <p:ph idx="1"/>
          </p:nvPr>
        </p:nvSpPr>
        <p:spPr/>
        <p:txBody>
          <a:bodyPr/>
          <a:lstStyle/>
          <a:p>
            <a:r>
              <a:rPr lang="en-US" dirty="0"/>
              <a:t>After 24.0 days, 2.0mg of an original sample of 128.0mg sample remains.  What is the half-life of the sample?</a:t>
            </a:r>
          </a:p>
        </p:txBody>
      </p:sp>
    </p:spTree>
    <p:extLst>
      <p:ext uri="{BB962C8B-B14F-4D97-AF65-F5344CB8AC3E}">
        <p14:creationId xmlns:p14="http://schemas.microsoft.com/office/powerpoint/2010/main" val="6332517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RADIOACTIVITY</a:t>
            </a:r>
          </a:p>
        </p:txBody>
      </p:sp>
      <p:sp>
        <p:nvSpPr>
          <p:cNvPr id="3" name="Content Placeholder 2"/>
          <p:cNvSpPr>
            <a:spLocks noGrp="1"/>
          </p:cNvSpPr>
          <p:nvPr>
            <p:ph sz="quarter" idx="1"/>
          </p:nvPr>
        </p:nvSpPr>
        <p:spPr>
          <a:xfrm>
            <a:off x="301625" y="1527175"/>
            <a:ext cx="8504238" cy="4572000"/>
          </a:xfrm>
        </p:spPr>
        <p:txBody>
          <a:bodyPr/>
          <a:lstStyle/>
          <a:p>
            <a:pPr marL="0" indent="0">
              <a:buNone/>
              <a:defRPr/>
            </a:pPr>
            <a:r>
              <a:rPr lang="en-US" b="1" dirty="0"/>
              <a:t>NUCLEAR FISSION</a:t>
            </a:r>
          </a:p>
          <a:p>
            <a:pPr>
              <a:buFontTx/>
              <a:buChar char="-"/>
              <a:defRPr/>
            </a:pPr>
            <a:r>
              <a:rPr lang="en-US" sz="2800" dirty="0"/>
              <a:t>Large nucleus splits into two smaller one, releasing energy</a:t>
            </a:r>
          </a:p>
          <a:p>
            <a:pPr>
              <a:buFontTx/>
              <a:buChar char="-"/>
              <a:defRPr/>
            </a:pPr>
            <a:r>
              <a:rPr lang="en-US" altLang="en-US" sz="2800" dirty="0"/>
              <a:t>A </a:t>
            </a:r>
            <a:r>
              <a:rPr lang="en-US" altLang="en-US" sz="2800" b="1" dirty="0">
                <a:solidFill>
                  <a:srgbClr val="7030A0"/>
                </a:solidFill>
              </a:rPr>
              <a:t>CHAIN REACTION </a:t>
            </a:r>
            <a:r>
              <a:rPr lang="en-US" altLang="en-US" sz="2800" dirty="0"/>
              <a:t>can occur is there are enough nuclei present to be split and the reaction keeps going. </a:t>
            </a:r>
          </a:p>
          <a:p>
            <a:pPr marL="344488" indent="-344488">
              <a:buFont typeface="Wingdings 2" pitchFamily="18" charset="2"/>
              <a:buNone/>
              <a:defRPr/>
            </a:pPr>
            <a:endParaRPr lang="en-US" dirty="0"/>
          </a:p>
        </p:txBody>
      </p:sp>
      <p:pic>
        <p:nvPicPr>
          <p:cNvPr id="2867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199" y="4114800"/>
            <a:ext cx="5586413"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6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RADIOACTIVITY</a:t>
            </a:r>
          </a:p>
        </p:txBody>
      </p:sp>
      <p:sp>
        <p:nvSpPr>
          <p:cNvPr id="3" name="Content Placeholder 2"/>
          <p:cNvSpPr>
            <a:spLocks noGrp="1"/>
          </p:cNvSpPr>
          <p:nvPr>
            <p:ph sz="quarter" idx="1"/>
          </p:nvPr>
        </p:nvSpPr>
        <p:spPr>
          <a:xfrm>
            <a:off x="301625" y="1527175"/>
            <a:ext cx="8504238" cy="4572000"/>
          </a:xfrm>
        </p:spPr>
        <p:txBody>
          <a:bodyPr/>
          <a:lstStyle/>
          <a:p>
            <a:pPr marL="0" indent="0">
              <a:buNone/>
              <a:defRPr/>
            </a:pPr>
            <a:r>
              <a:rPr lang="en-US" b="1" dirty="0"/>
              <a:t>NUCLEAR FUSION</a:t>
            </a:r>
          </a:p>
          <a:p>
            <a:pPr>
              <a:buFontTx/>
              <a:buChar char="-"/>
              <a:defRPr/>
            </a:pPr>
            <a:r>
              <a:rPr lang="en-US" sz="2800" dirty="0"/>
              <a:t>Two small nuclei fuse creating one larger nucleus, releasing energy.</a:t>
            </a:r>
          </a:p>
          <a:p>
            <a:pPr>
              <a:buFontTx/>
              <a:buChar char="-"/>
              <a:defRPr/>
            </a:pPr>
            <a:r>
              <a:rPr lang="en-US" sz="2800" dirty="0"/>
              <a:t>In the sun, several hydrogen fuse to form one helium.</a:t>
            </a:r>
          </a:p>
          <a:p>
            <a:pPr marL="0" indent="0">
              <a:buNone/>
              <a:defRPr/>
            </a:pPr>
            <a:endParaRPr lang="en-US" b="1" dirty="0"/>
          </a:p>
        </p:txBody>
      </p:sp>
      <p:pic>
        <p:nvPicPr>
          <p:cNvPr id="297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733800"/>
            <a:ext cx="4200525"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5745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RADIOACTIVITY</a:t>
            </a:r>
          </a:p>
        </p:txBody>
      </p:sp>
      <p:sp>
        <p:nvSpPr>
          <p:cNvPr id="3" name="Content Placeholder 2"/>
          <p:cNvSpPr>
            <a:spLocks noGrp="1"/>
          </p:cNvSpPr>
          <p:nvPr>
            <p:ph sz="quarter" idx="1"/>
          </p:nvPr>
        </p:nvSpPr>
        <p:spPr>
          <a:xfrm>
            <a:off x="301625" y="1527175"/>
            <a:ext cx="8504238" cy="4572000"/>
          </a:xfrm>
        </p:spPr>
        <p:txBody>
          <a:bodyPr/>
          <a:lstStyle/>
          <a:p>
            <a:pPr>
              <a:defRPr/>
            </a:pPr>
            <a:r>
              <a:rPr lang="en-US" b="1" dirty="0">
                <a:solidFill>
                  <a:srgbClr val="7030A0"/>
                </a:solidFill>
              </a:rPr>
              <a:t>Fusion</a:t>
            </a:r>
            <a:r>
              <a:rPr lang="en-US" dirty="0"/>
              <a:t> fuses atomic nuclei </a:t>
            </a:r>
            <a:r>
              <a:rPr lang="en-US" b="1" dirty="0">
                <a:solidFill>
                  <a:srgbClr val="7030A0"/>
                </a:solidFill>
              </a:rPr>
              <a:t>together</a:t>
            </a:r>
            <a:r>
              <a:rPr lang="en-US" dirty="0"/>
              <a:t>.</a:t>
            </a:r>
          </a:p>
          <a:p>
            <a:pPr>
              <a:defRPr/>
            </a:pPr>
            <a:r>
              <a:rPr lang="en-US" b="1" dirty="0">
                <a:solidFill>
                  <a:srgbClr val="00B050"/>
                </a:solidFill>
              </a:rPr>
              <a:t>Fission</a:t>
            </a:r>
            <a:r>
              <a:rPr lang="en-US" dirty="0">
                <a:solidFill>
                  <a:srgbClr val="00B050"/>
                </a:solidFill>
              </a:rPr>
              <a:t> </a:t>
            </a:r>
            <a:r>
              <a:rPr lang="en-US" dirty="0"/>
              <a:t>splits nuclei </a:t>
            </a:r>
            <a:r>
              <a:rPr lang="en-US" b="1" dirty="0">
                <a:solidFill>
                  <a:srgbClr val="00B050"/>
                </a:solidFill>
              </a:rPr>
              <a:t>apart</a:t>
            </a:r>
            <a:r>
              <a:rPr lang="en-US" dirty="0"/>
              <a:t>.</a:t>
            </a:r>
          </a:p>
        </p:txBody>
      </p:sp>
      <p:graphicFrame>
        <p:nvGraphicFramePr>
          <p:cNvPr id="4" name="Table 3"/>
          <p:cNvGraphicFramePr>
            <a:graphicFrameLocks noGrp="1"/>
          </p:cNvGraphicFramePr>
          <p:nvPr>
            <p:extLst>
              <p:ext uri="{D42A27DB-BD31-4B8C-83A1-F6EECF244321}">
                <p14:modId xmlns:p14="http://schemas.microsoft.com/office/powerpoint/2010/main" val="3979287248"/>
              </p:ext>
            </p:extLst>
          </p:nvPr>
        </p:nvGraphicFramePr>
        <p:xfrm>
          <a:off x="457200" y="3276600"/>
          <a:ext cx="8094084" cy="3051051"/>
        </p:xfrm>
        <a:graphic>
          <a:graphicData uri="http://schemas.openxmlformats.org/drawingml/2006/table">
            <a:tbl>
              <a:tblPr firstRow="1" bandRow="1">
                <a:tableStyleId>{5C22544A-7EE6-4342-B048-85BDC9FD1C3A}</a:tableStyleId>
              </a:tblPr>
              <a:tblGrid>
                <a:gridCol w="2698028">
                  <a:extLst>
                    <a:ext uri="{9D8B030D-6E8A-4147-A177-3AD203B41FA5}">
                      <a16:colId xmlns:a16="http://schemas.microsoft.com/office/drawing/2014/main" val="2241523773"/>
                    </a:ext>
                  </a:extLst>
                </a:gridCol>
                <a:gridCol w="2698028">
                  <a:extLst>
                    <a:ext uri="{9D8B030D-6E8A-4147-A177-3AD203B41FA5}">
                      <a16:colId xmlns:a16="http://schemas.microsoft.com/office/drawing/2014/main" val="1434476848"/>
                    </a:ext>
                  </a:extLst>
                </a:gridCol>
                <a:gridCol w="2698028">
                  <a:extLst>
                    <a:ext uri="{9D8B030D-6E8A-4147-A177-3AD203B41FA5}">
                      <a16:colId xmlns:a16="http://schemas.microsoft.com/office/drawing/2014/main" val="1007122746"/>
                    </a:ext>
                  </a:extLst>
                </a:gridCol>
              </a:tblGrid>
              <a:tr h="492124">
                <a:tc>
                  <a:txBody>
                    <a:bodyPr/>
                    <a:lstStyle/>
                    <a:p>
                      <a:endParaRPr lang="en-US" sz="2400" dirty="0"/>
                    </a:p>
                  </a:txBody>
                  <a:tcPr marL="121411" marR="121411" marT="60672" marB="60672"/>
                </a:tc>
                <a:tc>
                  <a:txBody>
                    <a:bodyPr/>
                    <a:lstStyle/>
                    <a:p>
                      <a:pPr algn="ctr"/>
                      <a:r>
                        <a:rPr lang="en-US" sz="2400" dirty="0"/>
                        <a:t>FISSION</a:t>
                      </a:r>
                    </a:p>
                  </a:txBody>
                  <a:tcPr marL="121411" marR="121411" marT="60672" marB="60672"/>
                </a:tc>
                <a:tc>
                  <a:txBody>
                    <a:bodyPr/>
                    <a:lstStyle/>
                    <a:p>
                      <a:pPr algn="ctr"/>
                      <a:r>
                        <a:rPr lang="en-US" sz="2400" dirty="0"/>
                        <a:t>FUSION</a:t>
                      </a:r>
                    </a:p>
                  </a:txBody>
                  <a:tcPr marL="121411" marR="121411" marT="60672" marB="60672"/>
                </a:tc>
                <a:extLst>
                  <a:ext uri="{0D108BD9-81ED-4DB2-BD59-A6C34878D82A}">
                    <a16:rowId xmlns:a16="http://schemas.microsoft.com/office/drawing/2014/main" val="795422474"/>
                  </a:ext>
                </a:extLst>
              </a:tr>
              <a:tr h="849812">
                <a:tc>
                  <a:txBody>
                    <a:bodyPr/>
                    <a:lstStyle/>
                    <a:p>
                      <a:r>
                        <a:rPr lang="en-US" sz="2400" dirty="0"/>
                        <a:t>Involves</a:t>
                      </a:r>
                    </a:p>
                  </a:txBody>
                  <a:tcPr marL="121411" marR="121411" marT="60672" marB="60672"/>
                </a:tc>
                <a:tc>
                  <a:txBody>
                    <a:bodyPr/>
                    <a:lstStyle/>
                    <a:p>
                      <a:pPr algn="ctr"/>
                      <a:r>
                        <a:rPr lang="en-US" sz="2400" dirty="0"/>
                        <a:t>One nucleus</a:t>
                      </a:r>
                      <a:r>
                        <a:rPr lang="en-US" sz="2400" baseline="0" dirty="0"/>
                        <a:t> becoming two</a:t>
                      </a:r>
                      <a:endParaRPr lang="en-US" sz="2400" dirty="0"/>
                    </a:p>
                  </a:txBody>
                  <a:tcPr marL="121411" marR="121411" marT="60672" marB="60672"/>
                </a:tc>
                <a:tc>
                  <a:txBody>
                    <a:bodyPr/>
                    <a:lstStyle/>
                    <a:p>
                      <a:pPr algn="ctr"/>
                      <a:r>
                        <a:rPr lang="en-US" sz="2400" dirty="0"/>
                        <a:t>Two nuclei</a:t>
                      </a:r>
                      <a:r>
                        <a:rPr lang="en-US" sz="2400" baseline="0" dirty="0"/>
                        <a:t> becoming one</a:t>
                      </a:r>
                      <a:endParaRPr lang="en-US" sz="2400" dirty="0"/>
                    </a:p>
                  </a:txBody>
                  <a:tcPr marL="121411" marR="121411" marT="60672" marB="60672"/>
                </a:tc>
                <a:extLst>
                  <a:ext uri="{0D108BD9-81ED-4DB2-BD59-A6C34878D82A}">
                    <a16:rowId xmlns:a16="http://schemas.microsoft.com/office/drawing/2014/main" val="4148648039"/>
                  </a:ext>
                </a:extLst>
              </a:tr>
              <a:tr h="492124">
                <a:tc>
                  <a:txBody>
                    <a:bodyPr/>
                    <a:lstStyle/>
                    <a:p>
                      <a:r>
                        <a:rPr lang="en-US" sz="2400" dirty="0"/>
                        <a:t>Energy released</a:t>
                      </a:r>
                    </a:p>
                  </a:txBody>
                  <a:tcPr marL="121411" marR="121411" marT="60672" marB="60672"/>
                </a:tc>
                <a:tc>
                  <a:txBody>
                    <a:bodyPr/>
                    <a:lstStyle/>
                    <a:p>
                      <a:pPr algn="ctr"/>
                      <a:r>
                        <a:rPr lang="en-US" sz="2400" dirty="0"/>
                        <a:t>Less</a:t>
                      </a:r>
                    </a:p>
                  </a:txBody>
                  <a:tcPr marL="121411" marR="121411" marT="60672" marB="60672"/>
                </a:tc>
                <a:tc>
                  <a:txBody>
                    <a:bodyPr/>
                    <a:lstStyle/>
                    <a:p>
                      <a:pPr algn="ctr"/>
                      <a:r>
                        <a:rPr lang="en-US" sz="2400" dirty="0"/>
                        <a:t>3-4 times more</a:t>
                      </a:r>
                    </a:p>
                  </a:txBody>
                  <a:tcPr marL="121411" marR="121411" marT="60672" marB="60672"/>
                </a:tc>
                <a:extLst>
                  <a:ext uri="{0D108BD9-81ED-4DB2-BD59-A6C34878D82A}">
                    <a16:rowId xmlns:a16="http://schemas.microsoft.com/office/drawing/2014/main" val="4009306502"/>
                  </a:ext>
                </a:extLst>
              </a:tr>
              <a:tr h="1213939">
                <a:tc>
                  <a:txBody>
                    <a:bodyPr/>
                    <a:lstStyle/>
                    <a:p>
                      <a:r>
                        <a:rPr lang="en-US" sz="2400" dirty="0"/>
                        <a:t>Where does it occur</a:t>
                      </a:r>
                    </a:p>
                  </a:txBody>
                  <a:tcPr marL="121411" marR="121411" marT="60672" marB="60672"/>
                </a:tc>
                <a:tc>
                  <a:txBody>
                    <a:bodyPr/>
                    <a:lstStyle/>
                    <a:p>
                      <a:pPr algn="ctr"/>
                      <a:r>
                        <a:rPr lang="en-US" sz="2400" dirty="0"/>
                        <a:t>Nuclear power generators, bombs</a:t>
                      </a:r>
                    </a:p>
                  </a:txBody>
                  <a:tcPr marL="121411" marR="121411" marT="60672" marB="60672"/>
                </a:tc>
                <a:tc>
                  <a:txBody>
                    <a:bodyPr/>
                    <a:lstStyle/>
                    <a:p>
                      <a:pPr algn="ctr"/>
                      <a:r>
                        <a:rPr lang="en-US" sz="2400" dirty="0"/>
                        <a:t>Sun</a:t>
                      </a:r>
                    </a:p>
                  </a:txBody>
                  <a:tcPr marL="121411" marR="121411" marT="60672" marB="60672"/>
                </a:tc>
                <a:extLst>
                  <a:ext uri="{0D108BD9-81ED-4DB2-BD59-A6C34878D82A}">
                    <a16:rowId xmlns:a16="http://schemas.microsoft.com/office/drawing/2014/main" val="510721910"/>
                  </a:ext>
                </a:extLst>
              </a:tr>
            </a:tbl>
          </a:graphicData>
        </a:graphic>
      </p:graphicFrame>
    </p:spTree>
    <p:extLst>
      <p:ext uri="{BB962C8B-B14F-4D97-AF65-F5344CB8AC3E}">
        <p14:creationId xmlns:p14="http://schemas.microsoft.com/office/powerpoint/2010/main" val="4231104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RADIOACTIVITY</a:t>
            </a:r>
          </a:p>
        </p:txBody>
      </p:sp>
      <p:sp>
        <p:nvSpPr>
          <p:cNvPr id="3" name="Content Placeholder 2"/>
          <p:cNvSpPr>
            <a:spLocks noGrp="1"/>
          </p:cNvSpPr>
          <p:nvPr>
            <p:ph sz="quarter" idx="1"/>
          </p:nvPr>
        </p:nvSpPr>
        <p:spPr>
          <a:xfrm>
            <a:off x="301625" y="1527175"/>
            <a:ext cx="8504238" cy="4572000"/>
          </a:xfrm>
        </p:spPr>
        <p:txBody>
          <a:bodyPr/>
          <a:lstStyle/>
          <a:p>
            <a:pPr>
              <a:buFont typeface="Wingdings" panose="05000000000000000000" pitchFamily="2" charset="2"/>
              <a:buChar char="§"/>
              <a:defRPr/>
            </a:pPr>
            <a:r>
              <a:rPr lang="en-US" dirty="0"/>
              <a:t>Advantages and disadvantages of using nuclear energy to produce electricity.</a:t>
            </a:r>
          </a:p>
          <a:p>
            <a:pPr>
              <a:defRPr/>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072927265"/>
              </p:ext>
            </p:extLst>
          </p:nvPr>
        </p:nvGraphicFramePr>
        <p:xfrm>
          <a:off x="1295400" y="2819400"/>
          <a:ext cx="7066026" cy="3527136"/>
        </p:xfrm>
        <a:graphic>
          <a:graphicData uri="http://schemas.openxmlformats.org/drawingml/2006/table">
            <a:tbl>
              <a:tblPr firstRow="1" bandRow="1">
                <a:tableStyleId>{5C22544A-7EE6-4342-B048-85BDC9FD1C3A}</a:tableStyleId>
              </a:tblPr>
              <a:tblGrid>
                <a:gridCol w="3533013">
                  <a:extLst>
                    <a:ext uri="{9D8B030D-6E8A-4147-A177-3AD203B41FA5}">
                      <a16:colId xmlns:a16="http://schemas.microsoft.com/office/drawing/2014/main" val="148613816"/>
                    </a:ext>
                  </a:extLst>
                </a:gridCol>
                <a:gridCol w="3533013">
                  <a:extLst>
                    <a:ext uri="{9D8B030D-6E8A-4147-A177-3AD203B41FA5}">
                      <a16:colId xmlns:a16="http://schemas.microsoft.com/office/drawing/2014/main" val="981565806"/>
                    </a:ext>
                  </a:extLst>
                </a:gridCol>
              </a:tblGrid>
              <a:tr h="429684">
                <a:tc>
                  <a:txBody>
                    <a:bodyPr/>
                    <a:lstStyle/>
                    <a:p>
                      <a:pPr algn="ctr"/>
                      <a:r>
                        <a:rPr lang="en-US" sz="2100" dirty="0"/>
                        <a:t>ADVANTAGES</a:t>
                      </a:r>
                    </a:p>
                  </a:txBody>
                  <a:tcPr marL="105990" marR="105990" marT="52974" marB="52974"/>
                </a:tc>
                <a:tc>
                  <a:txBody>
                    <a:bodyPr/>
                    <a:lstStyle/>
                    <a:p>
                      <a:pPr algn="ctr"/>
                      <a:r>
                        <a:rPr lang="en-US" sz="2100" dirty="0"/>
                        <a:t>DISADVANTAGES</a:t>
                      </a:r>
                    </a:p>
                  </a:txBody>
                  <a:tcPr marL="105990" marR="105990" marT="52974" marB="52974"/>
                </a:tc>
                <a:extLst>
                  <a:ext uri="{0D108BD9-81ED-4DB2-BD59-A6C34878D82A}">
                    <a16:rowId xmlns:a16="http://schemas.microsoft.com/office/drawing/2014/main" val="2353636033"/>
                  </a:ext>
                </a:extLst>
              </a:tr>
              <a:tr h="741891">
                <a:tc>
                  <a:txBody>
                    <a:bodyPr/>
                    <a:lstStyle/>
                    <a:p>
                      <a:pPr algn="ctr"/>
                      <a:r>
                        <a:rPr lang="en-US" sz="2100" dirty="0"/>
                        <a:t>No</a:t>
                      </a:r>
                      <a:r>
                        <a:rPr lang="en-US" sz="2100" baseline="0" dirty="0"/>
                        <a:t> fossil fuels</a:t>
                      </a:r>
                      <a:endParaRPr lang="en-US" sz="2100" dirty="0"/>
                    </a:p>
                  </a:txBody>
                  <a:tcPr marL="105990" marR="105990" marT="52974" marB="52974"/>
                </a:tc>
                <a:tc>
                  <a:txBody>
                    <a:bodyPr/>
                    <a:lstStyle/>
                    <a:p>
                      <a:pPr algn="ctr"/>
                      <a:r>
                        <a:rPr lang="en-US" sz="2100" dirty="0"/>
                        <a:t>Mining can damage environment</a:t>
                      </a:r>
                    </a:p>
                  </a:txBody>
                  <a:tcPr marL="105990" marR="105990" marT="52974" marB="52974"/>
                </a:tc>
                <a:extLst>
                  <a:ext uri="{0D108BD9-81ED-4DB2-BD59-A6C34878D82A}">
                    <a16:rowId xmlns:a16="http://schemas.microsoft.com/office/drawing/2014/main" val="2053158311"/>
                  </a:ext>
                </a:extLst>
              </a:tr>
              <a:tr h="741891">
                <a:tc>
                  <a:txBody>
                    <a:bodyPr/>
                    <a:lstStyle/>
                    <a:p>
                      <a:pPr algn="ctr"/>
                      <a:r>
                        <a:rPr lang="en-US" sz="2100" dirty="0"/>
                        <a:t>No air pollutants</a:t>
                      </a:r>
                    </a:p>
                  </a:txBody>
                  <a:tcPr marL="105990" marR="105990" marT="52974" marB="52974"/>
                </a:tc>
                <a:tc>
                  <a:txBody>
                    <a:bodyPr/>
                    <a:lstStyle/>
                    <a:p>
                      <a:pPr algn="ctr"/>
                      <a:r>
                        <a:rPr lang="en-US" sz="2100" dirty="0"/>
                        <a:t>Produces</a:t>
                      </a:r>
                      <a:r>
                        <a:rPr lang="en-US" sz="2100" baseline="0" dirty="0"/>
                        <a:t> heat pollution in the water used to cool</a:t>
                      </a:r>
                      <a:endParaRPr lang="en-US" sz="2100" dirty="0"/>
                    </a:p>
                  </a:txBody>
                  <a:tcPr marL="105990" marR="105990" marT="52974" marB="52974"/>
                </a:tc>
                <a:extLst>
                  <a:ext uri="{0D108BD9-81ED-4DB2-BD59-A6C34878D82A}">
                    <a16:rowId xmlns:a16="http://schemas.microsoft.com/office/drawing/2014/main" val="521765293"/>
                  </a:ext>
                </a:extLst>
              </a:tr>
              <a:tr h="429684">
                <a:tc>
                  <a:txBody>
                    <a:bodyPr/>
                    <a:lstStyle/>
                    <a:p>
                      <a:pPr algn="ctr"/>
                      <a:r>
                        <a:rPr lang="en-US" sz="2100" dirty="0"/>
                        <a:t>Cheap to produce electricity</a:t>
                      </a:r>
                    </a:p>
                  </a:txBody>
                  <a:tcPr marL="105990" marR="105990" marT="52974" marB="52974"/>
                </a:tc>
                <a:tc>
                  <a:txBody>
                    <a:bodyPr/>
                    <a:lstStyle/>
                    <a:p>
                      <a:pPr algn="ctr"/>
                      <a:r>
                        <a:rPr lang="en-US" sz="2100" dirty="0"/>
                        <a:t>Expensive to build</a:t>
                      </a:r>
                      <a:r>
                        <a:rPr lang="en-US" sz="2100" baseline="0" dirty="0"/>
                        <a:t> plants</a:t>
                      </a:r>
                      <a:endParaRPr lang="en-US" sz="2100" dirty="0"/>
                    </a:p>
                  </a:txBody>
                  <a:tcPr marL="105990" marR="105990" marT="52974" marB="52974"/>
                </a:tc>
                <a:extLst>
                  <a:ext uri="{0D108BD9-81ED-4DB2-BD59-A6C34878D82A}">
                    <a16:rowId xmlns:a16="http://schemas.microsoft.com/office/drawing/2014/main" val="3046509400"/>
                  </a:ext>
                </a:extLst>
              </a:tr>
              <a:tr h="429684">
                <a:tc>
                  <a:txBody>
                    <a:bodyPr/>
                    <a:lstStyle/>
                    <a:p>
                      <a:pPr algn="ctr"/>
                      <a:r>
                        <a:rPr lang="en-US" sz="2100" dirty="0"/>
                        <a:t>More energy available</a:t>
                      </a:r>
                    </a:p>
                  </a:txBody>
                  <a:tcPr marL="105990" marR="105990" marT="52974" marB="52974"/>
                </a:tc>
                <a:tc>
                  <a:txBody>
                    <a:bodyPr/>
                    <a:lstStyle/>
                    <a:p>
                      <a:pPr algn="ctr"/>
                      <a:r>
                        <a:rPr lang="en-US" sz="2100" dirty="0"/>
                        <a:t>Accidental radiation leaks</a:t>
                      </a:r>
                    </a:p>
                  </a:txBody>
                  <a:tcPr marL="105990" marR="105990" marT="52974" marB="52974"/>
                </a:tc>
                <a:extLst>
                  <a:ext uri="{0D108BD9-81ED-4DB2-BD59-A6C34878D82A}">
                    <a16:rowId xmlns:a16="http://schemas.microsoft.com/office/drawing/2014/main" val="3938786865"/>
                  </a:ext>
                </a:extLst>
              </a:tr>
              <a:tr h="741891">
                <a:tc>
                  <a:txBody>
                    <a:bodyPr/>
                    <a:lstStyle/>
                    <a:p>
                      <a:pPr algn="ctr"/>
                      <a:endParaRPr lang="en-US" sz="2100" dirty="0"/>
                    </a:p>
                  </a:txBody>
                  <a:tcPr marL="105990" marR="105990" marT="52974" marB="52974"/>
                </a:tc>
                <a:tc>
                  <a:txBody>
                    <a:bodyPr/>
                    <a:lstStyle/>
                    <a:p>
                      <a:pPr algn="ctr"/>
                      <a:r>
                        <a:rPr lang="en-US" sz="2100" dirty="0"/>
                        <a:t>No place for the waste to go to finish decaying</a:t>
                      </a:r>
                    </a:p>
                  </a:txBody>
                  <a:tcPr marL="105990" marR="105990" marT="52974" marB="52974"/>
                </a:tc>
                <a:extLst>
                  <a:ext uri="{0D108BD9-81ED-4DB2-BD59-A6C34878D82A}">
                    <a16:rowId xmlns:a16="http://schemas.microsoft.com/office/drawing/2014/main" val="1367184857"/>
                  </a:ext>
                </a:extLst>
              </a:tr>
            </a:tbl>
          </a:graphicData>
        </a:graphic>
      </p:graphicFrame>
    </p:spTree>
    <p:extLst>
      <p:ext uri="{BB962C8B-B14F-4D97-AF65-F5344CB8AC3E}">
        <p14:creationId xmlns:p14="http://schemas.microsoft.com/office/powerpoint/2010/main" val="29639818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hangingPunct="1"/>
            <a:r>
              <a:rPr lang="en-US" altLang="en-US" sz="5400" b="1" dirty="0"/>
              <a:t>CHEMICAL BONDING</a:t>
            </a:r>
          </a:p>
        </p:txBody>
      </p:sp>
      <p:sp>
        <p:nvSpPr>
          <p:cNvPr id="14339" name="Rectangle 3"/>
          <p:cNvSpPr>
            <a:spLocks noGrp="1" noChangeArrowheads="1"/>
          </p:cNvSpPr>
          <p:nvPr>
            <p:ph type="body" idx="1"/>
          </p:nvPr>
        </p:nvSpPr>
        <p:spPr/>
        <p:txBody>
          <a:bodyPr/>
          <a:lstStyle/>
          <a:p>
            <a:pPr eaLnBrk="1" hangingPunct="1">
              <a:buFont typeface="Wingdings" panose="05000000000000000000" pitchFamily="2" charset="2"/>
              <a:buNone/>
            </a:pPr>
            <a:r>
              <a:rPr lang="en-US" altLang="en-US" dirty="0"/>
              <a:t>A Chemical Bond is the </a:t>
            </a:r>
            <a:r>
              <a:rPr lang="en-US" altLang="en-US" b="1" dirty="0">
                <a:solidFill>
                  <a:srgbClr val="FF0000"/>
                </a:solidFill>
              </a:rPr>
              <a:t>force</a:t>
            </a:r>
            <a:r>
              <a:rPr lang="en-US" altLang="en-US" dirty="0"/>
              <a:t> that holds atoms together in a </a:t>
            </a:r>
            <a:r>
              <a:rPr lang="en-US" altLang="en-US" b="1" dirty="0">
                <a:solidFill>
                  <a:srgbClr val="FF0000"/>
                </a:solidFill>
              </a:rPr>
              <a:t>compound</a:t>
            </a:r>
            <a:r>
              <a:rPr lang="en-US" altLang="en-US" dirty="0"/>
              <a:t>.</a:t>
            </a:r>
          </a:p>
          <a:p>
            <a:pPr eaLnBrk="1" hangingPunct="1">
              <a:buFont typeface="Wingdings" panose="05000000000000000000" pitchFamily="2" charset="2"/>
              <a:buNone/>
            </a:pPr>
            <a:r>
              <a:rPr lang="en-US" altLang="en-US" dirty="0"/>
              <a:t>They are formed because it makes the atom </a:t>
            </a:r>
            <a:r>
              <a:rPr lang="en-US" altLang="en-US" b="1" dirty="0">
                <a:solidFill>
                  <a:srgbClr val="FF0000"/>
                </a:solidFill>
              </a:rPr>
              <a:t>more stable.</a:t>
            </a:r>
          </a:p>
          <a:p>
            <a:pPr eaLnBrk="1" hangingPunct="1"/>
            <a:endParaRPr lang="en-US" altLang="en-US" dirty="0"/>
          </a:p>
        </p:txBody>
      </p:sp>
      <p:pic>
        <p:nvPicPr>
          <p:cNvPr id="14340" name="Picture 4" descr="cov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468624"/>
            <a:ext cx="4419600" cy="357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26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500"/>
                                        <p:tgtEl>
                                          <p:spTgt spid="143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IONIC BONDS</a:t>
            </a:r>
          </a:p>
        </p:txBody>
      </p:sp>
      <p:sp>
        <p:nvSpPr>
          <p:cNvPr id="3" name="Content Placeholder 2"/>
          <p:cNvSpPr>
            <a:spLocks noGrp="1"/>
          </p:cNvSpPr>
          <p:nvPr>
            <p:ph idx="1"/>
          </p:nvPr>
        </p:nvSpPr>
        <p:spPr/>
        <p:txBody>
          <a:bodyPr/>
          <a:lstStyle/>
          <a:p>
            <a:pPr>
              <a:lnSpc>
                <a:spcPct val="90000"/>
              </a:lnSpc>
            </a:pPr>
            <a:r>
              <a:rPr lang="en-US" altLang="en-US" dirty="0"/>
              <a:t>involves a </a:t>
            </a:r>
            <a:r>
              <a:rPr lang="en-US" altLang="en-US" b="1" dirty="0">
                <a:solidFill>
                  <a:srgbClr val="FF0000"/>
                </a:solidFill>
              </a:rPr>
              <a:t>TRANSFER</a:t>
            </a:r>
            <a:r>
              <a:rPr lang="en-US" altLang="en-US" dirty="0"/>
              <a:t> of electrons from one atom to another.</a:t>
            </a:r>
          </a:p>
          <a:p>
            <a:pPr>
              <a:lnSpc>
                <a:spcPct val="90000"/>
              </a:lnSpc>
            </a:pPr>
            <a:r>
              <a:rPr lang="en-US" altLang="en-US" dirty="0"/>
              <a:t>happens between </a:t>
            </a:r>
            <a:r>
              <a:rPr lang="en-US" altLang="en-US" b="1" dirty="0">
                <a:solidFill>
                  <a:srgbClr val="FF0000"/>
                </a:solidFill>
              </a:rPr>
              <a:t>positive</a:t>
            </a:r>
            <a:r>
              <a:rPr lang="en-US" altLang="en-US" dirty="0"/>
              <a:t> ions and </a:t>
            </a:r>
            <a:r>
              <a:rPr lang="en-US" altLang="en-US" b="1" dirty="0">
                <a:solidFill>
                  <a:srgbClr val="FF0000"/>
                </a:solidFill>
              </a:rPr>
              <a:t>negative</a:t>
            </a:r>
            <a:r>
              <a:rPr lang="en-US" altLang="en-US" dirty="0"/>
              <a:t> ions.</a:t>
            </a:r>
          </a:p>
          <a:p>
            <a:endParaRPr lang="en-US" dirty="0"/>
          </a:p>
        </p:txBody>
      </p:sp>
      <p:pic>
        <p:nvPicPr>
          <p:cNvPr id="4" name="Picture 5" descr="bonding_types-nac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019" y="3851787"/>
            <a:ext cx="5857009"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3850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pPr eaLnBrk="1" hangingPunct="1"/>
            <a:r>
              <a:rPr lang="en-US" altLang="en-US" sz="5400" b="1" dirty="0"/>
              <a:t>IONIC BONDS</a:t>
            </a:r>
          </a:p>
        </p:txBody>
      </p:sp>
      <p:sp>
        <p:nvSpPr>
          <p:cNvPr id="17411" name="Rectangle 3"/>
          <p:cNvSpPr>
            <a:spLocks noGrp="1" noChangeArrowheads="1"/>
          </p:cNvSpPr>
          <p:nvPr>
            <p:ph type="body" idx="1"/>
          </p:nvPr>
        </p:nvSpPr>
        <p:spPr>
          <a:xfrm>
            <a:off x="838200" y="1524000"/>
            <a:ext cx="7620000" cy="4800600"/>
          </a:xfrm>
        </p:spPr>
        <p:txBody>
          <a:bodyPr>
            <a:noAutofit/>
          </a:bodyPr>
          <a:lstStyle/>
          <a:p>
            <a:pPr>
              <a:lnSpc>
                <a:spcPct val="90000"/>
              </a:lnSpc>
            </a:pPr>
            <a:r>
              <a:rPr lang="en-US" altLang="en-US" b="1" dirty="0">
                <a:solidFill>
                  <a:srgbClr val="FF0000"/>
                </a:solidFill>
              </a:rPr>
              <a:t>high</a:t>
            </a:r>
            <a:r>
              <a:rPr lang="en-US" altLang="en-US" dirty="0"/>
              <a:t> melting and boiling points</a:t>
            </a:r>
          </a:p>
          <a:p>
            <a:pPr>
              <a:lnSpc>
                <a:spcPct val="90000"/>
              </a:lnSpc>
            </a:pPr>
            <a:r>
              <a:rPr lang="en-US" altLang="en-US" dirty="0"/>
              <a:t>tend to be </a:t>
            </a:r>
            <a:r>
              <a:rPr lang="en-US" altLang="en-US" b="1" dirty="0">
                <a:solidFill>
                  <a:srgbClr val="FF0000"/>
                </a:solidFill>
              </a:rPr>
              <a:t>soluble</a:t>
            </a:r>
            <a:r>
              <a:rPr lang="en-US" altLang="en-US" dirty="0"/>
              <a:t> in water</a:t>
            </a:r>
          </a:p>
          <a:p>
            <a:pPr>
              <a:lnSpc>
                <a:spcPct val="90000"/>
              </a:lnSpc>
            </a:pPr>
            <a:r>
              <a:rPr lang="en-US" altLang="en-US" dirty="0"/>
              <a:t>Solids are </a:t>
            </a:r>
            <a:r>
              <a:rPr lang="en-US" altLang="en-US" b="1" dirty="0">
                <a:solidFill>
                  <a:srgbClr val="FF0000"/>
                </a:solidFill>
              </a:rPr>
              <a:t>poor</a:t>
            </a:r>
            <a:r>
              <a:rPr lang="en-US" altLang="en-US" dirty="0"/>
              <a:t> conductors of heat and electricity.</a:t>
            </a:r>
          </a:p>
          <a:p>
            <a:pPr>
              <a:lnSpc>
                <a:spcPct val="90000"/>
              </a:lnSpc>
            </a:pPr>
            <a:r>
              <a:rPr lang="en-US" altLang="en-US" dirty="0"/>
              <a:t>When </a:t>
            </a:r>
            <a:r>
              <a:rPr lang="en-US" altLang="en-US" b="1" dirty="0">
                <a:solidFill>
                  <a:srgbClr val="FF0000"/>
                </a:solidFill>
              </a:rPr>
              <a:t>dissolved</a:t>
            </a:r>
            <a:r>
              <a:rPr lang="en-US" altLang="en-US" dirty="0"/>
              <a:t> in a liquid or melted, they become </a:t>
            </a:r>
            <a:r>
              <a:rPr lang="en-US" altLang="en-US" b="1" dirty="0">
                <a:solidFill>
                  <a:srgbClr val="FF0000"/>
                </a:solidFill>
              </a:rPr>
              <a:t>good</a:t>
            </a:r>
            <a:r>
              <a:rPr lang="en-US" altLang="en-US" dirty="0"/>
              <a:t> conductors.</a:t>
            </a:r>
          </a:p>
          <a:p>
            <a:pPr>
              <a:lnSpc>
                <a:spcPct val="90000"/>
              </a:lnSpc>
            </a:pPr>
            <a:r>
              <a:rPr lang="en-US" altLang="en-US" dirty="0"/>
              <a:t>Generally forms between elements on </a:t>
            </a:r>
            <a:r>
              <a:rPr lang="en-US" altLang="en-US" b="1" dirty="0">
                <a:solidFill>
                  <a:srgbClr val="FF0000"/>
                </a:solidFill>
              </a:rPr>
              <a:t>opposite</a:t>
            </a:r>
            <a:r>
              <a:rPr lang="en-US" altLang="en-US" dirty="0"/>
              <a:t> sides of the periodic table.</a:t>
            </a:r>
          </a:p>
        </p:txBody>
      </p:sp>
    </p:spTree>
    <p:extLst>
      <p:ext uri="{BB962C8B-B14F-4D97-AF65-F5344CB8AC3E}">
        <p14:creationId xmlns:p14="http://schemas.microsoft.com/office/powerpoint/2010/main" val="17784629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COVALENT BONDS</a:t>
            </a:r>
          </a:p>
        </p:txBody>
      </p:sp>
      <p:sp>
        <p:nvSpPr>
          <p:cNvPr id="3" name="Content Placeholder 2"/>
          <p:cNvSpPr>
            <a:spLocks noGrp="1"/>
          </p:cNvSpPr>
          <p:nvPr>
            <p:ph idx="1"/>
          </p:nvPr>
        </p:nvSpPr>
        <p:spPr/>
        <p:txBody>
          <a:bodyPr/>
          <a:lstStyle/>
          <a:p>
            <a:r>
              <a:rPr lang="en-US" dirty="0"/>
              <a:t>Atoms with </a:t>
            </a:r>
            <a:r>
              <a:rPr lang="en-US" b="1" dirty="0">
                <a:solidFill>
                  <a:srgbClr val="FF0000"/>
                </a:solidFill>
              </a:rPr>
              <a:t>similar</a:t>
            </a:r>
            <a:r>
              <a:rPr lang="en-US" dirty="0"/>
              <a:t> electron affinities tend to </a:t>
            </a:r>
            <a:r>
              <a:rPr lang="en-US" b="1" dirty="0">
                <a:solidFill>
                  <a:srgbClr val="FF0000"/>
                </a:solidFill>
              </a:rPr>
              <a:t>SHARE</a:t>
            </a:r>
            <a:r>
              <a:rPr lang="en-US" dirty="0"/>
              <a:t> electrons. </a:t>
            </a:r>
          </a:p>
          <a:p>
            <a:r>
              <a:rPr lang="en-US" altLang="en-US" dirty="0"/>
              <a:t>Neither atom wants to lose electrons; both want to </a:t>
            </a:r>
            <a:r>
              <a:rPr lang="en-US" altLang="en-US" b="1" dirty="0">
                <a:solidFill>
                  <a:srgbClr val="FF0000"/>
                </a:solidFill>
              </a:rPr>
              <a:t>gain</a:t>
            </a:r>
            <a:r>
              <a:rPr lang="en-US" altLang="en-US" dirty="0"/>
              <a:t> them.  </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444181"/>
            <a:ext cx="4005311"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9804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a:bodyPr>
          <a:lstStyle/>
          <a:p>
            <a:pPr eaLnBrk="1" hangingPunct="1"/>
            <a:r>
              <a:rPr lang="en-US" altLang="en-US" sz="5400" b="1" dirty="0"/>
              <a:t>COVALENT BONDS</a:t>
            </a:r>
          </a:p>
        </p:txBody>
      </p:sp>
      <p:sp>
        <p:nvSpPr>
          <p:cNvPr id="51203" name="Rectangle 3"/>
          <p:cNvSpPr>
            <a:spLocks noGrp="1" noChangeArrowheads="1"/>
          </p:cNvSpPr>
          <p:nvPr>
            <p:ph type="body" idx="1"/>
          </p:nvPr>
        </p:nvSpPr>
        <p:spPr>
          <a:xfrm>
            <a:off x="457200" y="1600200"/>
            <a:ext cx="8229600" cy="5029200"/>
          </a:xfrm>
        </p:spPr>
        <p:txBody>
          <a:bodyPr>
            <a:normAutofit/>
          </a:bodyPr>
          <a:lstStyle/>
          <a:p>
            <a:pPr eaLnBrk="1" hangingPunct="1"/>
            <a:r>
              <a:rPr lang="en-US" altLang="en-US" dirty="0"/>
              <a:t>Usually forms between </a:t>
            </a:r>
            <a:r>
              <a:rPr lang="en-US" altLang="en-US" b="1" dirty="0">
                <a:solidFill>
                  <a:srgbClr val="FF0000"/>
                </a:solidFill>
              </a:rPr>
              <a:t>nonmetals</a:t>
            </a:r>
            <a:r>
              <a:rPr lang="en-US" altLang="en-US" dirty="0"/>
              <a:t>.  </a:t>
            </a:r>
          </a:p>
          <a:p>
            <a:pPr>
              <a:lnSpc>
                <a:spcPct val="130000"/>
              </a:lnSpc>
            </a:pPr>
            <a:r>
              <a:rPr lang="en-US" altLang="en-US" b="1" dirty="0">
                <a:solidFill>
                  <a:srgbClr val="FF0000"/>
                </a:solidFill>
              </a:rPr>
              <a:t>low</a:t>
            </a:r>
            <a:r>
              <a:rPr lang="en-US" altLang="en-US" dirty="0"/>
              <a:t> melting points compared to ionic</a:t>
            </a:r>
          </a:p>
          <a:p>
            <a:pPr>
              <a:lnSpc>
                <a:spcPct val="130000"/>
              </a:lnSpc>
            </a:pPr>
            <a:r>
              <a:rPr lang="en-US" altLang="en-US" dirty="0"/>
              <a:t>many exist as </a:t>
            </a:r>
            <a:r>
              <a:rPr lang="en-US" altLang="en-US" b="1" dirty="0">
                <a:solidFill>
                  <a:srgbClr val="FF0000"/>
                </a:solidFill>
              </a:rPr>
              <a:t>gases</a:t>
            </a:r>
            <a:r>
              <a:rPr lang="en-US" altLang="en-US" dirty="0"/>
              <a:t> or </a:t>
            </a:r>
            <a:r>
              <a:rPr lang="en-US" altLang="en-US" b="1" dirty="0">
                <a:solidFill>
                  <a:srgbClr val="FF0000"/>
                </a:solidFill>
              </a:rPr>
              <a:t>vaporize</a:t>
            </a:r>
            <a:r>
              <a:rPr lang="en-US" altLang="en-US" dirty="0"/>
              <a:t> easily at room temperature </a:t>
            </a:r>
          </a:p>
          <a:p>
            <a:pPr>
              <a:lnSpc>
                <a:spcPct val="130000"/>
              </a:lnSpc>
            </a:pPr>
            <a:r>
              <a:rPr lang="en-US" altLang="en-US" dirty="0"/>
              <a:t>relatively </a:t>
            </a:r>
            <a:r>
              <a:rPr lang="en-US" altLang="en-US" b="1" dirty="0">
                <a:solidFill>
                  <a:srgbClr val="FF0000"/>
                </a:solidFill>
              </a:rPr>
              <a:t>soft</a:t>
            </a:r>
            <a:r>
              <a:rPr lang="en-US" altLang="en-US" dirty="0"/>
              <a:t>, </a:t>
            </a:r>
            <a:r>
              <a:rPr lang="en-US" altLang="en-US" b="1" dirty="0">
                <a:solidFill>
                  <a:srgbClr val="FF0000"/>
                </a:solidFill>
              </a:rPr>
              <a:t>brittle</a:t>
            </a:r>
          </a:p>
          <a:p>
            <a:pPr>
              <a:lnSpc>
                <a:spcPct val="130000"/>
              </a:lnSpc>
            </a:pPr>
            <a:r>
              <a:rPr lang="en-US" altLang="en-US" b="1" dirty="0">
                <a:solidFill>
                  <a:srgbClr val="FF0000"/>
                </a:solidFill>
              </a:rPr>
              <a:t>Poor</a:t>
            </a:r>
            <a:r>
              <a:rPr lang="en-US" altLang="en-US" dirty="0"/>
              <a:t> conductors of electricity.</a:t>
            </a:r>
          </a:p>
          <a:p>
            <a:pPr eaLnBrk="1" hangingPunct="1"/>
            <a:endParaRPr lang="en-US" altLang="en-US" sz="2800" dirty="0"/>
          </a:p>
        </p:txBody>
      </p:sp>
    </p:spTree>
    <p:extLst>
      <p:ext uri="{BB962C8B-B14F-4D97-AF65-F5344CB8AC3E}">
        <p14:creationId xmlns:p14="http://schemas.microsoft.com/office/powerpoint/2010/main" val="213582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1000"/>
                                        <p:tgtEl>
                                          <p:spTgt spid="51203">
                                            <p:txEl>
                                              <p:pRg st="0" end="0"/>
                                            </p:txEl>
                                          </p:spTgt>
                                        </p:tgtEl>
                                      </p:cBhvr>
                                    </p:animEffect>
                                    <p:anim calcmode="lin" valueType="num">
                                      <p:cBhvr>
                                        <p:cTn id="8"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1203">
                                            <p:txEl>
                                              <p:pRg st="1" end="1"/>
                                            </p:txEl>
                                          </p:spTgt>
                                        </p:tgtEl>
                                        <p:attrNameLst>
                                          <p:attrName>style.visibility</p:attrName>
                                        </p:attrNameLst>
                                      </p:cBhvr>
                                      <p:to>
                                        <p:strVal val="visible"/>
                                      </p:to>
                                    </p:set>
                                    <p:animEffect transition="in" filter="fade">
                                      <p:cBhvr>
                                        <p:cTn id="14" dur="1000"/>
                                        <p:tgtEl>
                                          <p:spTgt spid="51203">
                                            <p:txEl>
                                              <p:pRg st="1" end="1"/>
                                            </p:txEl>
                                          </p:spTgt>
                                        </p:tgtEl>
                                      </p:cBhvr>
                                    </p:animEffect>
                                    <p:anim calcmode="lin" valueType="num">
                                      <p:cBhvr>
                                        <p:cTn id="15" dur="10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12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1203">
                                            <p:txEl>
                                              <p:pRg st="2" end="2"/>
                                            </p:txEl>
                                          </p:spTgt>
                                        </p:tgtEl>
                                        <p:attrNameLst>
                                          <p:attrName>style.visibility</p:attrName>
                                        </p:attrNameLst>
                                      </p:cBhvr>
                                      <p:to>
                                        <p:strVal val="visible"/>
                                      </p:to>
                                    </p:set>
                                    <p:animEffect transition="in" filter="fade">
                                      <p:cBhvr>
                                        <p:cTn id="21" dur="1000"/>
                                        <p:tgtEl>
                                          <p:spTgt spid="51203">
                                            <p:txEl>
                                              <p:pRg st="2" end="2"/>
                                            </p:txEl>
                                          </p:spTgt>
                                        </p:tgtEl>
                                      </p:cBhvr>
                                    </p:animEffect>
                                    <p:anim calcmode="lin" valueType="num">
                                      <p:cBhvr>
                                        <p:cTn id="22" dur="1000" fill="hold"/>
                                        <p:tgtEl>
                                          <p:spTgt spid="5120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12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1203">
                                            <p:txEl>
                                              <p:pRg st="3" end="3"/>
                                            </p:txEl>
                                          </p:spTgt>
                                        </p:tgtEl>
                                        <p:attrNameLst>
                                          <p:attrName>style.visibility</p:attrName>
                                        </p:attrNameLst>
                                      </p:cBhvr>
                                      <p:to>
                                        <p:strVal val="visible"/>
                                      </p:to>
                                    </p:set>
                                    <p:animEffect transition="in" filter="fade">
                                      <p:cBhvr>
                                        <p:cTn id="28" dur="1000"/>
                                        <p:tgtEl>
                                          <p:spTgt spid="51203">
                                            <p:txEl>
                                              <p:pRg st="3" end="3"/>
                                            </p:txEl>
                                          </p:spTgt>
                                        </p:tgtEl>
                                      </p:cBhvr>
                                    </p:animEffect>
                                    <p:anim calcmode="lin" valueType="num">
                                      <p:cBhvr>
                                        <p:cTn id="29" dur="1000" fill="hold"/>
                                        <p:tgtEl>
                                          <p:spTgt spid="5120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12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1203">
                                            <p:txEl>
                                              <p:pRg st="4" end="4"/>
                                            </p:txEl>
                                          </p:spTgt>
                                        </p:tgtEl>
                                        <p:attrNameLst>
                                          <p:attrName>style.visibility</p:attrName>
                                        </p:attrNameLst>
                                      </p:cBhvr>
                                      <p:to>
                                        <p:strVal val="visible"/>
                                      </p:to>
                                    </p:set>
                                    <p:animEffect transition="in" filter="fade">
                                      <p:cBhvr>
                                        <p:cTn id="35" dur="1000"/>
                                        <p:tgtEl>
                                          <p:spTgt spid="51203">
                                            <p:txEl>
                                              <p:pRg st="4" end="4"/>
                                            </p:txEl>
                                          </p:spTgt>
                                        </p:tgtEl>
                                      </p:cBhvr>
                                    </p:animEffect>
                                    <p:anim calcmode="lin" valueType="num">
                                      <p:cBhvr>
                                        <p:cTn id="36" dur="1000" fill="hold"/>
                                        <p:tgtEl>
                                          <p:spTgt spid="5120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120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pPr eaLnBrk="1" hangingPunct="1"/>
            <a:r>
              <a:rPr lang="en-US" altLang="en-US" sz="5400" b="1" dirty="0"/>
              <a:t>NOMENCLATURE</a:t>
            </a:r>
          </a:p>
        </p:txBody>
      </p:sp>
      <p:sp>
        <p:nvSpPr>
          <p:cNvPr id="30723" name="Rectangle 3"/>
          <p:cNvSpPr>
            <a:spLocks noGrp="1" noChangeArrowheads="1"/>
          </p:cNvSpPr>
          <p:nvPr>
            <p:ph type="body" idx="1"/>
          </p:nvPr>
        </p:nvSpPr>
        <p:spPr/>
        <p:txBody>
          <a:bodyPr/>
          <a:lstStyle/>
          <a:p>
            <a:pPr eaLnBrk="1" hangingPunct="1">
              <a:lnSpc>
                <a:spcPct val="80000"/>
              </a:lnSpc>
            </a:pPr>
            <a:endParaRPr lang="en-US" altLang="en-US" sz="2000" dirty="0"/>
          </a:p>
          <a:p>
            <a:pPr eaLnBrk="1" hangingPunct="1">
              <a:lnSpc>
                <a:spcPct val="80000"/>
              </a:lnSpc>
              <a:buFont typeface="Wingdings" panose="05000000000000000000" pitchFamily="2" charset="2"/>
              <a:buNone/>
            </a:pPr>
            <a:r>
              <a:rPr lang="en-US" altLang="en-US" sz="3200" b="1" dirty="0"/>
              <a:t>A </a:t>
            </a:r>
            <a:r>
              <a:rPr lang="en-US" altLang="en-US" sz="3200" b="1" u="sng" dirty="0"/>
              <a:t>chemical formula </a:t>
            </a:r>
            <a:r>
              <a:rPr lang="en-US" altLang="en-US" sz="3200" b="1" dirty="0"/>
              <a:t>tells:</a:t>
            </a:r>
          </a:p>
          <a:p>
            <a:pPr eaLnBrk="1" hangingPunct="1">
              <a:lnSpc>
                <a:spcPct val="80000"/>
              </a:lnSpc>
            </a:pPr>
            <a:r>
              <a:rPr lang="en-US" altLang="en-US" sz="3200" dirty="0"/>
              <a:t>what </a:t>
            </a:r>
            <a:r>
              <a:rPr lang="en-US" altLang="en-US" sz="3200" b="1" dirty="0">
                <a:solidFill>
                  <a:srgbClr val="FF0000"/>
                </a:solidFill>
              </a:rPr>
              <a:t>type</a:t>
            </a:r>
            <a:r>
              <a:rPr lang="en-US" altLang="en-US" sz="3200" dirty="0"/>
              <a:t> of atoms are present.</a:t>
            </a:r>
          </a:p>
          <a:p>
            <a:pPr eaLnBrk="1" hangingPunct="1">
              <a:lnSpc>
                <a:spcPct val="80000"/>
              </a:lnSpc>
            </a:pPr>
            <a:r>
              <a:rPr lang="en-US" altLang="en-US" sz="3200" dirty="0"/>
              <a:t>the </a:t>
            </a:r>
            <a:r>
              <a:rPr lang="en-US" altLang="en-US" sz="3200" b="1" dirty="0">
                <a:solidFill>
                  <a:srgbClr val="FF0000"/>
                </a:solidFill>
              </a:rPr>
              <a:t>number</a:t>
            </a:r>
            <a:r>
              <a:rPr lang="en-US" altLang="en-US" sz="3200" dirty="0"/>
              <a:t> of each type of atom present.</a:t>
            </a:r>
          </a:p>
          <a:p>
            <a:pPr eaLnBrk="1" hangingPunct="1">
              <a:lnSpc>
                <a:spcPct val="80000"/>
              </a:lnSpc>
            </a:pPr>
            <a:r>
              <a:rPr lang="en-US" altLang="en-US" sz="3200" b="1" dirty="0">
                <a:solidFill>
                  <a:srgbClr val="FF0000"/>
                </a:solidFill>
              </a:rPr>
              <a:t>ratio</a:t>
            </a:r>
            <a:r>
              <a:rPr lang="en-US" altLang="en-US" sz="3200" dirty="0"/>
              <a:t> of one atom to another.</a:t>
            </a:r>
          </a:p>
          <a:p>
            <a:pPr eaLnBrk="1" hangingPunct="1">
              <a:lnSpc>
                <a:spcPct val="80000"/>
              </a:lnSpc>
            </a:pPr>
            <a:r>
              <a:rPr lang="en-US" altLang="en-US" dirty="0"/>
              <a:t>Can tell you if the compound is ionic or covalent (molecular)</a:t>
            </a:r>
            <a:endParaRPr lang="en-US" altLang="en-US" sz="3200" dirty="0"/>
          </a:p>
          <a:p>
            <a:pPr eaLnBrk="1" hangingPunct="1">
              <a:lnSpc>
                <a:spcPct val="80000"/>
              </a:lnSpc>
            </a:pPr>
            <a:endParaRPr lang="en-US" altLang="en-US" sz="3200" dirty="0"/>
          </a:p>
          <a:p>
            <a:pPr marL="0" indent="0" algn="ctr" eaLnBrk="1" hangingPunct="1">
              <a:lnSpc>
                <a:spcPct val="80000"/>
              </a:lnSpc>
              <a:buNone/>
            </a:pPr>
            <a:r>
              <a:rPr lang="en-US" altLang="en-US" sz="3200" b="1" dirty="0"/>
              <a:t>H</a:t>
            </a:r>
            <a:r>
              <a:rPr lang="en-US" altLang="en-US" sz="3200" b="1" baseline="-25000" dirty="0"/>
              <a:t>2</a:t>
            </a:r>
            <a:r>
              <a:rPr lang="en-US" altLang="en-US" sz="3200" b="1" dirty="0"/>
              <a:t>O		Cl</a:t>
            </a:r>
            <a:r>
              <a:rPr lang="en-US" altLang="en-US" sz="3200" b="1" baseline="-25000" dirty="0"/>
              <a:t>2</a:t>
            </a:r>
            <a:r>
              <a:rPr lang="en-US" altLang="en-US" sz="3200" b="1" dirty="0"/>
              <a:t>		Al</a:t>
            </a:r>
            <a:r>
              <a:rPr lang="en-US" altLang="en-US" sz="3200" b="1" baseline="-25000" dirty="0"/>
              <a:t>2</a:t>
            </a:r>
            <a:r>
              <a:rPr lang="en-US" altLang="en-US" sz="3200" b="1" dirty="0"/>
              <a:t>O</a:t>
            </a:r>
            <a:r>
              <a:rPr lang="en-US" altLang="en-US" sz="3200" b="1" baseline="-25000" dirty="0"/>
              <a:t>3</a:t>
            </a:r>
            <a:endParaRPr lang="en-US" altLang="en-US" sz="3200" b="1" dirty="0"/>
          </a:p>
        </p:txBody>
      </p:sp>
    </p:spTree>
    <p:extLst>
      <p:ext uri="{BB962C8B-B14F-4D97-AF65-F5344CB8AC3E}">
        <p14:creationId xmlns:p14="http://schemas.microsoft.com/office/powerpoint/2010/main" val="3380600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23">
                                            <p:txEl>
                                              <p:pRg st="2" end="2"/>
                                            </p:txEl>
                                          </p:spTgt>
                                        </p:tgtEl>
                                        <p:attrNameLst>
                                          <p:attrName>style.visibility</p:attrName>
                                        </p:attrNameLst>
                                      </p:cBhvr>
                                      <p:to>
                                        <p:strVal val="visible"/>
                                      </p:to>
                                    </p:set>
                                    <p:anim calcmode="lin" valueType="num">
                                      <p:cBhvr additive="base">
                                        <p:cTn id="7"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723">
                                            <p:txEl>
                                              <p:pRg st="3" end="3"/>
                                            </p:txEl>
                                          </p:spTgt>
                                        </p:tgtEl>
                                        <p:attrNameLst>
                                          <p:attrName>style.visibility</p:attrName>
                                        </p:attrNameLst>
                                      </p:cBhvr>
                                      <p:to>
                                        <p:strVal val="visible"/>
                                      </p:to>
                                    </p:set>
                                    <p:anim calcmode="lin" valueType="num">
                                      <p:cBhvr additive="base">
                                        <p:cTn id="13" dur="500" fill="hold"/>
                                        <p:tgtEl>
                                          <p:spTgt spid="30723">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0723">
                                            <p:txEl>
                                              <p:pRg st="4" end="4"/>
                                            </p:txEl>
                                          </p:spTgt>
                                        </p:tgtEl>
                                        <p:attrNameLst>
                                          <p:attrName>style.visibility</p:attrName>
                                        </p:attrNameLst>
                                      </p:cBhvr>
                                      <p:to>
                                        <p:strVal val="visible"/>
                                      </p:to>
                                    </p:set>
                                    <p:anim calcmode="lin" valueType="num">
                                      <p:cBhvr additive="base">
                                        <p:cTn id="19" dur="500" fill="hold"/>
                                        <p:tgtEl>
                                          <p:spTgt spid="30723">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07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723">
                                            <p:txEl>
                                              <p:pRg st="5" end="5"/>
                                            </p:txEl>
                                          </p:spTgt>
                                        </p:tgtEl>
                                        <p:attrNameLst>
                                          <p:attrName>style.visibility</p:attrName>
                                        </p:attrNameLst>
                                      </p:cBhvr>
                                      <p:to>
                                        <p:strVal val="visible"/>
                                      </p:to>
                                    </p:set>
                                    <p:anim calcmode="lin" valueType="num">
                                      <p:cBhvr additive="base">
                                        <p:cTn id="25" dur="500" fill="hold"/>
                                        <p:tgtEl>
                                          <p:spTgt spid="30723">
                                            <p:txEl>
                                              <p:pRg st="5" end="5"/>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072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hangingPunct="1"/>
            <a:r>
              <a:rPr lang="en-US" altLang="en-US" sz="5400" b="1" dirty="0"/>
              <a:t>NOMENCLATURE</a:t>
            </a:r>
            <a:endParaRPr lang="en-US" altLang="en-US" sz="5400" dirty="0"/>
          </a:p>
        </p:txBody>
      </p:sp>
      <p:sp>
        <p:nvSpPr>
          <p:cNvPr id="32771" name="Rectangle 3"/>
          <p:cNvSpPr>
            <a:spLocks noGrp="1" noChangeArrowheads="1"/>
          </p:cNvSpPr>
          <p:nvPr>
            <p:ph type="body" idx="1"/>
          </p:nvPr>
        </p:nvSpPr>
        <p:spPr/>
        <p:txBody>
          <a:bodyPr/>
          <a:lstStyle/>
          <a:p>
            <a:pPr marL="0" indent="0" eaLnBrk="1" hangingPunct="1">
              <a:buNone/>
            </a:pPr>
            <a:r>
              <a:rPr lang="en-US" altLang="en-US" b="1" dirty="0">
                <a:solidFill>
                  <a:srgbClr val="00B050"/>
                </a:solidFill>
              </a:rPr>
              <a:t>IONIC</a:t>
            </a:r>
          </a:p>
          <a:p>
            <a:pPr eaLnBrk="1" hangingPunct="1"/>
            <a:r>
              <a:rPr lang="en-US" altLang="en-US" dirty="0"/>
              <a:t>contains </a:t>
            </a:r>
            <a:r>
              <a:rPr lang="en-US" altLang="en-US" b="1" dirty="0">
                <a:solidFill>
                  <a:srgbClr val="FF0000"/>
                </a:solidFill>
              </a:rPr>
              <a:t>cations</a:t>
            </a:r>
            <a:r>
              <a:rPr lang="en-US" altLang="en-US" dirty="0"/>
              <a:t> and </a:t>
            </a:r>
            <a:r>
              <a:rPr lang="en-US" altLang="en-US" b="1" dirty="0">
                <a:solidFill>
                  <a:srgbClr val="FF0000"/>
                </a:solidFill>
              </a:rPr>
              <a:t>anions</a:t>
            </a:r>
            <a:r>
              <a:rPr lang="en-US" altLang="en-US" dirty="0"/>
              <a:t>.</a:t>
            </a:r>
          </a:p>
          <a:p>
            <a:pPr eaLnBrk="1" hangingPunct="1"/>
            <a:r>
              <a:rPr lang="en-US" altLang="en-US" dirty="0"/>
              <a:t>Includes </a:t>
            </a:r>
            <a:r>
              <a:rPr lang="en-US" altLang="en-US" b="1" dirty="0">
                <a:solidFill>
                  <a:srgbClr val="FF0000"/>
                </a:solidFill>
              </a:rPr>
              <a:t>metals</a:t>
            </a:r>
            <a:r>
              <a:rPr lang="en-US" altLang="en-US" dirty="0"/>
              <a:t> and </a:t>
            </a:r>
            <a:r>
              <a:rPr lang="en-US" altLang="en-US" b="1" dirty="0">
                <a:solidFill>
                  <a:srgbClr val="FF0000"/>
                </a:solidFill>
              </a:rPr>
              <a:t>nonmetals</a:t>
            </a:r>
            <a:r>
              <a:rPr lang="en-US" altLang="en-US" dirty="0"/>
              <a:t>.  </a:t>
            </a:r>
          </a:p>
          <a:p>
            <a:pPr eaLnBrk="1" hangingPunct="1"/>
            <a:r>
              <a:rPr lang="en-US" altLang="en-US" b="1" dirty="0">
                <a:solidFill>
                  <a:srgbClr val="FF0000"/>
                </a:solidFill>
              </a:rPr>
              <a:t>Metals</a:t>
            </a:r>
            <a:r>
              <a:rPr lang="en-US" altLang="en-US" dirty="0"/>
              <a:t> go first in name and formula.</a:t>
            </a:r>
          </a:p>
          <a:p>
            <a:pPr eaLnBrk="1" hangingPunct="1"/>
            <a:r>
              <a:rPr lang="en-US" altLang="en-US" dirty="0"/>
              <a:t>Naming compounds</a:t>
            </a:r>
          </a:p>
          <a:p>
            <a:pPr marL="857250" lvl="1" indent="-457200">
              <a:lnSpc>
                <a:spcPct val="90000"/>
              </a:lnSpc>
              <a:buFont typeface="Wingdings" panose="05000000000000000000" pitchFamily="2" charset="2"/>
              <a:buAutoNum type="arabicPeriod"/>
            </a:pPr>
            <a:r>
              <a:rPr lang="en-US" altLang="en-US" sz="3200" dirty="0"/>
              <a:t>Write the name of the </a:t>
            </a:r>
            <a:r>
              <a:rPr lang="en-US" altLang="en-US" sz="3200" b="1" dirty="0">
                <a:solidFill>
                  <a:srgbClr val="FF0000"/>
                </a:solidFill>
              </a:rPr>
              <a:t>cation</a:t>
            </a:r>
            <a:r>
              <a:rPr lang="en-US" altLang="en-US" sz="3200" dirty="0"/>
              <a:t> (metal)</a:t>
            </a:r>
          </a:p>
          <a:p>
            <a:pPr marL="857250" lvl="1" indent="-457200">
              <a:lnSpc>
                <a:spcPct val="90000"/>
              </a:lnSpc>
              <a:buFont typeface="Wingdings" panose="05000000000000000000" pitchFamily="2" charset="2"/>
              <a:buAutoNum type="arabicPeriod"/>
            </a:pPr>
            <a:r>
              <a:rPr lang="en-US" altLang="en-US" sz="3200" dirty="0"/>
              <a:t>Write the name of the </a:t>
            </a:r>
            <a:r>
              <a:rPr lang="en-US" altLang="en-US" sz="3200" b="1" dirty="0">
                <a:solidFill>
                  <a:srgbClr val="FF0000"/>
                </a:solidFill>
              </a:rPr>
              <a:t>anion</a:t>
            </a:r>
            <a:r>
              <a:rPr lang="en-US" altLang="en-US" sz="3200" dirty="0"/>
              <a:t>  and change the ending to </a:t>
            </a:r>
            <a:r>
              <a:rPr lang="en-US" altLang="en-US" sz="3200" b="1" dirty="0">
                <a:solidFill>
                  <a:srgbClr val="FF0000"/>
                </a:solidFill>
              </a:rPr>
              <a:t>“ide”.  </a:t>
            </a:r>
          </a:p>
          <a:p>
            <a:pPr eaLnBrk="1" hangingPunct="1"/>
            <a:endParaRPr lang="en-US" altLang="en-US" dirty="0"/>
          </a:p>
        </p:txBody>
      </p:sp>
    </p:spTree>
    <p:extLst>
      <p:ext uri="{BB962C8B-B14F-4D97-AF65-F5344CB8AC3E}">
        <p14:creationId xmlns:p14="http://schemas.microsoft.com/office/powerpoint/2010/main" val="3894095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fade">
                                      <p:cBhvr>
                                        <p:cTn id="12" dur="500"/>
                                        <p:tgtEl>
                                          <p:spTgt spid="32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fade">
                                      <p:cBhvr>
                                        <p:cTn id="17" dur="500"/>
                                        <p:tgtEl>
                                          <p:spTgt spid="327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fade">
                                      <p:cBhvr>
                                        <p:cTn id="22" dur="500"/>
                                        <p:tgtEl>
                                          <p:spTgt spid="327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2771">
                                            <p:txEl>
                                              <p:pRg st="4" end="4"/>
                                            </p:txEl>
                                          </p:spTgt>
                                        </p:tgtEl>
                                        <p:attrNameLst>
                                          <p:attrName>style.visibility</p:attrName>
                                        </p:attrNameLst>
                                      </p:cBhvr>
                                      <p:to>
                                        <p:strVal val="visible"/>
                                      </p:to>
                                    </p:set>
                                    <p:animEffect transition="in" filter="fade">
                                      <p:cBhvr>
                                        <p:cTn id="27" dur="500"/>
                                        <p:tgtEl>
                                          <p:spTgt spid="327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2771">
                                            <p:txEl>
                                              <p:pRg st="5" end="5"/>
                                            </p:txEl>
                                          </p:spTgt>
                                        </p:tgtEl>
                                        <p:attrNameLst>
                                          <p:attrName>style.visibility</p:attrName>
                                        </p:attrNameLst>
                                      </p:cBhvr>
                                      <p:to>
                                        <p:strVal val="visible"/>
                                      </p:to>
                                    </p:set>
                                    <p:animEffect transition="in" filter="fade">
                                      <p:cBhvr>
                                        <p:cTn id="32" dur="500"/>
                                        <p:tgtEl>
                                          <p:spTgt spid="327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2771">
                                            <p:txEl>
                                              <p:pRg st="6" end="6"/>
                                            </p:txEl>
                                          </p:spTgt>
                                        </p:tgtEl>
                                        <p:attrNameLst>
                                          <p:attrName>style.visibility</p:attrName>
                                        </p:attrNameLst>
                                      </p:cBhvr>
                                      <p:to>
                                        <p:strVal val="visible"/>
                                      </p:to>
                                    </p:set>
                                    <p:animEffect transition="in" filter="fade">
                                      <p:cBhvr>
                                        <p:cTn id="37" dur="500"/>
                                        <p:tgtEl>
                                          <p:spTgt spid="327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301625"/>
            <a:ext cx="8305800" cy="1143000"/>
          </a:xfrm>
        </p:spPr>
        <p:txBody>
          <a:bodyPr>
            <a:normAutofit/>
          </a:bodyPr>
          <a:lstStyle/>
          <a:p>
            <a:pPr eaLnBrk="1" hangingPunct="1"/>
            <a:r>
              <a:rPr lang="en-US" altLang="en-US" sz="5400" b="1" dirty="0"/>
              <a:t>NOMENCLATURE</a:t>
            </a:r>
            <a:endParaRPr lang="en-US" altLang="en-US" sz="5400" dirty="0"/>
          </a:p>
        </p:txBody>
      </p:sp>
      <p:sp>
        <p:nvSpPr>
          <p:cNvPr id="38915" name="Rectangle 3"/>
          <p:cNvSpPr>
            <a:spLocks noGrp="1" noChangeArrowheads="1"/>
          </p:cNvSpPr>
          <p:nvPr>
            <p:ph type="body" idx="1"/>
          </p:nvPr>
        </p:nvSpPr>
        <p:spPr/>
        <p:txBody>
          <a:bodyPr>
            <a:normAutofit fontScale="77500" lnSpcReduction="20000"/>
          </a:bodyPr>
          <a:lstStyle/>
          <a:p>
            <a:pPr marL="0" lvl="0" indent="0">
              <a:buNone/>
            </a:pPr>
            <a:r>
              <a:rPr lang="en-US" sz="4100" b="1" dirty="0">
                <a:solidFill>
                  <a:srgbClr val="00B050"/>
                </a:solidFill>
              </a:rPr>
              <a:t>IONIC</a:t>
            </a:r>
          </a:p>
          <a:p>
            <a:r>
              <a:rPr lang="en-US" dirty="0"/>
              <a:t>Writing Formulas</a:t>
            </a:r>
          </a:p>
          <a:p>
            <a:pPr marL="914400" lvl="1" indent="-514350">
              <a:buAutoNum type="arabicPeriod"/>
            </a:pPr>
            <a:r>
              <a:rPr lang="en-US" sz="3200" dirty="0"/>
              <a:t>Write the charge for the element </a:t>
            </a:r>
            <a:r>
              <a:rPr lang="en-US" sz="3200" b="1" dirty="0"/>
              <a:t>over</a:t>
            </a:r>
            <a:r>
              <a:rPr lang="en-US" sz="3200" dirty="0"/>
              <a:t> the name.  You determine the </a:t>
            </a:r>
            <a:r>
              <a:rPr lang="en-US" sz="3200" b="1" dirty="0"/>
              <a:t>charge</a:t>
            </a:r>
            <a:r>
              <a:rPr lang="en-US" sz="3200" dirty="0"/>
              <a:t> by looking at your periodic table or the list of ions in your notes.</a:t>
            </a:r>
          </a:p>
          <a:p>
            <a:pPr marL="914400" lvl="1" indent="-514350">
              <a:buAutoNum type="arabicPeriod"/>
            </a:pPr>
            <a:r>
              <a:rPr lang="en-US" sz="3200" dirty="0"/>
              <a:t>Write the </a:t>
            </a:r>
            <a:r>
              <a:rPr lang="en-US" sz="3200" b="1" dirty="0"/>
              <a:t>symbol</a:t>
            </a:r>
            <a:r>
              <a:rPr lang="en-US" sz="3200" dirty="0"/>
              <a:t> for the cation, followed by the symbol for the anion.  </a:t>
            </a:r>
          </a:p>
          <a:p>
            <a:pPr marL="914400" lvl="1" indent="-514350">
              <a:buAutoNum type="arabicPeriod"/>
            </a:pPr>
            <a:r>
              <a:rPr lang="en-US" sz="3200" b="1" dirty="0"/>
              <a:t>Crisscross</a:t>
            </a:r>
            <a:r>
              <a:rPr lang="en-US" sz="3200" dirty="0"/>
              <a:t> the numbers only (not the signs), writing the oxidation number as a </a:t>
            </a:r>
            <a:r>
              <a:rPr lang="en-US" sz="3200" b="1" dirty="0"/>
              <a:t>subscript</a:t>
            </a:r>
            <a:r>
              <a:rPr lang="en-US" sz="3200" dirty="0"/>
              <a:t> for the other.  Do not write the number </a:t>
            </a:r>
            <a:r>
              <a:rPr lang="en-US" sz="3200" b="1" dirty="0"/>
              <a:t>1</a:t>
            </a:r>
            <a:r>
              <a:rPr lang="en-US" sz="3200" dirty="0"/>
              <a:t>.  </a:t>
            </a:r>
            <a:r>
              <a:rPr lang="en-US" sz="3200" b="1" dirty="0"/>
              <a:t>Balance</a:t>
            </a:r>
            <a:r>
              <a:rPr lang="en-US" sz="3200" dirty="0"/>
              <a:t> the charges by placing the subscripts.  Net charges must be </a:t>
            </a:r>
            <a:r>
              <a:rPr lang="en-US" sz="3200" b="1" dirty="0"/>
              <a:t>zero</a:t>
            </a:r>
            <a:r>
              <a:rPr lang="en-US" sz="3200" dirty="0"/>
              <a:t>.  </a:t>
            </a:r>
          </a:p>
          <a:p>
            <a:pPr marL="914400" lvl="1" indent="-514350">
              <a:buAutoNum type="arabicPeriod"/>
            </a:pPr>
            <a:r>
              <a:rPr lang="en-US" sz="3200" dirty="0"/>
              <a:t>Make sure the formula is in its </a:t>
            </a:r>
            <a:r>
              <a:rPr lang="en-US" sz="3200" b="1" dirty="0"/>
              <a:t>simplest</a:t>
            </a:r>
            <a:r>
              <a:rPr lang="en-US" sz="3200" dirty="0"/>
              <a:t> form.  Mg</a:t>
            </a:r>
            <a:r>
              <a:rPr lang="en-US" sz="3200" baseline="-25000" dirty="0"/>
              <a:t>2</a:t>
            </a:r>
            <a:r>
              <a:rPr lang="en-US" sz="3200" dirty="0"/>
              <a:t>O</a:t>
            </a:r>
            <a:r>
              <a:rPr lang="en-US" sz="3200" baseline="-25000" dirty="0"/>
              <a:t>2</a:t>
            </a:r>
            <a:r>
              <a:rPr lang="en-US" sz="3200" dirty="0"/>
              <a:t> is reduced to </a:t>
            </a:r>
            <a:r>
              <a:rPr lang="en-US" sz="3200" dirty="0" err="1"/>
              <a:t>MgO</a:t>
            </a:r>
            <a:r>
              <a:rPr lang="en-US" sz="3200" dirty="0"/>
              <a:t>, but MgCl</a:t>
            </a:r>
            <a:r>
              <a:rPr lang="en-US" sz="3200" baseline="-25000" dirty="0"/>
              <a:t>2</a:t>
            </a:r>
            <a:r>
              <a:rPr lang="en-US" sz="3200" dirty="0"/>
              <a:t> </a:t>
            </a:r>
            <a:r>
              <a:rPr lang="en-US" sz="3200" b="1" dirty="0"/>
              <a:t>cannot</a:t>
            </a:r>
            <a:r>
              <a:rPr lang="en-US" sz="3200" dirty="0"/>
              <a:t> be reduced.</a:t>
            </a:r>
          </a:p>
          <a:p>
            <a:pPr marL="914400" lvl="1" indent="-514350">
              <a:buAutoNum type="arabicPeriod"/>
            </a:pPr>
            <a:endParaRPr lang="en-US" sz="3200" dirty="0"/>
          </a:p>
          <a:p>
            <a:pPr marL="0" indent="0">
              <a:buNone/>
            </a:pPr>
            <a:endParaRPr lang="en-US" dirty="0"/>
          </a:p>
        </p:txBody>
      </p:sp>
    </p:spTree>
    <p:extLst>
      <p:ext uri="{BB962C8B-B14F-4D97-AF65-F5344CB8AC3E}">
        <p14:creationId xmlns:p14="http://schemas.microsoft.com/office/powerpoint/2010/main" val="401289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wipe(down)">
                                      <p:cBhvr>
                                        <p:cTn id="7" dur="500"/>
                                        <p:tgtEl>
                                          <p:spTgt spid="38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wipe(down)">
                                      <p:cBhvr>
                                        <p:cTn id="12" dur="500"/>
                                        <p:tgtEl>
                                          <p:spTgt spid="389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wipe(down)">
                                      <p:cBhvr>
                                        <p:cTn id="17" dur="500"/>
                                        <p:tgtEl>
                                          <p:spTgt spid="389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8915">
                                            <p:txEl>
                                              <p:pRg st="3" end="3"/>
                                            </p:txEl>
                                          </p:spTgt>
                                        </p:tgtEl>
                                        <p:attrNameLst>
                                          <p:attrName>style.visibility</p:attrName>
                                        </p:attrNameLst>
                                      </p:cBhvr>
                                      <p:to>
                                        <p:strVal val="visible"/>
                                      </p:to>
                                    </p:set>
                                    <p:animEffect transition="in" filter="wipe(down)">
                                      <p:cBhvr>
                                        <p:cTn id="22" dur="500"/>
                                        <p:tgtEl>
                                          <p:spTgt spid="389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8915">
                                            <p:txEl>
                                              <p:pRg st="4" end="4"/>
                                            </p:txEl>
                                          </p:spTgt>
                                        </p:tgtEl>
                                        <p:attrNameLst>
                                          <p:attrName>style.visibility</p:attrName>
                                        </p:attrNameLst>
                                      </p:cBhvr>
                                      <p:to>
                                        <p:strVal val="visible"/>
                                      </p:to>
                                    </p:set>
                                    <p:animEffect transition="in" filter="wipe(down)">
                                      <p:cBhvr>
                                        <p:cTn id="27" dur="500"/>
                                        <p:tgtEl>
                                          <p:spTgt spid="389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8915">
                                            <p:txEl>
                                              <p:pRg st="5" end="5"/>
                                            </p:txEl>
                                          </p:spTgt>
                                        </p:tgtEl>
                                        <p:attrNameLst>
                                          <p:attrName>style.visibility</p:attrName>
                                        </p:attrNameLst>
                                      </p:cBhvr>
                                      <p:to>
                                        <p:strVal val="visible"/>
                                      </p:to>
                                    </p:set>
                                    <p:animEffect transition="in" filter="wipe(down)">
                                      <p:cBhvr>
                                        <p:cTn id="32" dur="500"/>
                                        <p:tgtEl>
                                          <p:spTgt spid="389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pPr algn="ctr" eaLnBrk="1" hangingPunct="1"/>
            <a:r>
              <a:rPr lang="en-US" altLang="en-US" sz="5400" b="1" dirty="0"/>
              <a:t>NOMENCLATURE</a:t>
            </a:r>
          </a:p>
        </p:txBody>
      </p:sp>
      <p:sp>
        <p:nvSpPr>
          <p:cNvPr id="41987" name="Rectangle 3"/>
          <p:cNvSpPr>
            <a:spLocks noGrp="1" noChangeArrowheads="1"/>
          </p:cNvSpPr>
          <p:nvPr>
            <p:ph type="body" idx="1"/>
          </p:nvPr>
        </p:nvSpPr>
        <p:spPr/>
        <p:txBody>
          <a:bodyPr/>
          <a:lstStyle/>
          <a:p>
            <a:pPr marL="0" indent="0" eaLnBrk="1" hangingPunct="1">
              <a:buNone/>
            </a:pPr>
            <a:r>
              <a:rPr lang="en-US" b="1" dirty="0">
                <a:solidFill>
                  <a:srgbClr val="00B050"/>
                </a:solidFill>
              </a:rPr>
              <a:t>IONIC</a:t>
            </a:r>
          </a:p>
          <a:p>
            <a:pPr eaLnBrk="1" hangingPunct="1">
              <a:buFont typeface="Wingdings" panose="05000000000000000000" pitchFamily="2" charset="2"/>
              <a:buChar char="§"/>
            </a:pPr>
            <a:r>
              <a:rPr lang="en-US" dirty="0"/>
              <a:t>Some cations (positive ions) can have </a:t>
            </a:r>
            <a:r>
              <a:rPr lang="en-US" b="1" dirty="0"/>
              <a:t>more than one </a:t>
            </a:r>
            <a:r>
              <a:rPr lang="en-US" dirty="0"/>
              <a:t>charge.  </a:t>
            </a:r>
          </a:p>
          <a:p>
            <a:pPr eaLnBrk="1" hangingPunct="1">
              <a:buFont typeface="Wingdings" panose="05000000000000000000" pitchFamily="2" charset="2"/>
              <a:buChar char="§"/>
            </a:pPr>
            <a:r>
              <a:rPr lang="en-US" dirty="0"/>
              <a:t>Most are </a:t>
            </a:r>
            <a:r>
              <a:rPr lang="en-US" b="1" dirty="0"/>
              <a:t>transition</a:t>
            </a:r>
            <a:r>
              <a:rPr lang="en-US" dirty="0"/>
              <a:t> elements.  Lead and tin are </a:t>
            </a:r>
            <a:r>
              <a:rPr lang="en-US" b="1" dirty="0"/>
              <a:t>exceptions</a:t>
            </a:r>
            <a:r>
              <a:rPr lang="en-US" dirty="0"/>
              <a:t>.  </a:t>
            </a:r>
          </a:p>
          <a:p>
            <a:pPr eaLnBrk="1" hangingPunct="1">
              <a:buFont typeface="Wingdings" panose="05000000000000000000" pitchFamily="2" charset="2"/>
              <a:buChar char="§"/>
            </a:pPr>
            <a:r>
              <a:rPr lang="en-US" dirty="0"/>
              <a:t>It is important to distinguish which </a:t>
            </a:r>
            <a:r>
              <a:rPr lang="en-US" b="1" dirty="0"/>
              <a:t>ion</a:t>
            </a:r>
            <a:r>
              <a:rPr lang="en-US" dirty="0"/>
              <a:t> is in the compound. – using a Roman numeral in the NAME ONLY.  Ex. Copper(II) sulfide</a:t>
            </a:r>
          </a:p>
          <a:p>
            <a:pPr eaLnBrk="1" hangingPunct="1">
              <a:lnSpc>
                <a:spcPct val="80000"/>
              </a:lnSpc>
              <a:buFont typeface="Wingdings" panose="05000000000000000000" pitchFamily="2" charset="2"/>
              <a:buNone/>
            </a:pPr>
            <a:endParaRPr lang="en-US" altLang="en-US" sz="2500" dirty="0"/>
          </a:p>
        </p:txBody>
      </p:sp>
    </p:spTree>
    <p:extLst>
      <p:ext uri="{BB962C8B-B14F-4D97-AF65-F5344CB8AC3E}">
        <p14:creationId xmlns:p14="http://schemas.microsoft.com/office/powerpoint/2010/main" val="211308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arn(inVertical)">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arn(inVertical)">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barn(inVertical)">
                                      <p:cBhvr>
                                        <p:cTn id="17" dur="500"/>
                                        <p:tgtEl>
                                          <p:spTgt spid="419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barn(inVertical)">
                                      <p:cBhvr>
                                        <p:cTn id="22" dur="500"/>
                                        <p:tgtEl>
                                          <p:spTgt spid="419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a:bodyPr>
          <a:lstStyle/>
          <a:p>
            <a:pPr eaLnBrk="1" hangingPunct="1"/>
            <a:r>
              <a:rPr lang="en-US" altLang="en-US" sz="5400" b="1" dirty="0"/>
              <a:t>NOMENCLATURE</a:t>
            </a:r>
          </a:p>
        </p:txBody>
      </p:sp>
      <p:sp>
        <p:nvSpPr>
          <p:cNvPr id="78851" name="Rectangle 3"/>
          <p:cNvSpPr>
            <a:spLocks noGrp="1" noChangeArrowheads="1"/>
          </p:cNvSpPr>
          <p:nvPr>
            <p:ph type="body" idx="1"/>
          </p:nvPr>
        </p:nvSpPr>
        <p:spPr/>
        <p:txBody>
          <a:bodyPr/>
          <a:lstStyle/>
          <a:p>
            <a:pPr eaLnBrk="1" hangingPunct="1">
              <a:buFont typeface="Wingdings" panose="05000000000000000000" pitchFamily="2" charset="2"/>
              <a:buNone/>
            </a:pPr>
            <a:r>
              <a:rPr lang="en-US" altLang="en-US" b="1" dirty="0">
                <a:solidFill>
                  <a:srgbClr val="00B050"/>
                </a:solidFill>
              </a:rPr>
              <a:t>COVALENT</a:t>
            </a:r>
            <a:endParaRPr lang="en-US" altLang="en-US" dirty="0">
              <a:solidFill>
                <a:srgbClr val="00B050"/>
              </a:solidFill>
            </a:endParaRPr>
          </a:p>
          <a:p>
            <a:pPr eaLnBrk="1" hangingPunct="1"/>
            <a:r>
              <a:rPr lang="en-US" altLang="en-US" dirty="0"/>
              <a:t>Called molecular</a:t>
            </a:r>
          </a:p>
          <a:p>
            <a:pPr eaLnBrk="1" hangingPunct="1"/>
            <a:r>
              <a:rPr lang="en-US" altLang="en-US" dirty="0"/>
              <a:t>usually </a:t>
            </a:r>
            <a:r>
              <a:rPr lang="en-US" altLang="en-US" b="1" dirty="0"/>
              <a:t>binary</a:t>
            </a:r>
            <a:r>
              <a:rPr lang="en-US" altLang="en-US" dirty="0"/>
              <a:t>;  </a:t>
            </a:r>
          </a:p>
          <a:p>
            <a:pPr eaLnBrk="1" hangingPunct="1"/>
            <a:r>
              <a:rPr lang="en-US" altLang="en-US" dirty="0"/>
              <a:t>called a </a:t>
            </a:r>
            <a:r>
              <a:rPr lang="en-US" altLang="en-US" b="1" dirty="0"/>
              <a:t>molecule</a:t>
            </a:r>
          </a:p>
          <a:p>
            <a:pPr eaLnBrk="1" hangingPunct="1"/>
            <a:r>
              <a:rPr lang="en-US" altLang="en-US" dirty="0"/>
              <a:t>usually contain two </a:t>
            </a:r>
            <a:r>
              <a:rPr lang="en-US" altLang="en-US" b="1" dirty="0"/>
              <a:t>nonmetals</a:t>
            </a:r>
            <a:r>
              <a:rPr lang="en-US" altLang="en-US" dirty="0"/>
              <a:t>; or a metalloid and a nonmetal</a:t>
            </a:r>
          </a:p>
        </p:txBody>
      </p:sp>
    </p:spTree>
    <p:extLst>
      <p:ext uri="{BB962C8B-B14F-4D97-AF65-F5344CB8AC3E}">
        <p14:creationId xmlns:p14="http://schemas.microsoft.com/office/powerpoint/2010/main" val="3998585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066800" y="457200"/>
            <a:ext cx="7616825" cy="917575"/>
          </a:xfrm>
        </p:spPr>
        <p:txBody>
          <a:bodyPr>
            <a:normAutofit/>
          </a:bodyPr>
          <a:lstStyle/>
          <a:p>
            <a:pPr algn="ctr" eaLnBrk="1" hangingPunct="1"/>
            <a:r>
              <a:rPr lang="en-US" altLang="en-US" sz="5400" b="1" dirty="0"/>
              <a:t>NOMENCLATURE</a:t>
            </a:r>
          </a:p>
        </p:txBody>
      </p:sp>
      <p:sp>
        <p:nvSpPr>
          <p:cNvPr id="79875" name="Rectangle 3"/>
          <p:cNvSpPr>
            <a:spLocks noGrp="1" noChangeArrowheads="1"/>
          </p:cNvSpPr>
          <p:nvPr>
            <p:ph type="body" idx="1"/>
          </p:nvPr>
        </p:nvSpPr>
        <p:spPr>
          <a:xfrm>
            <a:off x="533400" y="1600200"/>
            <a:ext cx="8151813" cy="4724400"/>
          </a:xfrm>
        </p:spPr>
        <p:txBody>
          <a:bodyPr/>
          <a:lstStyle/>
          <a:p>
            <a:pPr marL="552450" indent="-552450" eaLnBrk="1" hangingPunct="1">
              <a:buFont typeface="Wingdings" panose="05000000000000000000" pitchFamily="2" charset="2"/>
              <a:buNone/>
            </a:pPr>
            <a:r>
              <a:rPr lang="en-US" altLang="en-US" b="1" dirty="0">
                <a:solidFill>
                  <a:srgbClr val="00B050"/>
                </a:solidFill>
              </a:rPr>
              <a:t>COVALENT/MOLECULAR:</a:t>
            </a:r>
            <a:r>
              <a:rPr lang="en-US" altLang="en-US" dirty="0">
                <a:solidFill>
                  <a:srgbClr val="00B050"/>
                </a:solidFill>
              </a:rPr>
              <a:t>	</a:t>
            </a:r>
          </a:p>
          <a:p>
            <a:pPr marL="552450" indent="-552450" eaLnBrk="1" hangingPunct="1">
              <a:buFont typeface="Wingdings" panose="05000000000000000000" pitchFamily="2" charset="2"/>
              <a:buAutoNum type="arabicPeriod"/>
            </a:pPr>
            <a:r>
              <a:rPr lang="en-US" altLang="en-US" dirty="0"/>
              <a:t>Use </a:t>
            </a:r>
            <a:r>
              <a:rPr lang="en-US" altLang="en-US" b="1" dirty="0"/>
              <a:t>prefixes</a:t>
            </a:r>
            <a:r>
              <a:rPr lang="en-US" altLang="en-US" dirty="0"/>
              <a:t> to identify the number of atoms present.  </a:t>
            </a:r>
          </a:p>
          <a:p>
            <a:pPr marL="552450" indent="-552450" eaLnBrk="1" hangingPunct="1">
              <a:buFont typeface="Wingdings" panose="05000000000000000000" pitchFamily="2" charset="2"/>
              <a:buAutoNum type="arabicPeriod"/>
            </a:pPr>
            <a:r>
              <a:rPr lang="en-US" altLang="en-US" dirty="0"/>
              <a:t>If only one of the first atom (nonmetal), then </a:t>
            </a:r>
            <a:r>
              <a:rPr lang="en-US" altLang="en-US" b="1" u="sng" dirty="0"/>
              <a:t>NO</a:t>
            </a:r>
            <a:r>
              <a:rPr lang="en-US" altLang="en-US" dirty="0"/>
              <a:t> prefix is used.  </a:t>
            </a:r>
          </a:p>
          <a:p>
            <a:pPr marL="552450" indent="-552450" eaLnBrk="1" hangingPunct="1">
              <a:buFont typeface="Wingdings" panose="05000000000000000000" pitchFamily="2" charset="2"/>
              <a:buAutoNum type="arabicPeriod"/>
            </a:pPr>
            <a:r>
              <a:rPr lang="en-US" altLang="en-US" dirty="0"/>
              <a:t>Last element ends in </a:t>
            </a:r>
            <a:r>
              <a:rPr lang="en-US" altLang="en-US" b="1" dirty="0"/>
              <a:t>“ide”.</a:t>
            </a:r>
          </a:p>
          <a:p>
            <a:pPr marL="231775" indent="-231775" eaLnBrk="1" hangingPunct="1">
              <a:buNone/>
            </a:pPr>
            <a:r>
              <a:rPr lang="en-US" altLang="en-US" dirty="0"/>
              <a:t>* Can combine in different ratios so MUST use prefixes.</a:t>
            </a:r>
          </a:p>
        </p:txBody>
      </p:sp>
    </p:spTree>
    <p:extLst>
      <p:ext uri="{BB962C8B-B14F-4D97-AF65-F5344CB8AC3E}">
        <p14:creationId xmlns:p14="http://schemas.microsoft.com/office/powerpoint/2010/main" val="27446721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1219200" y="457200"/>
            <a:ext cx="7464425" cy="917575"/>
          </a:xfrm>
        </p:spPr>
        <p:txBody>
          <a:bodyPr>
            <a:normAutofit/>
          </a:bodyPr>
          <a:lstStyle/>
          <a:p>
            <a:r>
              <a:rPr lang="en-US" altLang="en-US" sz="5400" b="1" dirty="0"/>
              <a:t>NOMENCLATURE</a:t>
            </a:r>
          </a:p>
        </p:txBody>
      </p:sp>
      <p:sp>
        <p:nvSpPr>
          <p:cNvPr id="80899" name="Rectangle 3"/>
          <p:cNvSpPr>
            <a:spLocks noGrp="1" noChangeArrowheads="1"/>
          </p:cNvSpPr>
          <p:nvPr>
            <p:ph type="body" idx="1"/>
          </p:nvPr>
        </p:nvSpPr>
        <p:spPr>
          <a:xfrm>
            <a:off x="2057400" y="1828800"/>
            <a:ext cx="5638800" cy="4525963"/>
          </a:xfrm>
        </p:spPr>
        <p:txBody>
          <a:bodyPr>
            <a:normAutofit/>
          </a:bodyPr>
          <a:lstStyle/>
          <a:p>
            <a:pPr eaLnBrk="1" hangingPunct="1">
              <a:lnSpc>
                <a:spcPct val="90000"/>
              </a:lnSpc>
              <a:buFont typeface="Wingdings" panose="05000000000000000000" pitchFamily="2" charset="2"/>
              <a:buNone/>
            </a:pPr>
            <a:r>
              <a:rPr lang="en-US" altLang="en-US" b="1" dirty="0">
                <a:solidFill>
                  <a:srgbClr val="7030A0"/>
                </a:solidFill>
              </a:rPr>
              <a:t>        COVALENT NAMING</a:t>
            </a:r>
          </a:p>
          <a:p>
            <a:pPr eaLnBrk="1" hangingPunct="1">
              <a:lnSpc>
                <a:spcPct val="90000"/>
              </a:lnSpc>
              <a:buFont typeface="Wingdings" panose="05000000000000000000" pitchFamily="2" charset="2"/>
              <a:buNone/>
            </a:pPr>
            <a:r>
              <a:rPr lang="en-US" altLang="en-US" b="1" dirty="0"/>
              <a:t>Prefixes:</a:t>
            </a:r>
            <a:endParaRPr lang="en-US" altLang="en-US" dirty="0"/>
          </a:p>
          <a:p>
            <a:pPr eaLnBrk="1" hangingPunct="1">
              <a:lnSpc>
                <a:spcPct val="90000"/>
              </a:lnSpc>
              <a:buFont typeface="Wingdings" panose="05000000000000000000" pitchFamily="2" charset="2"/>
              <a:buNone/>
            </a:pPr>
            <a:r>
              <a:rPr lang="en-US" altLang="en-US" dirty="0"/>
              <a:t>1 - </a:t>
            </a:r>
            <a:r>
              <a:rPr lang="en-US" altLang="en-US" b="1" dirty="0"/>
              <a:t>mono</a:t>
            </a:r>
            <a:r>
              <a:rPr lang="en-US" altLang="en-US" dirty="0"/>
              <a:t>		 6  -  </a:t>
            </a:r>
            <a:r>
              <a:rPr lang="en-US" altLang="en-US" b="1" dirty="0" err="1"/>
              <a:t>hexa</a:t>
            </a:r>
            <a:r>
              <a:rPr lang="en-US" altLang="en-US" dirty="0"/>
              <a:t> 	</a:t>
            </a:r>
          </a:p>
          <a:p>
            <a:pPr eaLnBrk="1" hangingPunct="1">
              <a:lnSpc>
                <a:spcPct val="90000"/>
              </a:lnSpc>
              <a:buFont typeface="Wingdings" panose="05000000000000000000" pitchFamily="2" charset="2"/>
              <a:buNone/>
            </a:pPr>
            <a:r>
              <a:rPr lang="en-US" altLang="en-US" dirty="0"/>
              <a:t>2 - </a:t>
            </a:r>
            <a:r>
              <a:rPr lang="en-US" altLang="en-US" b="1" dirty="0"/>
              <a:t>di</a:t>
            </a:r>
            <a:r>
              <a:rPr lang="en-US" altLang="en-US" dirty="0"/>
              <a:t>			 7  -  </a:t>
            </a:r>
            <a:r>
              <a:rPr lang="en-US" altLang="en-US" b="1" dirty="0" err="1"/>
              <a:t>hepta</a:t>
            </a:r>
            <a:r>
              <a:rPr lang="en-US" altLang="en-US" dirty="0"/>
              <a:t>	</a:t>
            </a:r>
          </a:p>
          <a:p>
            <a:pPr eaLnBrk="1" hangingPunct="1">
              <a:lnSpc>
                <a:spcPct val="90000"/>
              </a:lnSpc>
              <a:buFont typeface="Wingdings" panose="05000000000000000000" pitchFamily="2" charset="2"/>
              <a:buNone/>
            </a:pPr>
            <a:r>
              <a:rPr lang="en-US" altLang="en-US" dirty="0"/>
              <a:t>3 - </a:t>
            </a:r>
            <a:r>
              <a:rPr lang="en-US" altLang="en-US" b="1" dirty="0"/>
              <a:t>tri</a:t>
            </a:r>
            <a:r>
              <a:rPr lang="en-US" altLang="en-US" dirty="0"/>
              <a:t>			 8  -  </a:t>
            </a:r>
            <a:r>
              <a:rPr lang="en-US" altLang="en-US" b="1" dirty="0" err="1"/>
              <a:t>octa</a:t>
            </a:r>
            <a:r>
              <a:rPr lang="en-US" altLang="en-US" dirty="0"/>
              <a:t> 	</a:t>
            </a:r>
          </a:p>
          <a:p>
            <a:pPr eaLnBrk="1" hangingPunct="1">
              <a:lnSpc>
                <a:spcPct val="90000"/>
              </a:lnSpc>
              <a:buFont typeface="Wingdings" panose="05000000000000000000" pitchFamily="2" charset="2"/>
              <a:buNone/>
            </a:pPr>
            <a:r>
              <a:rPr lang="en-US" altLang="en-US" dirty="0"/>
              <a:t>4 – </a:t>
            </a:r>
            <a:r>
              <a:rPr lang="en-US" altLang="en-US" b="1" dirty="0"/>
              <a:t>tetra</a:t>
            </a:r>
            <a:r>
              <a:rPr lang="en-US" altLang="en-US" dirty="0"/>
              <a:t>		 9  -  </a:t>
            </a:r>
            <a:r>
              <a:rPr lang="en-US" altLang="en-US" b="1" dirty="0" err="1"/>
              <a:t>nona</a:t>
            </a:r>
            <a:endParaRPr lang="en-US" altLang="en-US" b="1" dirty="0"/>
          </a:p>
          <a:p>
            <a:pPr eaLnBrk="1" hangingPunct="1">
              <a:lnSpc>
                <a:spcPct val="90000"/>
              </a:lnSpc>
              <a:buFont typeface="Wingdings" panose="05000000000000000000" pitchFamily="2" charset="2"/>
              <a:buNone/>
            </a:pPr>
            <a:r>
              <a:rPr lang="en-US" altLang="en-US" dirty="0"/>
              <a:t>5 - </a:t>
            </a:r>
            <a:r>
              <a:rPr lang="en-US" altLang="en-US" b="1" dirty="0" err="1"/>
              <a:t>penta</a:t>
            </a:r>
            <a:r>
              <a:rPr lang="en-US" altLang="en-US" dirty="0"/>
              <a:t> 		10  -  </a:t>
            </a:r>
            <a:r>
              <a:rPr lang="en-US" altLang="en-US" b="1" dirty="0" err="1"/>
              <a:t>deca</a:t>
            </a:r>
            <a:r>
              <a:rPr lang="en-US" altLang="en-US" dirty="0"/>
              <a:t>	</a:t>
            </a:r>
          </a:p>
          <a:p>
            <a:pPr eaLnBrk="1" hangingPunct="1">
              <a:lnSpc>
                <a:spcPct val="90000"/>
              </a:lnSpc>
              <a:buFont typeface="Wingdings" panose="05000000000000000000" pitchFamily="2" charset="2"/>
              <a:buNone/>
            </a:pPr>
            <a:endParaRPr lang="en-US" altLang="en-US" dirty="0"/>
          </a:p>
        </p:txBody>
      </p:sp>
    </p:spTree>
    <p:extLst>
      <p:ext uri="{BB962C8B-B14F-4D97-AF65-F5344CB8AC3E}">
        <p14:creationId xmlns:p14="http://schemas.microsoft.com/office/powerpoint/2010/main" val="27181993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04800"/>
            <a:ext cx="7313612" cy="1143000"/>
          </a:xfrm>
        </p:spPr>
        <p:txBody>
          <a:bodyPr>
            <a:normAutofit/>
          </a:bodyPr>
          <a:lstStyle/>
          <a:p>
            <a:pPr algn="ctr"/>
            <a:r>
              <a:rPr lang="en-US" sz="5400" b="1" dirty="0"/>
              <a:t>NOMENCLATURE</a:t>
            </a:r>
          </a:p>
        </p:txBody>
      </p:sp>
      <p:sp>
        <p:nvSpPr>
          <p:cNvPr id="3" name="Content Placeholder 2"/>
          <p:cNvSpPr>
            <a:spLocks noGrp="1"/>
          </p:cNvSpPr>
          <p:nvPr>
            <p:ph idx="1"/>
          </p:nvPr>
        </p:nvSpPr>
        <p:spPr/>
        <p:txBody>
          <a:bodyPr/>
          <a:lstStyle/>
          <a:p>
            <a:pPr marL="0" lvl="0" indent="0">
              <a:buNone/>
            </a:pPr>
            <a:r>
              <a:rPr lang="en-US" b="1" dirty="0">
                <a:solidFill>
                  <a:srgbClr val="00B050"/>
                </a:solidFill>
              </a:rPr>
              <a:t>COVALENT</a:t>
            </a:r>
          </a:p>
          <a:p>
            <a:pPr marL="514350" lvl="0" indent="-514350">
              <a:buAutoNum type="arabicPeriod"/>
            </a:pPr>
            <a:r>
              <a:rPr lang="en-US" dirty="0"/>
              <a:t>Write the symbol of the </a:t>
            </a:r>
            <a:r>
              <a:rPr lang="en-US" b="1" dirty="0"/>
              <a:t>first</a:t>
            </a:r>
            <a:r>
              <a:rPr lang="en-US" dirty="0"/>
              <a:t> element adding a </a:t>
            </a:r>
            <a:r>
              <a:rPr lang="en-US" b="1" dirty="0"/>
              <a:t>subscript</a:t>
            </a:r>
            <a:r>
              <a:rPr lang="en-US" dirty="0"/>
              <a:t> of the number of atoms present.  If only one of the first atom (nonmetal), then </a:t>
            </a:r>
            <a:r>
              <a:rPr lang="en-US" b="1" u="sng" dirty="0"/>
              <a:t>NO</a:t>
            </a:r>
            <a:r>
              <a:rPr lang="en-US" dirty="0"/>
              <a:t> number is used.  </a:t>
            </a:r>
          </a:p>
          <a:p>
            <a:pPr marL="463550" lvl="0" indent="-463550">
              <a:buNone/>
            </a:pPr>
            <a:r>
              <a:rPr lang="en-US" dirty="0"/>
              <a:t>2. Write the symbol of the </a:t>
            </a:r>
            <a:r>
              <a:rPr lang="en-US" b="1" dirty="0"/>
              <a:t>second</a:t>
            </a:r>
            <a:r>
              <a:rPr lang="en-US" dirty="0"/>
              <a:t> element adding a </a:t>
            </a:r>
            <a:r>
              <a:rPr lang="en-US" b="1" dirty="0"/>
              <a:t>subscript</a:t>
            </a:r>
            <a:r>
              <a:rPr lang="en-US" dirty="0"/>
              <a:t> of the number of atoms present.</a:t>
            </a:r>
          </a:p>
          <a:p>
            <a:endParaRPr lang="en-US" dirty="0"/>
          </a:p>
        </p:txBody>
      </p:sp>
    </p:spTree>
    <p:extLst>
      <p:ext uri="{BB962C8B-B14F-4D97-AF65-F5344CB8AC3E}">
        <p14:creationId xmlns:p14="http://schemas.microsoft.com/office/powerpoint/2010/main" val="8053241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03628" y="1600200"/>
            <a:ext cx="8536744" cy="5029200"/>
          </a:xfrm>
          <a:prstGeom prst="rect">
            <a:avLst/>
          </a:prstGeom>
          <a:noFill/>
          <a:ln>
            <a:noFill/>
          </a:ln>
        </p:spPr>
      </p:pic>
      <p:sp>
        <p:nvSpPr>
          <p:cNvPr id="2" name="TextBox 1">
            <a:extLst>
              <a:ext uri="{FF2B5EF4-FFF2-40B4-BE49-F238E27FC236}">
                <a16:creationId xmlns:a16="http://schemas.microsoft.com/office/drawing/2014/main" id="{2C609B00-DEAD-40EF-8E4C-568A64D1F820}"/>
              </a:ext>
            </a:extLst>
          </p:cNvPr>
          <p:cNvSpPr txBox="1"/>
          <p:nvPr/>
        </p:nvSpPr>
        <p:spPr>
          <a:xfrm>
            <a:off x="533400" y="228600"/>
            <a:ext cx="8001000" cy="584775"/>
          </a:xfrm>
          <a:prstGeom prst="rect">
            <a:avLst/>
          </a:prstGeom>
          <a:noFill/>
        </p:spPr>
        <p:txBody>
          <a:bodyPr wrap="square" rtlCol="0">
            <a:spAutoFit/>
          </a:bodyPr>
          <a:lstStyle/>
          <a:p>
            <a:pPr algn="ctr"/>
            <a:r>
              <a:rPr lang="en-US" sz="3200" dirty="0"/>
              <a:t>MgSO</a:t>
            </a:r>
            <a:r>
              <a:rPr lang="en-US" sz="3200" baseline="-25000" dirty="0"/>
              <a:t>4</a:t>
            </a:r>
            <a:r>
              <a:rPr lang="en-US" sz="3200" dirty="0"/>
              <a:t>			P</a:t>
            </a:r>
            <a:r>
              <a:rPr lang="en-US" sz="3200" baseline="-25000" dirty="0"/>
              <a:t>2</a:t>
            </a:r>
            <a:r>
              <a:rPr lang="en-US" sz="3200" dirty="0"/>
              <a:t>O</a:t>
            </a:r>
            <a:r>
              <a:rPr lang="en-US" sz="3200" baseline="-25000" dirty="0"/>
              <a:t>5			</a:t>
            </a:r>
            <a:r>
              <a:rPr lang="en-US" sz="3200" dirty="0"/>
              <a:t>Na</a:t>
            </a:r>
            <a:r>
              <a:rPr lang="en-US" sz="3200" baseline="-25000" dirty="0"/>
              <a:t>2</a:t>
            </a:r>
            <a:r>
              <a:rPr lang="en-US" sz="3200" dirty="0"/>
              <a:t>O</a:t>
            </a:r>
          </a:p>
        </p:txBody>
      </p:sp>
    </p:spTree>
    <p:extLst>
      <p:ext uri="{BB962C8B-B14F-4D97-AF65-F5344CB8AC3E}">
        <p14:creationId xmlns:p14="http://schemas.microsoft.com/office/powerpoint/2010/main" val="18329232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81000" y="914400"/>
            <a:ext cx="8382000" cy="5867400"/>
          </a:xfrm>
          <a:prstGeom prst="rect">
            <a:avLst/>
          </a:prstGeom>
          <a:noFill/>
          <a:ln>
            <a:noFill/>
          </a:ln>
        </p:spPr>
      </p:pic>
      <p:sp>
        <p:nvSpPr>
          <p:cNvPr id="2" name="TextBox 1">
            <a:extLst>
              <a:ext uri="{FF2B5EF4-FFF2-40B4-BE49-F238E27FC236}">
                <a16:creationId xmlns:a16="http://schemas.microsoft.com/office/drawing/2014/main" id="{1DC4D49C-C22F-4BA3-9595-2E50951A14F9}"/>
              </a:ext>
            </a:extLst>
          </p:cNvPr>
          <p:cNvSpPr txBox="1"/>
          <p:nvPr/>
        </p:nvSpPr>
        <p:spPr>
          <a:xfrm>
            <a:off x="609600" y="228600"/>
            <a:ext cx="8382000" cy="461665"/>
          </a:xfrm>
          <a:prstGeom prst="rect">
            <a:avLst/>
          </a:prstGeom>
          <a:noFill/>
        </p:spPr>
        <p:txBody>
          <a:bodyPr wrap="square" rtlCol="0">
            <a:spAutoFit/>
          </a:bodyPr>
          <a:lstStyle/>
          <a:p>
            <a:r>
              <a:rPr lang="en-US" sz="2400" dirty="0"/>
              <a:t>Calcium chloride	Dinitrogen pentoxide	     Copper(II) nitrate</a:t>
            </a:r>
          </a:p>
        </p:txBody>
      </p:sp>
    </p:spTree>
    <p:extLst>
      <p:ext uri="{BB962C8B-B14F-4D97-AF65-F5344CB8AC3E}">
        <p14:creationId xmlns:p14="http://schemas.microsoft.com/office/powerpoint/2010/main" val="27316455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5400" b="1" dirty="0"/>
              <a:t>CHEMICAL REACTIONS</a:t>
            </a:r>
          </a:p>
        </p:txBody>
      </p:sp>
      <p:sp>
        <p:nvSpPr>
          <p:cNvPr id="14339" name="Content Placeholder 2"/>
          <p:cNvSpPr>
            <a:spLocks noGrp="1"/>
          </p:cNvSpPr>
          <p:nvPr>
            <p:ph idx="1"/>
          </p:nvPr>
        </p:nvSpPr>
        <p:spPr/>
        <p:txBody>
          <a:bodyPr>
            <a:noAutofit/>
          </a:bodyPr>
          <a:lstStyle/>
          <a:p>
            <a:pPr marL="114300" indent="0" eaLnBrk="1" hangingPunct="1">
              <a:buFont typeface="Arial" panose="020B0604020202020204" pitchFamily="34" charset="0"/>
              <a:buNone/>
            </a:pPr>
            <a:r>
              <a:rPr lang="en-US" altLang="en-US" sz="3600" b="1" dirty="0">
                <a:solidFill>
                  <a:srgbClr val="00B050"/>
                </a:solidFill>
              </a:rPr>
              <a:t>Conservation of Mass</a:t>
            </a:r>
            <a:endParaRPr lang="en-US" altLang="en-US" sz="3600" dirty="0">
              <a:solidFill>
                <a:srgbClr val="00B050"/>
              </a:solidFill>
            </a:endParaRPr>
          </a:p>
          <a:p>
            <a:pPr marL="114300" indent="0" eaLnBrk="1" hangingPunct="1">
              <a:buFont typeface="Arial" panose="020B0604020202020204" pitchFamily="34" charset="0"/>
              <a:buNone/>
            </a:pPr>
            <a:r>
              <a:rPr lang="en-US" altLang="en-US" b="1" dirty="0">
                <a:solidFill>
                  <a:srgbClr val="7030A0"/>
                </a:solidFill>
              </a:rPr>
              <a:t>Atoms (matter) cannot be created or destroyed.  </a:t>
            </a:r>
            <a:r>
              <a:rPr lang="en-US" altLang="en-US" dirty="0"/>
              <a:t>The number of reactant atoms must </a:t>
            </a:r>
            <a:r>
              <a:rPr lang="en-US" altLang="en-US" b="1" dirty="0">
                <a:solidFill>
                  <a:srgbClr val="FF0000"/>
                </a:solidFill>
              </a:rPr>
              <a:t>equal</a:t>
            </a:r>
            <a:r>
              <a:rPr lang="en-US" altLang="en-US" dirty="0"/>
              <a:t> the number of product atoms.  </a:t>
            </a:r>
          </a:p>
          <a:p>
            <a:pPr marL="114300" indent="0" eaLnBrk="1" hangingPunct="1">
              <a:buFont typeface="Arial" panose="020B0604020202020204" pitchFamily="34" charset="0"/>
              <a:buNone/>
            </a:pPr>
            <a:endParaRPr lang="en-US" altLang="en-US" dirty="0"/>
          </a:p>
          <a:p>
            <a:pPr marL="114300" indent="0" algn="ctr" eaLnBrk="1" hangingPunct="1">
              <a:buFont typeface="Arial" panose="020B0604020202020204" pitchFamily="34" charset="0"/>
              <a:buNone/>
            </a:pPr>
            <a:r>
              <a:rPr lang="en-US" altLang="en-US" dirty="0"/>
              <a:t>H</a:t>
            </a:r>
            <a:r>
              <a:rPr lang="en-US" altLang="en-US" baseline="-25000" dirty="0"/>
              <a:t>2</a:t>
            </a:r>
            <a:r>
              <a:rPr lang="en-US" altLang="en-US" dirty="0"/>
              <a:t>  +  I</a:t>
            </a:r>
            <a:r>
              <a:rPr lang="en-US" altLang="en-US" baseline="-25000" dirty="0"/>
              <a:t>2</a:t>
            </a:r>
            <a:r>
              <a:rPr lang="en-US" altLang="en-US" dirty="0"/>
              <a:t>  </a:t>
            </a:r>
            <a:r>
              <a:rPr lang="en-US" altLang="en-US" dirty="0">
                <a:sym typeface="Wingdings" panose="05000000000000000000" pitchFamily="2" charset="2"/>
              </a:rPr>
              <a:t>  2HI</a:t>
            </a:r>
          </a:p>
          <a:p>
            <a:pPr marL="114300" indent="0" algn="ctr" eaLnBrk="1" hangingPunct="1">
              <a:buFont typeface="Arial" panose="020B0604020202020204" pitchFamily="34" charset="0"/>
              <a:buNone/>
            </a:pPr>
            <a:r>
              <a:rPr lang="en-US" altLang="en-US" dirty="0">
                <a:sym typeface="Wingdings" panose="05000000000000000000" pitchFamily="2" charset="2"/>
              </a:rPr>
              <a:t>H = 2		H = 2</a:t>
            </a:r>
          </a:p>
          <a:p>
            <a:pPr marL="114300" indent="0" algn="ctr" eaLnBrk="1" hangingPunct="1">
              <a:buFont typeface="Arial" panose="020B0604020202020204" pitchFamily="34" charset="0"/>
              <a:buNone/>
            </a:pPr>
            <a:r>
              <a:rPr lang="en-US" altLang="en-US" dirty="0">
                <a:sym typeface="Wingdings" panose="05000000000000000000" pitchFamily="2" charset="2"/>
              </a:rPr>
              <a:t>I = 2			I = 2</a:t>
            </a:r>
            <a:endParaRPr lang="en-US" altLang="en-US" sz="3600" dirty="0"/>
          </a:p>
        </p:txBody>
      </p:sp>
    </p:spTree>
    <p:extLst>
      <p:ext uri="{BB962C8B-B14F-4D97-AF65-F5344CB8AC3E}">
        <p14:creationId xmlns:p14="http://schemas.microsoft.com/office/powerpoint/2010/main" val="89275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 calcmode="lin" valueType="num">
                                      <p:cBhvr additive="base">
                                        <p:cTn id="7"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9">
                                            <p:txEl>
                                              <p:pRg st="3" end="3"/>
                                            </p:txEl>
                                          </p:spTgt>
                                        </p:tgtEl>
                                        <p:attrNameLst>
                                          <p:attrName>style.visibility</p:attrName>
                                        </p:attrNameLst>
                                      </p:cBhvr>
                                      <p:to>
                                        <p:strVal val="visible"/>
                                      </p:to>
                                    </p:set>
                                    <p:anim calcmode="lin" valueType="num">
                                      <p:cBhvr additive="base">
                                        <p:cTn id="13"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5400" b="1" dirty="0"/>
              <a:t>CHEMICAL REACTIONS</a:t>
            </a:r>
            <a:endParaRPr lang="en-US" sz="4800" b="1"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anose="020B0604020202020204" pitchFamily="34" charset="0"/>
              <a:buNone/>
              <a:defRPr/>
            </a:pPr>
            <a:r>
              <a:rPr lang="en-US" b="1" dirty="0"/>
              <a:t>There are always two kinds of substances:</a:t>
            </a:r>
            <a:endParaRPr lang="en-US" dirty="0"/>
          </a:p>
          <a:p>
            <a:pPr marL="798513" indent="-350838" eaLnBrk="1" fontAlgn="auto" hangingPunct="1">
              <a:spcAft>
                <a:spcPts val="0"/>
              </a:spcAft>
              <a:buFont typeface="Arial" panose="020B0604020202020204" pitchFamily="34" charset="0"/>
              <a:buNone/>
              <a:defRPr/>
            </a:pPr>
            <a:r>
              <a:rPr lang="en-US" dirty="0"/>
              <a:t>1.  </a:t>
            </a:r>
            <a:r>
              <a:rPr lang="en-US" b="1" dirty="0">
                <a:solidFill>
                  <a:srgbClr val="FF0000"/>
                </a:solidFill>
              </a:rPr>
              <a:t>Reactant</a:t>
            </a:r>
            <a:r>
              <a:rPr lang="en-US" dirty="0">
                <a:solidFill>
                  <a:srgbClr val="FF0000"/>
                </a:solidFill>
              </a:rPr>
              <a:t> </a:t>
            </a:r>
            <a:r>
              <a:rPr lang="en-US" dirty="0"/>
              <a:t>- substance that enters into a chemical reaction; substance that reacts.</a:t>
            </a:r>
          </a:p>
          <a:p>
            <a:pPr marL="798513" indent="-350838" eaLnBrk="1" fontAlgn="auto" hangingPunct="1">
              <a:spcAft>
                <a:spcPts val="0"/>
              </a:spcAft>
              <a:buFont typeface="Arial" panose="020B0604020202020204" pitchFamily="34" charset="0"/>
              <a:buNone/>
              <a:defRPr/>
            </a:pPr>
            <a:r>
              <a:rPr lang="en-US" dirty="0"/>
              <a:t>2.  </a:t>
            </a:r>
            <a:r>
              <a:rPr lang="en-US" b="1" dirty="0">
                <a:solidFill>
                  <a:srgbClr val="FF0000"/>
                </a:solidFill>
              </a:rPr>
              <a:t>Product</a:t>
            </a:r>
            <a:r>
              <a:rPr lang="en-US" dirty="0">
                <a:solidFill>
                  <a:srgbClr val="FF0000"/>
                </a:solidFill>
              </a:rPr>
              <a:t> </a:t>
            </a:r>
            <a:r>
              <a:rPr lang="en-US" dirty="0"/>
              <a:t>- substance produced by a chemical reaction; the substance that is made or produced.</a:t>
            </a:r>
          </a:p>
          <a:p>
            <a:pPr eaLnBrk="1" fontAlgn="auto" hangingPunct="1">
              <a:spcAft>
                <a:spcPts val="0"/>
              </a:spcAft>
              <a:defRPr/>
            </a:pPr>
            <a:endParaRPr lang="en-US" dirty="0"/>
          </a:p>
          <a:p>
            <a:pPr marL="0" indent="0" algn="ctr" eaLnBrk="1" fontAlgn="auto" hangingPunct="1">
              <a:spcAft>
                <a:spcPts val="0"/>
              </a:spcAft>
              <a:buFont typeface="Arial" panose="020B0604020202020204" pitchFamily="34" charset="0"/>
              <a:buNone/>
              <a:defRPr/>
            </a:pPr>
            <a:r>
              <a:rPr lang="en-US" dirty="0"/>
              <a:t>Reactants  </a:t>
            </a:r>
            <a:r>
              <a:rPr lang="en-US" dirty="0">
                <a:sym typeface="Wingdings"/>
              </a:rPr>
              <a:t></a:t>
            </a:r>
            <a:r>
              <a:rPr lang="en-US" dirty="0"/>
              <a:t>   Products</a:t>
            </a:r>
          </a:p>
          <a:p>
            <a:pPr eaLnBrk="1" fontAlgn="auto" hangingPunct="1">
              <a:spcAft>
                <a:spcPts val="0"/>
              </a:spcAft>
              <a:defRPr/>
            </a:pPr>
            <a:endParaRPr lang="en-US" dirty="0"/>
          </a:p>
        </p:txBody>
      </p:sp>
    </p:spTree>
    <p:extLst>
      <p:ext uri="{BB962C8B-B14F-4D97-AF65-F5344CB8AC3E}">
        <p14:creationId xmlns:p14="http://schemas.microsoft.com/office/powerpoint/2010/main" val="105957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620000" cy="808038"/>
          </a:xfrm>
        </p:spPr>
        <p:txBody>
          <a:bodyPr>
            <a:noAutofit/>
          </a:bodyPr>
          <a:lstStyle/>
          <a:p>
            <a:pPr eaLnBrk="1" fontAlgn="auto" hangingPunct="1">
              <a:spcAft>
                <a:spcPts val="0"/>
              </a:spcAft>
              <a:defRPr/>
            </a:pPr>
            <a:r>
              <a:rPr lang="en-US" sz="5400" b="1" dirty="0"/>
              <a:t>CHEMICAL REACTIONS</a:t>
            </a:r>
            <a:endParaRPr lang="en-US" sz="5400" dirty="0"/>
          </a:p>
        </p:txBody>
      </p:sp>
      <p:sp>
        <p:nvSpPr>
          <p:cNvPr id="17411" name="Content Placeholder 2"/>
          <p:cNvSpPr>
            <a:spLocks noGrp="1"/>
          </p:cNvSpPr>
          <p:nvPr>
            <p:ph idx="1"/>
          </p:nvPr>
        </p:nvSpPr>
        <p:spPr/>
        <p:txBody>
          <a:bodyPr>
            <a:normAutofit lnSpcReduction="10000"/>
          </a:bodyPr>
          <a:lstStyle/>
          <a:p>
            <a:pPr marL="574675" indent="-460375" eaLnBrk="1" hangingPunct="1">
              <a:lnSpc>
                <a:spcPct val="90000"/>
              </a:lnSpc>
              <a:buFont typeface="Arial" panose="020B0604020202020204" pitchFamily="34" charset="0"/>
              <a:buNone/>
            </a:pPr>
            <a:r>
              <a:rPr lang="en-US" altLang="en-US" sz="2800" dirty="0"/>
              <a:t>1. 	</a:t>
            </a:r>
            <a:r>
              <a:rPr lang="en-US" altLang="en-US" sz="2800" b="1" dirty="0"/>
              <a:t>Count</a:t>
            </a:r>
            <a:r>
              <a:rPr lang="en-US" altLang="en-US" sz="2800" dirty="0"/>
              <a:t> the number of atoms of each element on both sides of the arrow.</a:t>
            </a:r>
            <a:endParaRPr lang="en-US" altLang="en-US" sz="2800" i="1" dirty="0"/>
          </a:p>
          <a:p>
            <a:pPr marL="628650" indent="-514350" eaLnBrk="1" hangingPunct="1">
              <a:lnSpc>
                <a:spcPct val="90000"/>
              </a:lnSpc>
              <a:buAutoNum type="arabicPeriod" startAt="2"/>
            </a:pPr>
            <a:r>
              <a:rPr lang="en-US" altLang="en-US" sz="2800" b="1" dirty="0"/>
              <a:t>Balance</a:t>
            </a:r>
            <a:r>
              <a:rPr lang="en-US" altLang="en-US" sz="2800" dirty="0"/>
              <a:t> the equation using coefficients.  A </a:t>
            </a:r>
            <a:r>
              <a:rPr lang="en-US" altLang="en-US" sz="2800" b="1" dirty="0"/>
              <a:t>coefficient</a:t>
            </a:r>
            <a:r>
              <a:rPr lang="en-US" altLang="en-US" sz="2800" dirty="0"/>
              <a:t> is a whole number placed in front of a chemical formula to indicate the number of molecules present. </a:t>
            </a:r>
            <a:r>
              <a:rPr lang="en-US" altLang="en-US" sz="2800" i="1" dirty="0"/>
              <a:t>Look for the </a:t>
            </a:r>
            <a:r>
              <a:rPr lang="en-US" altLang="en-US" sz="2800" b="1" i="1" dirty="0"/>
              <a:t>least common multiple </a:t>
            </a:r>
            <a:r>
              <a:rPr lang="en-US" altLang="en-US" sz="2800" i="1" dirty="0"/>
              <a:t>(LCM). </a:t>
            </a:r>
            <a:r>
              <a:rPr lang="en-US" altLang="en-US" sz="2800" b="1" dirty="0"/>
              <a:t>Balance metals, then nonmetals, then hydrogen, then oxygen.</a:t>
            </a:r>
          </a:p>
          <a:p>
            <a:pPr marL="574675" indent="-460375">
              <a:lnSpc>
                <a:spcPct val="90000"/>
              </a:lnSpc>
              <a:buNone/>
            </a:pPr>
            <a:r>
              <a:rPr lang="en-US" altLang="en-US" sz="2800" dirty="0"/>
              <a:t>3. </a:t>
            </a:r>
            <a:r>
              <a:rPr lang="en-US" altLang="en-US" sz="2800" b="1" dirty="0"/>
              <a:t>Check</a:t>
            </a:r>
            <a:r>
              <a:rPr lang="en-US" altLang="en-US" sz="2800" dirty="0"/>
              <a:t> your work by recounting the number of atoms on each side of the arrow.</a:t>
            </a:r>
          </a:p>
          <a:p>
            <a:pPr marL="574675" indent="-460375">
              <a:lnSpc>
                <a:spcPct val="90000"/>
              </a:lnSpc>
              <a:buNone/>
            </a:pPr>
            <a:r>
              <a:rPr lang="en-US" altLang="en-US" sz="2800" dirty="0"/>
              <a:t>4.  </a:t>
            </a:r>
            <a:r>
              <a:rPr lang="en-US" altLang="en-US" sz="2800" b="1" dirty="0"/>
              <a:t>Continue</a:t>
            </a:r>
            <a:r>
              <a:rPr lang="en-US" altLang="en-US" sz="2800" dirty="0"/>
              <a:t> </a:t>
            </a:r>
            <a:r>
              <a:rPr lang="en-US" sz="2800" dirty="0"/>
              <a:t>adding coefficients and counting atoms until the equation is balanced.</a:t>
            </a:r>
            <a:endParaRPr lang="en-US" altLang="en-US" sz="2800" dirty="0"/>
          </a:p>
          <a:p>
            <a:pPr marL="628650" indent="-514350" eaLnBrk="1" hangingPunct="1">
              <a:lnSpc>
                <a:spcPct val="90000"/>
              </a:lnSpc>
              <a:buAutoNum type="arabicPeriod" startAt="2"/>
            </a:pPr>
            <a:endParaRPr lang="en-US" altLang="en-US" sz="2800" b="1" dirty="0"/>
          </a:p>
          <a:p>
            <a:pPr eaLnBrk="1" hangingPunct="1">
              <a:lnSpc>
                <a:spcPct val="90000"/>
              </a:lnSpc>
              <a:buNone/>
            </a:pPr>
            <a:endParaRPr lang="en-US" altLang="en-US" sz="2800" dirty="0"/>
          </a:p>
          <a:p>
            <a:pPr marL="114300" indent="0" eaLnBrk="1">
              <a:lnSpc>
                <a:spcPct val="90000"/>
              </a:lnSpc>
              <a:buNone/>
            </a:pPr>
            <a:endParaRPr lang="en-US" altLang="en-US" sz="2800" dirty="0"/>
          </a:p>
          <a:p>
            <a:pPr marL="114300" indent="0" eaLnBrk="1" hangingPunct="1">
              <a:lnSpc>
                <a:spcPct val="90000"/>
              </a:lnSpc>
              <a:buFont typeface="Arial" panose="020B0604020202020204" pitchFamily="34" charset="0"/>
              <a:buNone/>
            </a:pPr>
            <a:endParaRPr lang="en-US" altLang="en-US" sz="2800" dirty="0"/>
          </a:p>
        </p:txBody>
      </p:sp>
    </p:spTree>
    <p:extLst>
      <p:ext uri="{BB962C8B-B14F-4D97-AF65-F5344CB8AC3E}">
        <p14:creationId xmlns:p14="http://schemas.microsoft.com/office/powerpoint/2010/main" val="136715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randombar(horizontal)">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randombar(horizontal)">
                                      <p:cBhvr>
                                        <p:cTn id="12" dur="500"/>
                                        <p:tgtEl>
                                          <p:spTgt spid="17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randombar(horizontal)">
                                      <p:cBhvr>
                                        <p:cTn id="17" dur="500"/>
                                        <p:tgtEl>
                                          <p:spTgt spid="17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randombar(horizontal)">
                                      <p:cBhvr>
                                        <p:cTn id="22" dur="500"/>
                                        <p:tgtEl>
                                          <p:spTgt spid="17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CHEMICAL REACTIONS</a:t>
            </a:r>
          </a:p>
        </p:txBody>
      </p:sp>
      <p:sp>
        <p:nvSpPr>
          <p:cNvPr id="3" name="Content Placeholder 2"/>
          <p:cNvSpPr>
            <a:spLocks noGrp="1"/>
          </p:cNvSpPr>
          <p:nvPr>
            <p:ph idx="1"/>
          </p:nvPr>
        </p:nvSpPr>
        <p:spPr>
          <a:xfrm>
            <a:off x="457200" y="1600200"/>
            <a:ext cx="8229600" cy="5029200"/>
          </a:xfrm>
        </p:spPr>
        <p:txBody>
          <a:bodyPr/>
          <a:lstStyle/>
          <a:p>
            <a:pPr marL="114300" lvl="0" indent="0">
              <a:buNone/>
            </a:pPr>
            <a:r>
              <a:rPr lang="en-US" sz="2400" dirty="0"/>
              <a:t>______Li  +  ______H</a:t>
            </a:r>
            <a:r>
              <a:rPr lang="en-US" sz="2400" baseline="-25000" dirty="0"/>
              <a:t>2</a:t>
            </a:r>
            <a:r>
              <a:rPr lang="en-US" sz="2400" dirty="0"/>
              <a:t>O  </a:t>
            </a:r>
            <a:r>
              <a:rPr lang="en-US" sz="2400" dirty="0">
                <a:sym typeface="Wingdings" panose="05000000000000000000" pitchFamily="2" charset="2"/>
              </a:rPr>
              <a:t></a:t>
            </a:r>
            <a:r>
              <a:rPr lang="en-US" sz="2400" dirty="0"/>
              <a:t>  ______</a:t>
            </a:r>
            <a:r>
              <a:rPr lang="en-US" sz="2400" dirty="0" err="1"/>
              <a:t>LiOH</a:t>
            </a:r>
            <a:r>
              <a:rPr lang="en-US" sz="2400" dirty="0"/>
              <a:t>  +  ______H</a:t>
            </a:r>
            <a:r>
              <a:rPr lang="en-US" sz="2400" baseline="-25000" dirty="0"/>
              <a:t>2</a:t>
            </a:r>
            <a:endParaRPr lang="en-US" sz="2400" dirty="0"/>
          </a:p>
          <a:p>
            <a:pPr marL="114300" indent="0">
              <a:buNone/>
            </a:pPr>
            <a:r>
              <a:rPr lang="en-US" sz="2400" dirty="0"/>
              <a:t>Li –					Li -		</a:t>
            </a:r>
            <a:endParaRPr lang="en-US" sz="2400" b="1" dirty="0"/>
          </a:p>
          <a:p>
            <a:pPr marL="114300" indent="0">
              <a:buNone/>
            </a:pPr>
            <a:r>
              <a:rPr lang="en-US" sz="2400" dirty="0"/>
              <a:t>H – 					H -</a:t>
            </a:r>
            <a:endParaRPr lang="en-US" sz="2400" b="1" dirty="0"/>
          </a:p>
          <a:p>
            <a:pPr marL="114300" indent="0">
              <a:buNone/>
            </a:pPr>
            <a:r>
              <a:rPr lang="en-US" sz="2400" dirty="0"/>
              <a:t>O - 					O –</a:t>
            </a:r>
            <a:endParaRPr lang="en-US" sz="2400" b="1" dirty="0"/>
          </a:p>
          <a:p>
            <a:pPr marL="114300" indent="0">
              <a:buNone/>
            </a:pPr>
            <a:r>
              <a:rPr lang="en-US" sz="2400" dirty="0"/>
              <a:t> 					H – </a:t>
            </a:r>
          </a:p>
          <a:p>
            <a:pPr marL="114300" indent="0">
              <a:buNone/>
            </a:pPr>
            <a:endParaRPr lang="en-US" sz="2400" b="1" dirty="0"/>
          </a:p>
          <a:p>
            <a:pPr marL="114300" lvl="0" indent="0">
              <a:buNone/>
            </a:pPr>
            <a:r>
              <a:rPr lang="en-US" sz="2400" b="1" dirty="0"/>
              <a:t>______</a:t>
            </a:r>
            <a:r>
              <a:rPr lang="en-US" sz="2400" dirty="0"/>
              <a:t>H</a:t>
            </a:r>
            <a:r>
              <a:rPr lang="en-US" sz="2400" baseline="-25000" dirty="0"/>
              <a:t>2</a:t>
            </a:r>
            <a:r>
              <a:rPr lang="en-US" sz="2400" dirty="0"/>
              <a:t>O  </a:t>
            </a:r>
            <a:r>
              <a:rPr lang="en-US" sz="2400" dirty="0">
                <a:sym typeface="Wingdings" panose="05000000000000000000" pitchFamily="2" charset="2"/>
              </a:rPr>
              <a:t></a:t>
            </a:r>
            <a:r>
              <a:rPr lang="en-US" sz="2400" dirty="0"/>
              <a:t>  </a:t>
            </a:r>
            <a:r>
              <a:rPr lang="en-US" sz="2400" b="1" dirty="0"/>
              <a:t>______</a:t>
            </a:r>
            <a:r>
              <a:rPr lang="en-US" sz="2400" dirty="0"/>
              <a:t>H</a:t>
            </a:r>
            <a:r>
              <a:rPr lang="en-US" sz="2400" baseline="-25000" dirty="0"/>
              <a:t>2</a:t>
            </a:r>
            <a:r>
              <a:rPr lang="en-US" sz="2400" dirty="0"/>
              <a:t>  +  </a:t>
            </a:r>
            <a:r>
              <a:rPr lang="en-US" sz="2400" b="1" dirty="0"/>
              <a:t>______</a:t>
            </a:r>
            <a:r>
              <a:rPr lang="en-US" sz="2400" dirty="0"/>
              <a:t>O</a:t>
            </a:r>
            <a:r>
              <a:rPr lang="en-US" sz="2400" baseline="-25000" dirty="0"/>
              <a:t>2</a:t>
            </a:r>
            <a:endParaRPr lang="en-US" sz="2400" b="1" dirty="0"/>
          </a:p>
          <a:p>
            <a:endParaRPr lang="en-US" sz="2400" b="1" dirty="0"/>
          </a:p>
          <a:p>
            <a:pPr marL="114300" indent="0">
              <a:buNone/>
            </a:pPr>
            <a:r>
              <a:rPr lang="en-US" sz="2400" dirty="0"/>
              <a:t>H – 			H - </a:t>
            </a:r>
            <a:endParaRPr lang="en-US" sz="2400" b="1" dirty="0"/>
          </a:p>
          <a:p>
            <a:pPr marL="114300" indent="0">
              <a:buNone/>
            </a:pPr>
            <a:r>
              <a:rPr lang="en-US" sz="2400" dirty="0"/>
              <a:t>O - 			O - </a:t>
            </a:r>
          </a:p>
        </p:txBody>
      </p:sp>
    </p:spTree>
    <p:extLst>
      <p:ext uri="{BB962C8B-B14F-4D97-AF65-F5344CB8AC3E}">
        <p14:creationId xmlns:p14="http://schemas.microsoft.com/office/powerpoint/2010/main" val="28602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CHEMICAL REACTIONS</a:t>
            </a:r>
            <a:endParaRPr lang="en-US" sz="5400" dirty="0"/>
          </a:p>
        </p:txBody>
      </p:sp>
      <p:sp>
        <p:nvSpPr>
          <p:cNvPr id="3" name="Content Placeholder 2"/>
          <p:cNvSpPr>
            <a:spLocks noGrp="1"/>
          </p:cNvSpPr>
          <p:nvPr>
            <p:ph idx="1"/>
          </p:nvPr>
        </p:nvSpPr>
        <p:spPr/>
        <p:txBody>
          <a:bodyPr/>
          <a:lstStyle/>
          <a:p>
            <a:pPr marL="0" indent="0">
              <a:buNone/>
              <a:defRPr/>
            </a:pPr>
            <a:r>
              <a:rPr lang="en-US" b="1" dirty="0">
                <a:solidFill>
                  <a:srgbClr val="7030A0"/>
                </a:solidFill>
              </a:rPr>
              <a:t>SYNTHESIS</a:t>
            </a:r>
            <a:r>
              <a:rPr lang="en-US" b="1" dirty="0"/>
              <a:t> Reaction </a:t>
            </a:r>
          </a:p>
          <a:p>
            <a:pPr>
              <a:buFont typeface="Arial" charset="0"/>
              <a:buChar char="•"/>
              <a:defRPr/>
            </a:pPr>
            <a:r>
              <a:rPr lang="en-US" sz="2800" dirty="0"/>
              <a:t>Two or more substances combine to form a different substance.</a:t>
            </a:r>
          </a:p>
          <a:p>
            <a:pPr eaLnBrk="1" hangingPunct="1">
              <a:buFont typeface="Arial" charset="0"/>
              <a:buChar char="•"/>
              <a:defRPr/>
            </a:pPr>
            <a:r>
              <a:rPr lang="en-US" sz="2800" u="sng" dirty="0"/>
              <a:t>What to look for:</a:t>
            </a:r>
            <a:r>
              <a:rPr lang="en-US" sz="2800" dirty="0"/>
              <a:t>	</a:t>
            </a:r>
            <a:r>
              <a:rPr lang="en-US" sz="2800" b="1" dirty="0">
                <a:solidFill>
                  <a:srgbClr val="FF0000"/>
                </a:solidFill>
              </a:rPr>
              <a:t>one product</a:t>
            </a:r>
          </a:p>
          <a:p>
            <a:pPr eaLnBrk="1" hangingPunct="1">
              <a:buFont typeface="Arial" charset="0"/>
              <a:buChar char="•"/>
              <a:defRPr/>
            </a:pPr>
            <a:endParaRPr lang="en-US" sz="2800" dirty="0"/>
          </a:p>
          <a:p>
            <a:pPr marL="114300" indent="0" eaLnBrk="1" hangingPunct="1">
              <a:buFont typeface="Arial" charset="0"/>
              <a:buNone/>
              <a:defRPr/>
            </a:pPr>
            <a:r>
              <a:rPr lang="fr-FR" sz="2800" dirty="0"/>
              <a:t>	EX.	2 Mg</a:t>
            </a:r>
            <a:r>
              <a:rPr lang="en-US" sz="2800" baseline="-25000" dirty="0"/>
              <a:t> (s)</a:t>
            </a:r>
            <a:r>
              <a:rPr lang="fr-FR" sz="2800" dirty="0"/>
              <a:t>   +   O</a:t>
            </a:r>
            <a:r>
              <a:rPr lang="fr-FR" sz="2800" baseline="-25000" dirty="0"/>
              <a:t>2</a:t>
            </a:r>
            <a:r>
              <a:rPr lang="en-US" sz="2800" baseline="-25000" dirty="0"/>
              <a:t> (g)</a:t>
            </a:r>
            <a:r>
              <a:rPr lang="fr-FR" sz="2800" dirty="0"/>
              <a:t>   </a:t>
            </a:r>
            <a:r>
              <a:rPr lang="en-US" sz="2800" dirty="0">
                <a:sym typeface="Wingdings"/>
              </a:rPr>
              <a:t></a:t>
            </a:r>
            <a:r>
              <a:rPr lang="fr-FR" sz="2800" dirty="0"/>
              <a:t>    2 </a:t>
            </a:r>
            <a:r>
              <a:rPr lang="fr-FR" sz="2800" dirty="0" err="1"/>
              <a:t>MgO</a:t>
            </a:r>
            <a:r>
              <a:rPr lang="en-US" sz="2800" baseline="-25000" dirty="0"/>
              <a:t> (s)</a:t>
            </a:r>
            <a:r>
              <a:rPr lang="en-US" sz="2800" dirty="0"/>
              <a:t> </a:t>
            </a:r>
            <a:endParaRPr lang="fr-FR" sz="2800" dirty="0"/>
          </a:p>
          <a:p>
            <a:pPr marL="114300" indent="0" eaLnBrk="1" hangingPunct="1">
              <a:buFont typeface="Arial" charset="0"/>
              <a:buNone/>
              <a:defRPr/>
            </a:pPr>
            <a:r>
              <a:rPr lang="fr-FR" sz="2800" dirty="0"/>
              <a:t>	</a:t>
            </a:r>
            <a:endParaRPr lang="en-US" dirty="0"/>
          </a:p>
        </p:txBody>
      </p:sp>
    </p:spTree>
    <p:extLst>
      <p:ext uri="{BB962C8B-B14F-4D97-AF65-F5344CB8AC3E}">
        <p14:creationId xmlns:p14="http://schemas.microsoft.com/office/powerpoint/2010/main" val="370008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CHEMICAL REACTIONS</a:t>
            </a:r>
            <a:endParaRPr lang="en-US" sz="5400" dirty="0"/>
          </a:p>
        </p:txBody>
      </p:sp>
      <p:sp>
        <p:nvSpPr>
          <p:cNvPr id="29699" name="Content Placeholder 2"/>
          <p:cNvSpPr>
            <a:spLocks noGrp="1"/>
          </p:cNvSpPr>
          <p:nvPr>
            <p:ph idx="1"/>
          </p:nvPr>
        </p:nvSpPr>
        <p:spPr/>
        <p:txBody>
          <a:bodyPr>
            <a:normAutofit/>
          </a:bodyPr>
          <a:lstStyle/>
          <a:p>
            <a:pPr marL="0" indent="0">
              <a:buNone/>
            </a:pPr>
            <a:r>
              <a:rPr lang="en-US" sz="3000" b="1" dirty="0">
                <a:solidFill>
                  <a:srgbClr val="7030A0"/>
                </a:solidFill>
              </a:rPr>
              <a:t>DECOMPOSITION</a:t>
            </a:r>
            <a:r>
              <a:rPr lang="en-US" sz="3000" b="1" dirty="0"/>
              <a:t>  Reaction</a:t>
            </a:r>
          </a:p>
          <a:p>
            <a:r>
              <a:rPr lang="en-US" altLang="en-US" dirty="0"/>
              <a:t>one substance breaks down into two or more substances.</a:t>
            </a:r>
          </a:p>
          <a:p>
            <a:pPr eaLnBrk="1" hangingPunct="1"/>
            <a:r>
              <a:rPr lang="en-US" altLang="en-US" u="sng" dirty="0"/>
              <a:t>What to look for:</a:t>
            </a:r>
            <a:r>
              <a:rPr lang="en-US" altLang="en-US" dirty="0"/>
              <a:t>	</a:t>
            </a:r>
            <a:r>
              <a:rPr lang="en-US" altLang="en-US" b="1" dirty="0">
                <a:solidFill>
                  <a:srgbClr val="FF0000"/>
                </a:solidFill>
              </a:rPr>
              <a:t>one reactant</a:t>
            </a:r>
          </a:p>
          <a:p>
            <a:pPr eaLnBrk="1" hangingPunct="1">
              <a:buFont typeface="Arial" panose="020B0604020202020204" pitchFamily="34" charset="0"/>
              <a:buNone/>
            </a:pPr>
            <a:r>
              <a:rPr lang="en-US" altLang="en-US" dirty="0"/>
              <a:t>			            </a:t>
            </a:r>
            <a:r>
              <a:rPr lang="en-US" altLang="en-US" sz="2000" dirty="0"/>
              <a:t>H</a:t>
            </a:r>
            <a:r>
              <a:rPr lang="en-US" altLang="en-US" sz="2000" baseline="-25000" dirty="0"/>
              <a:t>2</a:t>
            </a:r>
            <a:r>
              <a:rPr lang="en-US" altLang="en-US" sz="2000" dirty="0"/>
              <a:t>SO</a:t>
            </a:r>
            <a:r>
              <a:rPr lang="en-US" altLang="en-US" sz="2000" baseline="-25000" dirty="0"/>
              <a:t>4</a:t>
            </a:r>
            <a:endParaRPr lang="en-US" altLang="en-US" sz="2000" dirty="0"/>
          </a:p>
          <a:p>
            <a:pPr eaLnBrk="1" hangingPunct="1">
              <a:buFont typeface="Arial" panose="020B0604020202020204" pitchFamily="34" charset="0"/>
              <a:buNone/>
            </a:pPr>
            <a:r>
              <a:rPr lang="en-US" altLang="en-US" dirty="0"/>
              <a:t>Ex.    C</a:t>
            </a:r>
            <a:r>
              <a:rPr lang="en-US" altLang="en-US" baseline="-25000" dirty="0"/>
              <a:t>12</a:t>
            </a:r>
            <a:r>
              <a:rPr lang="en-US" altLang="en-US" dirty="0"/>
              <a:t>H</a:t>
            </a:r>
            <a:r>
              <a:rPr lang="en-US" altLang="en-US" baseline="-25000" dirty="0"/>
              <a:t>22</a:t>
            </a:r>
            <a:r>
              <a:rPr lang="en-US" altLang="en-US" dirty="0"/>
              <a:t>O</a:t>
            </a:r>
            <a:r>
              <a:rPr lang="en-US" altLang="en-US" baseline="-25000" dirty="0"/>
              <a:t>11(s)</a:t>
            </a:r>
            <a:r>
              <a:rPr lang="en-US" altLang="en-US" dirty="0"/>
              <a:t>     </a:t>
            </a:r>
            <a:r>
              <a:rPr lang="en-US" altLang="en-US" dirty="0">
                <a:sym typeface="Wingdings" panose="05000000000000000000" pitchFamily="2" charset="2"/>
              </a:rPr>
              <a:t></a:t>
            </a:r>
            <a:r>
              <a:rPr lang="en-US" altLang="en-US" dirty="0"/>
              <a:t>         11 H</a:t>
            </a:r>
            <a:r>
              <a:rPr lang="en-US" altLang="en-US" baseline="-25000" dirty="0"/>
              <a:t>2</a:t>
            </a:r>
            <a:r>
              <a:rPr lang="en-US" altLang="en-US" dirty="0"/>
              <a:t>O</a:t>
            </a:r>
            <a:r>
              <a:rPr lang="en-US" altLang="en-US" baseline="-25000" dirty="0"/>
              <a:t>(g)</a:t>
            </a:r>
            <a:r>
              <a:rPr lang="en-US" altLang="en-US" dirty="0"/>
              <a:t>   +    12 C</a:t>
            </a:r>
            <a:r>
              <a:rPr lang="en-US" altLang="en-US" baseline="-25000" dirty="0"/>
              <a:t>(s)</a:t>
            </a:r>
          </a:p>
          <a:p>
            <a:pPr eaLnBrk="1" hangingPunct="1">
              <a:buFont typeface="Arial" panose="020B0604020202020204" pitchFamily="34" charset="0"/>
              <a:buNone/>
            </a:pPr>
            <a:r>
              <a:rPr lang="en-US" altLang="en-US" i="1" dirty="0"/>
              <a:t>		sucrose 	</a:t>
            </a:r>
            <a:r>
              <a:rPr lang="en-US" altLang="en-US" i="1" dirty="0">
                <a:sym typeface="Wingdings" panose="05000000000000000000" pitchFamily="2" charset="2"/>
              </a:rPr>
              <a:t></a:t>
            </a:r>
            <a:r>
              <a:rPr lang="en-US" altLang="en-US" i="1" dirty="0"/>
              <a:t>    	water   and   carbon</a:t>
            </a:r>
          </a:p>
        </p:txBody>
      </p:sp>
    </p:spTree>
    <p:extLst>
      <p:ext uri="{BB962C8B-B14F-4D97-AF65-F5344CB8AC3E}">
        <p14:creationId xmlns:p14="http://schemas.microsoft.com/office/powerpoint/2010/main" val="48953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down)">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wipe(down)">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wipe(down)">
                                      <p:cBhvr>
                                        <p:cTn id="17" dur="500"/>
                                        <p:tgtEl>
                                          <p:spTgt spid="29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9699">
                                            <p:txEl>
                                              <p:pRg st="4" end="4"/>
                                            </p:txEl>
                                          </p:spTgt>
                                        </p:tgtEl>
                                        <p:attrNameLst>
                                          <p:attrName>style.visibility</p:attrName>
                                        </p:attrNameLst>
                                      </p:cBhvr>
                                      <p:to>
                                        <p:strVal val="visible"/>
                                      </p:to>
                                    </p:set>
                                    <p:animEffect transition="in" filter="wipe(down)">
                                      <p:cBhvr>
                                        <p:cTn id="22" dur="500"/>
                                        <p:tgtEl>
                                          <p:spTgt spid="29699">
                                            <p:txEl>
                                              <p:pRg st="4" end="4"/>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29699">
                                            <p:txEl>
                                              <p:pRg st="5" end="5"/>
                                            </p:txEl>
                                          </p:spTgt>
                                        </p:tgtEl>
                                        <p:attrNameLst>
                                          <p:attrName>style.visibility</p:attrName>
                                        </p:attrNameLst>
                                      </p:cBhvr>
                                      <p:to>
                                        <p:strVal val="visible"/>
                                      </p:to>
                                    </p:set>
                                    <p:animEffect transition="in" filter="wipe(down)">
                                      <p:cBhvr>
                                        <p:cTn id="25" dur="500"/>
                                        <p:tgtEl>
                                          <p:spTgt spid="296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CHEMICAL REACTIONS</a:t>
            </a:r>
            <a:endParaRPr lang="en-US" sz="5400" dirty="0"/>
          </a:p>
        </p:txBody>
      </p:sp>
      <p:sp>
        <p:nvSpPr>
          <p:cNvPr id="33795" name="Content Placeholder 2"/>
          <p:cNvSpPr>
            <a:spLocks noGrp="1"/>
          </p:cNvSpPr>
          <p:nvPr>
            <p:ph idx="1"/>
          </p:nvPr>
        </p:nvSpPr>
        <p:spPr/>
        <p:txBody>
          <a:bodyPr>
            <a:normAutofit/>
          </a:bodyPr>
          <a:lstStyle/>
          <a:p>
            <a:pPr marL="0" indent="0">
              <a:buNone/>
            </a:pPr>
            <a:r>
              <a:rPr lang="en-US" b="1" dirty="0">
                <a:solidFill>
                  <a:srgbClr val="7030A0"/>
                </a:solidFill>
              </a:rPr>
              <a:t>SINGLE REPLACEMENT </a:t>
            </a:r>
            <a:r>
              <a:rPr lang="en-US" b="1" dirty="0" err="1"/>
              <a:t>Rxn</a:t>
            </a:r>
            <a:r>
              <a:rPr lang="en-US" b="1" dirty="0"/>
              <a:t> </a:t>
            </a:r>
          </a:p>
          <a:p>
            <a:r>
              <a:rPr lang="en-US" altLang="en-US" sz="2800" b="1" dirty="0"/>
              <a:t>Also called single </a:t>
            </a:r>
            <a:r>
              <a:rPr lang="en-US" altLang="en-US" sz="2800" b="1" i="1" dirty="0"/>
              <a:t>dis</a:t>
            </a:r>
            <a:r>
              <a:rPr lang="en-US" altLang="en-US" sz="2800" b="1" dirty="0"/>
              <a:t>placement reaction</a:t>
            </a:r>
            <a:endParaRPr lang="en-US" altLang="en-US" sz="2800" dirty="0"/>
          </a:p>
          <a:p>
            <a:pPr eaLnBrk="1" hangingPunct="1"/>
            <a:r>
              <a:rPr lang="en-US" altLang="en-US" sz="2800" dirty="0"/>
              <a:t>one element replaces another element in a compound.  </a:t>
            </a:r>
          </a:p>
          <a:p>
            <a:pPr eaLnBrk="1" hangingPunct="1"/>
            <a:r>
              <a:rPr lang="en-US" altLang="en-US" sz="2800" u="sng" dirty="0"/>
              <a:t>What to look for:</a:t>
            </a:r>
            <a:r>
              <a:rPr lang="en-US" altLang="en-US" sz="2800" dirty="0"/>
              <a:t>	</a:t>
            </a:r>
            <a:r>
              <a:rPr lang="en-US" altLang="en-US" sz="2800" b="1" dirty="0">
                <a:solidFill>
                  <a:srgbClr val="FF0000"/>
                </a:solidFill>
              </a:rPr>
              <a:t>uncombined elements on </a:t>
            </a:r>
          </a:p>
          <a:p>
            <a:pPr marL="114300" indent="0" eaLnBrk="1" hangingPunct="1">
              <a:buNone/>
            </a:pPr>
            <a:r>
              <a:rPr lang="en-US" altLang="en-US" sz="2800" b="1" dirty="0">
                <a:solidFill>
                  <a:srgbClr val="FF0000"/>
                </a:solidFill>
              </a:rPr>
              <a:t>				both sides of the arrow</a:t>
            </a:r>
          </a:p>
          <a:p>
            <a:pPr eaLnBrk="1" hangingPunct="1"/>
            <a:endParaRPr lang="en-US" sz="2800" dirty="0"/>
          </a:p>
          <a:p>
            <a:pPr marL="114300" indent="0" algn="ctr" eaLnBrk="1" hangingPunct="1">
              <a:buNone/>
            </a:pPr>
            <a:r>
              <a:rPr lang="en-US" sz="2800" dirty="0"/>
              <a:t>Cu</a:t>
            </a:r>
            <a:r>
              <a:rPr lang="en-US" sz="2800" baseline="-25000" dirty="0"/>
              <a:t> (s)</a:t>
            </a:r>
            <a:r>
              <a:rPr lang="en-US" sz="2800" dirty="0"/>
              <a:t>   +   AgNO</a:t>
            </a:r>
            <a:r>
              <a:rPr lang="en-US" sz="2800" baseline="-25000" dirty="0"/>
              <a:t>3 (</a:t>
            </a:r>
            <a:r>
              <a:rPr lang="en-US" sz="2800" baseline="-25000" dirty="0" err="1"/>
              <a:t>aq</a:t>
            </a:r>
            <a:r>
              <a:rPr lang="en-US" sz="2800" baseline="-25000" dirty="0"/>
              <a:t>)</a:t>
            </a:r>
            <a:r>
              <a:rPr lang="en-US" sz="2800" dirty="0"/>
              <a:t>  </a:t>
            </a:r>
            <a:r>
              <a:rPr lang="en-US" sz="2800" dirty="0">
                <a:sym typeface="Wingdings"/>
              </a:rPr>
              <a:t></a:t>
            </a:r>
            <a:r>
              <a:rPr lang="en-US" sz="2800" dirty="0"/>
              <a:t>  Cu(NO</a:t>
            </a:r>
            <a:r>
              <a:rPr lang="en-US" sz="2800" baseline="-25000" dirty="0"/>
              <a:t>3</a:t>
            </a:r>
            <a:r>
              <a:rPr lang="en-US" sz="2800" dirty="0"/>
              <a:t>) </a:t>
            </a:r>
            <a:r>
              <a:rPr lang="en-US" sz="2800" baseline="-25000" dirty="0"/>
              <a:t>2 (</a:t>
            </a:r>
            <a:r>
              <a:rPr lang="en-US" sz="2800" baseline="-25000" dirty="0" err="1"/>
              <a:t>aq</a:t>
            </a:r>
            <a:r>
              <a:rPr lang="en-US" sz="2800" baseline="-25000" dirty="0"/>
              <a:t>)</a:t>
            </a:r>
            <a:r>
              <a:rPr lang="en-US" sz="2800" dirty="0"/>
              <a:t>  +  Ag</a:t>
            </a:r>
            <a:r>
              <a:rPr lang="en-US" sz="2800" baseline="-25000" dirty="0"/>
              <a:t> (s)</a:t>
            </a:r>
            <a:r>
              <a:rPr lang="en-US" sz="2800" dirty="0"/>
              <a:t> </a:t>
            </a:r>
            <a:endParaRPr lang="en-US" altLang="en-US" sz="2800" dirty="0"/>
          </a:p>
          <a:p>
            <a:pPr eaLnBrk="1" hangingPunct="1"/>
            <a:endParaRPr lang="en-US" sz="2000" baseline="-25000" dirty="0"/>
          </a:p>
          <a:p>
            <a:pPr eaLnBrk="1" hangingPunct="1"/>
            <a:endParaRPr lang="en-US" altLang="en-US" dirty="0"/>
          </a:p>
        </p:txBody>
      </p:sp>
    </p:spTree>
    <p:extLst>
      <p:ext uri="{BB962C8B-B14F-4D97-AF65-F5344CB8AC3E}">
        <p14:creationId xmlns:p14="http://schemas.microsoft.com/office/powerpoint/2010/main" val="105118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3795">
                                            <p:txEl>
                                              <p:pRg st="2" end="2"/>
                                            </p:txEl>
                                          </p:spTgt>
                                        </p:tgtEl>
                                        <p:attrNameLst>
                                          <p:attrName>style.visibility</p:attrName>
                                        </p:attrNameLst>
                                      </p:cBhvr>
                                      <p:to>
                                        <p:strVal val="visible"/>
                                      </p:to>
                                    </p:set>
                                    <p:animEffect transition="in" filter="randombar(horizontal)">
                                      <p:cBhvr>
                                        <p:cTn id="7" dur="500"/>
                                        <p:tgtEl>
                                          <p:spTgt spid="3379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3795">
                                            <p:txEl>
                                              <p:pRg st="3" end="3"/>
                                            </p:txEl>
                                          </p:spTgt>
                                        </p:tgtEl>
                                        <p:attrNameLst>
                                          <p:attrName>style.visibility</p:attrName>
                                        </p:attrNameLst>
                                      </p:cBhvr>
                                      <p:to>
                                        <p:strVal val="visible"/>
                                      </p:to>
                                    </p:set>
                                    <p:animEffect transition="in" filter="randombar(horizontal)">
                                      <p:cBhvr>
                                        <p:cTn id="12" dur="500"/>
                                        <p:tgtEl>
                                          <p:spTgt spid="33795">
                                            <p:txEl>
                                              <p:pRg st="3" end="3"/>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3795">
                                            <p:txEl>
                                              <p:pRg st="4" end="4"/>
                                            </p:txEl>
                                          </p:spTgt>
                                        </p:tgtEl>
                                        <p:attrNameLst>
                                          <p:attrName>style.visibility</p:attrName>
                                        </p:attrNameLst>
                                      </p:cBhvr>
                                      <p:to>
                                        <p:strVal val="visible"/>
                                      </p:to>
                                    </p:set>
                                    <p:animEffect transition="in" filter="randombar(horizontal)">
                                      <p:cBhvr>
                                        <p:cTn id="15" dur="500"/>
                                        <p:tgtEl>
                                          <p:spTgt spid="33795">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3795">
                                            <p:txEl>
                                              <p:pRg st="6" end="6"/>
                                            </p:txEl>
                                          </p:spTgt>
                                        </p:tgtEl>
                                        <p:attrNameLst>
                                          <p:attrName>style.visibility</p:attrName>
                                        </p:attrNameLst>
                                      </p:cBhvr>
                                      <p:to>
                                        <p:strVal val="visible"/>
                                      </p:to>
                                    </p:set>
                                    <p:animEffect transition="in" filter="randombar(horizontal)">
                                      <p:cBhvr>
                                        <p:cTn id="20" dur="500"/>
                                        <p:tgtEl>
                                          <p:spTgt spid="337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b="1" dirty="0"/>
              <a:t>CHEMICAL REACTIONS</a:t>
            </a:r>
            <a:endParaRPr lang="en-US" sz="5400" dirty="0"/>
          </a:p>
        </p:txBody>
      </p:sp>
      <p:sp>
        <p:nvSpPr>
          <p:cNvPr id="3" name="Content Placeholder 2"/>
          <p:cNvSpPr>
            <a:spLocks noGrp="1"/>
          </p:cNvSpPr>
          <p:nvPr>
            <p:ph idx="1"/>
          </p:nvPr>
        </p:nvSpPr>
        <p:spPr/>
        <p:txBody>
          <a:bodyPr/>
          <a:lstStyle/>
          <a:p>
            <a:pPr marL="0" indent="0">
              <a:buNone/>
              <a:defRPr/>
            </a:pPr>
            <a:r>
              <a:rPr lang="en-US" b="1" dirty="0">
                <a:solidFill>
                  <a:srgbClr val="7030A0"/>
                </a:solidFill>
              </a:rPr>
              <a:t>DOUBLE REPLACEMENT </a:t>
            </a:r>
            <a:r>
              <a:rPr lang="en-US" b="1" dirty="0" err="1"/>
              <a:t>Rxn</a:t>
            </a:r>
            <a:endParaRPr lang="en-US" b="1" dirty="0"/>
          </a:p>
          <a:p>
            <a:pPr>
              <a:buFont typeface="Arial" charset="0"/>
              <a:buChar char="•"/>
              <a:defRPr/>
            </a:pPr>
            <a:r>
              <a:rPr lang="en-US" sz="2800" b="1" dirty="0"/>
              <a:t>Also called double </a:t>
            </a:r>
            <a:r>
              <a:rPr lang="en-US" sz="2800" b="1" i="1" dirty="0"/>
              <a:t>dis</a:t>
            </a:r>
            <a:r>
              <a:rPr lang="en-US" sz="2800" b="1" dirty="0"/>
              <a:t>placement reaction</a:t>
            </a:r>
            <a:endParaRPr lang="en-US" sz="2800" dirty="0"/>
          </a:p>
          <a:p>
            <a:pPr eaLnBrk="1" hangingPunct="1">
              <a:buFont typeface="Arial" charset="0"/>
              <a:buChar char="•"/>
              <a:defRPr/>
            </a:pPr>
            <a:r>
              <a:rPr lang="en-US" sz="2800" dirty="0"/>
              <a:t>Produces a precipitate, water, or a gas when to ionic compounds in a solution are combined.</a:t>
            </a:r>
          </a:p>
          <a:p>
            <a:pPr eaLnBrk="1" hangingPunct="1">
              <a:buFont typeface="Arial" charset="0"/>
              <a:buChar char="•"/>
              <a:defRPr/>
            </a:pPr>
            <a:r>
              <a:rPr lang="en-US" sz="2800" u="sng" dirty="0"/>
              <a:t>What to look for:</a:t>
            </a:r>
            <a:r>
              <a:rPr lang="en-US" sz="2800" dirty="0"/>
              <a:t>	</a:t>
            </a:r>
            <a:r>
              <a:rPr lang="en-US" sz="2800" b="1" dirty="0">
                <a:solidFill>
                  <a:srgbClr val="FF0000"/>
                </a:solidFill>
              </a:rPr>
              <a:t>two compounds on each side</a:t>
            </a:r>
          </a:p>
          <a:p>
            <a:pPr eaLnBrk="1" hangingPunct="1">
              <a:buFont typeface="Arial" charset="0"/>
              <a:buChar char="•"/>
              <a:defRPr/>
            </a:pPr>
            <a:endParaRPr lang="en-US" sz="2800" dirty="0"/>
          </a:p>
          <a:p>
            <a:pPr marL="114300" indent="0" eaLnBrk="1" hangingPunct="1">
              <a:buFont typeface="Arial" charset="0"/>
              <a:buNone/>
              <a:defRPr/>
            </a:pPr>
            <a:r>
              <a:rPr lang="en-US" sz="2800" dirty="0"/>
              <a:t>Ex.	</a:t>
            </a:r>
            <a:r>
              <a:rPr lang="en-US" sz="2800" dirty="0" err="1"/>
              <a:t>HCl</a:t>
            </a:r>
            <a:r>
              <a:rPr lang="en-US" sz="2800" baseline="-25000" dirty="0"/>
              <a:t> (</a:t>
            </a:r>
            <a:r>
              <a:rPr lang="en-US" sz="2800" baseline="-25000" dirty="0" err="1"/>
              <a:t>aq</a:t>
            </a:r>
            <a:r>
              <a:rPr lang="en-US" sz="2800" baseline="-25000" dirty="0"/>
              <a:t>)</a:t>
            </a:r>
            <a:r>
              <a:rPr lang="en-US" sz="2800" dirty="0"/>
              <a:t>   +   </a:t>
            </a:r>
            <a:r>
              <a:rPr lang="en-US" sz="2800" dirty="0" err="1"/>
              <a:t>NaOH</a:t>
            </a:r>
            <a:r>
              <a:rPr lang="en-US" sz="2800" baseline="-25000" dirty="0"/>
              <a:t> (</a:t>
            </a:r>
            <a:r>
              <a:rPr lang="en-US" sz="2800" baseline="-25000" dirty="0" err="1"/>
              <a:t>aq</a:t>
            </a:r>
            <a:r>
              <a:rPr lang="en-US" sz="2800" baseline="-25000" dirty="0"/>
              <a:t>)</a:t>
            </a:r>
            <a:r>
              <a:rPr lang="en-US" sz="2800" dirty="0"/>
              <a:t>  </a:t>
            </a:r>
            <a:r>
              <a:rPr lang="en-US" sz="2800" dirty="0">
                <a:sym typeface="Wingdings"/>
              </a:rPr>
              <a:t></a:t>
            </a:r>
            <a:r>
              <a:rPr lang="en-US" sz="2800" dirty="0"/>
              <a:t>   </a:t>
            </a:r>
            <a:r>
              <a:rPr lang="en-US" sz="2800" dirty="0" err="1"/>
              <a:t>NaCl</a:t>
            </a:r>
            <a:r>
              <a:rPr lang="en-US" sz="2800" baseline="-25000" dirty="0"/>
              <a:t> (</a:t>
            </a:r>
            <a:r>
              <a:rPr lang="en-US" sz="2800" baseline="-25000" dirty="0" err="1"/>
              <a:t>aq</a:t>
            </a:r>
            <a:r>
              <a:rPr lang="en-US" sz="2800" baseline="-25000" dirty="0"/>
              <a:t>)</a:t>
            </a:r>
            <a:r>
              <a:rPr lang="en-US" sz="2800" dirty="0"/>
              <a:t>   +   H</a:t>
            </a:r>
            <a:r>
              <a:rPr lang="en-US" sz="2800" baseline="-25000" dirty="0"/>
              <a:t>2</a:t>
            </a:r>
            <a:r>
              <a:rPr lang="en-US" sz="2800" dirty="0"/>
              <a:t>O</a:t>
            </a:r>
            <a:r>
              <a:rPr lang="en-US" sz="2800" baseline="-25000" dirty="0"/>
              <a:t> (l)</a:t>
            </a:r>
            <a:r>
              <a:rPr lang="en-US" sz="2800" dirty="0"/>
              <a:t> 	</a:t>
            </a:r>
          </a:p>
          <a:p>
            <a:pPr marL="114300" indent="0" eaLnBrk="1" hangingPunct="1">
              <a:buFont typeface="Arial" charset="0"/>
              <a:buNone/>
              <a:defRPr/>
            </a:pPr>
            <a:r>
              <a:rPr lang="en-US" sz="2400" dirty="0"/>
              <a:t>		</a:t>
            </a:r>
            <a:endParaRPr lang="en-US" sz="2800" dirty="0"/>
          </a:p>
          <a:p>
            <a:pPr eaLnBrk="1" hangingPunct="1">
              <a:buFont typeface="Arial" charset="0"/>
              <a:buChar char="•"/>
              <a:defRPr/>
            </a:pPr>
            <a:endParaRPr lang="en-US" dirty="0"/>
          </a:p>
        </p:txBody>
      </p:sp>
    </p:spTree>
    <p:extLst>
      <p:ext uri="{BB962C8B-B14F-4D97-AF65-F5344CB8AC3E}">
        <p14:creationId xmlns:p14="http://schemas.microsoft.com/office/powerpoint/2010/main" val="95452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5" end="5"/>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p:cTn id="2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STATES OF MATTER</a:t>
            </a:r>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0" y="2209800"/>
            <a:ext cx="6858000" cy="3883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10BB11C2-F834-4686-913C-A56490AEA2B3}" type="slidenum">
              <a:rPr lang="en-US" smtClean="0"/>
              <a:t>73</a:t>
            </a:fld>
            <a:endParaRPr lang="en-US"/>
          </a:p>
        </p:txBody>
      </p:sp>
    </p:spTree>
    <p:extLst>
      <p:ext uri="{BB962C8B-B14F-4D97-AF65-F5344CB8AC3E}">
        <p14:creationId xmlns:p14="http://schemas.microsoft.com/office/powerpoint/2010/main" val="38716812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EFD4C-F734-4B2B-BCA1-F4BA075E85CB}"/>
              </a:ext>
            </a:extLst>
          </p:cNvPr>
          <p:cNvSpPr>
            <a:spLocks noGrp="1"/>
          </p:cNvSpPr>
          <p:nvPr>
            <p:ph type="title"/>
          </p:nvPr>
        </p:nvSpPr>
        <p:spPr/>
        <p:txBody>
          <a:bodyPr>
            <a:normAutofit/>
          </a:bodyPr>
          <a:lstStyle/>
          <a:p>
            <a:r>
              <a:rPr lang="en-US" sz="6000" b="1" dirty="0"/>
              <a:t>STATES OF MATTER</a:t>
            </a:r>
          </a:p>
        </p:txBody>
      </p:sp>
      <p:pic>
        <p:nvPicPr>
          <p:cNvPr id="4" name="Content Placeholder 3">
            <a:extLst>
              <a:ext uri="{FF2B5EF4-FFF2-40B4-BE49-F238E27FC236}">
                <a16:creationId xmlns:a16="http://schemas.microsoft.com/office/drawing/2014/main" id="{BF46917A-E3A6-40DE-9DFF-763D9F78530C}"/>
              </a:ext>
            </a:extLst>
          </p:cNvPr>
          <p:cNvPicPr>
            <a:picLocks noGrp="1" noChangeAspect="1"/>
          </p:cNvPicPr>
          <p:nvPr>
            <p:ph idx="1"/>
          </p:nvPr>
        </p:nvPicPr>
        <p:blipFill>
          <a:blip r:embed="rId2"/>
          <a:stretch>
            <a:fillRect/>
          </a:stretch>
        </p:blipFill>
        <p:spPr>
          <a:xfrm>
            <a:off x="990600" y="2286000"/>
            <a:ext cx="7023196" cy="4115593"/>
          </a:xfrm>
          <a:prstGeom prst="rect">
            <a:avLst/>
          </a:prstGeom>
        </p:spPr>
      </p:pic>
    </p:spTree>
    <p:extLst>
      <p:ext uri="{BB962C8B-B14F-4D97-AF65-F5344CB8AC3E}">
        <p14:creationId xmlns:p14="http://schemas.microsoft.com/office/powerpoint/2010/main" val="34740908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a:t>MATTER</a:t>
            </a:r>
            <a:br>
              <a:rPr lang="en-US" sz="2800" dirty="0"/>
            </a:b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7471149"/>
              </p:ext>
            </p:extLst>
          </p:nvPr>
        </p:nvGraphicFramePr>
        <p:xfrm>
          <a:off x="457200" y="1600200"/>
          <a:ext cx="8382000" cy="4865079"/>
        </p:xfrm>
        <a:graphic>
          <a:graphicData uri="http://schemas.openxmlformats.org/drawingml/2006/table">
            <a:tbl>
              <a:tblPr firstRow="1" firstCol="1" lastRow="1" lastCol="1" bandRow="1" bandCol="1">
                <a:tableStyleId>{69012ECD-51FC-41F1-AA8D-1B2483CD663E}</a:tableStyleId>
              </a:tblPr>
              <a:tblGrid>
                <a:gridCol w="1676400">
                  <a:extLst>
                    <a:ext uri="{9D8B030D-6E8A-4147-A177-3AD203B41FA5}">
                      <a16:colId xmlns:a16="http://schemas.microsoft.com/office/drawing/2014/main" val="20000"/>
                    </a:ext>
                  </a:extLst>
                </a:gridCol>
                <a:gridCol w="1294661">
                  <a:extLst>
                    <a:ext uri="{9D8B030D-6E8A-4147-A177-3AD203B41FA5}">
                      <a16:colId xmlns:a16="http://schemas.microsoft.com/office/drawing/2014/main" val="20001"/>
                    </a:ext>
                  </a:extLst>
                </a:gridCol>
                <a:gridCol w="990916">
                  <a:extLst>
                    <a:ext uri="{9D8B030D-6E8A-4147-A177-3AD203B41FA5}">
                      <a16:colId xmlns:a16="http://schemas.microsoft.com/office/drawing/2014/main" val="20002"/>
                    </a:ext>
                  </a:extLst>
                </a:gridCol>
                <a:gridCol w="1980989">
                  <a:extLst>
                    <a:ext uri="{9D8B030D-6E8A-4147-A177-3AD203B41FA5}">
                      <a16:colId xmlns:a16="http://schemas.microsoft.com/office/drawing/2014/main" val="20003"/>
                    </a:ext>
                  </a:extLst>
                </a:gridCol>
                <a:gridCol w="2439034">
                  <a:extLst>
                    <a:ext uri="{9D8B030D-6E8A-4147-A177-3AD203B41FA5}">
                      <a16:colId xmlns:a16="http://schemas.microsoft.com/office/drawing/2014/main" val="20004"/>
                    </a:ext>
                  </a:extLst>
                </a:gridCol>
              </a:tblGrid>
              <a:tr h="1318847">
                <a:tc>
                  <a:txBody>
                    <a:bodyPr/>
                    <a:lstStyle/>
                    <a:p>
                      <a:pPr marL="0" marR="0" algn="ctr">
                        <a:spcBef>
                          <a:spcPts val="0"/>
                        </a:spcBef>
                        <a:spcAft>
                          <a:spcPts val="0"/>
                        </a:spcAft>
                      </a:pPr>
                      <a:r>
                        <a:rPr lang="en-US" sz="2500" dirty="0">
                          <a:effectLst/>
                        </a:rPr>
                        <a:t>Common States of Matter</a:t>
                      </a:r>
                      <a:endParaRPr lang="en-US" sz="25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dirty="0">
                          <a:effectLst/>
                        </a:rPr>
                        <a:t>Volume</a:t>
                      </a:r>
                      <a:endParaRPr lang="en-US" sz="25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dirty="0">
                          <a:effectLst/>
                        </a:rPr>
                        <a:t>Shape</a:t>
                      </a:r>
                      <a:endParaRPr lang="en-US" sz="25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dirty="0">
                          <a:effectLst/>
                        </a:rPr>
                        <a:t>Molecular  Attraction</a:t>
                      </a:r>
                      <a:endParaRPr lang="en-US" sz="25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dirty="0">
                          <a:effectLst/>
                        </a:rPr>
                        <a:t>How the</a:t>
                      </a:r>
                      <a:r>
                        <a:rPr lang="en-US" sz="2500" baseline="0" dirty="0">
                          <a:effectLst/>
                        </a:rPr>
                        <a:t> molecules move</a:t>
                      </a:r>
                      <a:endParaRPr lang="en-US" sz="25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r h="879232">
                <a:tc>
                  <a:txBody>
                    <a:bodyPr/>
                    <a:lstStyle/>
                    <a:p>
                      <a:pPr marL="0" marR="0" algn="ctr">
                        <a:spcBef>
                          <a:spcPts val="0"/>
                        </a:spcBef>
                        <a:spcAft>
                          <a:spcPts val="0"/>
                        </a:spcAft>
                      </a:pPr>
                      <a:r>
                        <a:rPr lang="en-US" sz="2500" dirty="0">
                          <a:effectLst/>
                        </a:rPr>
                        <a:t>Solids</a:t>
                      </a:r>
                      <a:endParaRPr lang="en-US" sz="25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a:effectLst/>
                        </a:rPr>
                        <a:t>yes</a:t>
                      </a:r>
                      <a:endParaRPr lang="en-US" sz="250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a:effectLst/>
                        </a:rPr>
                        <a:t>yes</a:t>
                      </a:r>
                      <a:endParaRPr lang="en-US" sz="250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a:effectLst/>
                        </a:rPr>
                        <a:t>strong</a:t>
                      </a:r>
                      <a:endParaRPr lang="en-US" sz="250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dirty="0">
                          <a:effectLst/>
                        </a:rPr>
                        <a:t>Vibrate around a fixed spot</a:t>
                      </a:r>
                      <a:endParaRPr lang="en-US" sz="2500" dirty="0">
                        <a:effectLst/>
                        <a:latin typeface="Times New Roman"/>
                        <a:ea typeface="Times New Roman"/>
                      </a:endParaRPr>
                    </a:p>
                  </a:txBody>
                  <a:tcPr marL="68580" marR="68580" marT="0" marB="0"/>
                </a:tc>
                <a:extLst>
                  <a:ext uri="{0D108BD9-81ED-4DB2-BD59-A6C34878D82A}">
                    <a16:rowId xmlns:a16="http://schemas.microsoft.com/office/drawing/2014/main" val="10001"/>
                  </a:ext>
                </a:extLst>
              </a:tr>
              <a:tr h="615461">
                <a:tc>
                  <a:txBody>
                    <a:bodyPr/>
                    <a:lstStyle/>
                    <a:p>
                      <a:pPr marL="0" marR="0" algn="ctr">
                        <a:spcBef>
                          <a:spcPts val="0"/>
                        </a:spcBef>
                        <a:spcAft>
                          <a:spcPts val="0"/>
                        </a:spcAft>
                      </a:pPr>
                      <a:r>
                        <a:rPr lang="en-US" sz="2500" dirty="0">
                          <a:effectLst/>
                        </a:rPr>
                        <a:t>Liquids</a:t>
                      </a:r>
                      <a:endParaRPr lang="en-US" sz="25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a:effectLst/>
                        </a:rPr>
                        <a:t>yes</a:t>
                      </a:r>
                      <a:endParaRPr lang="en-US" sz="250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a:effectLst/>
                        </a:rPr>
                        <a:t>no</a:t>
                      </a:r>
                      <a:endParaRPr lang="en-US" sz="250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a:effectLst/>
                        </a:rPr>
                        <a:t>medium</a:t>
                      </a:r>
                      <a:endParaRPr lang="en-US" sz="250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dirty="0">
                          <a:effectLst/>
                        </a:rPr>
                        <a:t>Can</a:t>
                      </a:r>
                      <a:r>
                        <a:rPr lang="en-US" sz="2500" baseline="0" dirty="0">
                          <a:effectLst/>
                        </a:rPr>
                        <a:t> flow past each other</a:t>
                      </a:r>
                      <a:endParaRPr lang="en-US" sz="2500" dirty="0">
                        <a:effectLst/>
                        <a:latin typeface="Times New Roman"/>
                        <a:ea typeface="Times New Roman"/>
                      </a:endParaRPr>
                    </a:p>
                  </a:txBody>
                  <a:tcPr marL="68580" marR="68580" marT="0" marB="0"/>
                </a:tc>
                <a:extLst>
                  <a:ext uri="{0D108BD9-81ED-4DB2-BD59-A6C34878D82A}">
                    <a16:rowId xmlns:a16="http://schemas.microsoft.com/office/drawing/2014/main" val="10002"/>
                  </a:ext>
                </a:extLst>
              </a:tr>
              <a:tr h="615461">
                <a:tc>
                  <a:txBody>
                    <a:bodyPr/>
                    <a:lstStyle/>
                    <a:p>
                      <a:pPr marL="0" marR="0" algn="ctr">
                        <a:spcBef>
                          <a:spcPts val="0"/>
                        </a:spcBef>
                        <a:spcAft>
                          <a:spcPts val="0"/>
                        </a:spcAft>
                      </a:pPr>
                      <a:r>
                        <a:rPr lang="en-US" sz="2500" dirty="0">
                          <a:effectLst/>
                        </a:rPr>
                        <a:t>Gases</a:t>
                      </a:r>
                      <a:endParaRPr lang="en-US" sz="25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dirty="0">
                          <a:effectLst/>
                        </a:rPr>
                        <a:t>no</a:t>
                      </a:r>
                      <a:endParaRPr lang="en-US" sz="25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dirty="0">
                          <a:effectLst/>
                        </a:rPr>
                        <a:t>no</a:t>
                      </a:r>
                      <a:endParaRPr lang="en-US" sz="25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a:effectLst/>
                        </a:rPr>
                        <a:t>weak</a:t>
                      </a:r>
                      <a:endParaRPr lang="en-US" sz="2500">
                        <a:effectLst/>
                        <a:latin typeface="Times New Roman"/>
                        <a:ea typeface="Times New Roman"/>
                      </a:endParaRPr>
                    </a:p>
                  </a:txBody>
                  <a:tcPr marL="68580" marR="68580" marT="0" marB="0"/>
                </a:tc>
                <a:tc>
                  <a:txBody>
                    <a:bodyPr/>
                    <a:lstStyle/>
                    <a:p>
                      <a:pPr marL="0" marR="0" algn="ctr">
                        <a:spcBef>
                          <a:spcPts val="0"/>
                        </a:spcBef>
                        <a:spcAft>
                          <a:spcPts val="0"/>
                        </a:spcAft>
                      </a:pPr>
                      <a:r>
                        <a:rPr lang="en-US" sz="2500" dirty="0">
                          <a:effectLst/>
                          <a:latin typeface="+mn-lt"/>
                          <a:ea typeface="+mn-ea"/>
                        </a:rPr>
                        <a:t>Behave</a:t>
                      </a:r>
                      <a:r>
                        <a:rPr lang="en-US" sz="2500" baseline="0" dirty="0">
                          <a:effectLst/>
                          <a:latin typeface="+mn-lt"/>
                          <a:ea typeface="+mn-ea"/>
                        </a:rPr>
                        <a:t> independently</a:t>
                      </a:r>
                      <a:endParaRPr lang="en-US" sz="2500" dirty="0">
                        <a:effectLst/>
                        <a:latin typeface="Times New Roman"/>
                        <a:ea typeface="Times New Roman"/>
                      </a:endParaRPr>
                    </a:p>
                  </a:txBody>
                  <a:tcPr marL="68580" marR="68580" marT="0" marB="0"/>
                </a:tc>
                <a:extLst>
                  <a:ext uri="{0D108BD9-81ED-4DB2-BD59-A6C34878D82A}">
                    <a16:rowId xmlns:a16="http://schemas.microsoft.com/office/drawing/2014/main" val="10003"/>
                  </a:ext>
                </a:extLst>
              </a:tr>
              <a:tr h="615461">
                <a:tc>
                  <a:txBody>
                    <a:bodyPr/>
                    <a:lstStyle/>
                    <a:p>
                      <a:pPr marL="0" marR="0" algn="ctr">
                        <a:spcBef>
                          <a:spcPts val="0"/>
                        </a:spcBef>
                        <a:spcAft>
                          <a:spcPts val="0"/>
                        </a:spcAft>
                      </a:pPr>
                      <a:r>
                        <a:rPr lang="en-US" sz="2500" dirty="0">
                          <a:effectLst/>
                          <a:latin typeface="+mn-lt"/>
                          <a:ea typeface="Times New Roman"/>
                        </a:rPr>
                        <a:t>Plasma</a:t>
                      </a:r>
                    </a:p>
                  </a:txBody>
                  <a:tcPr marL="68580" marR="68580" marT="0" marB="0"/>
                </a:tc>
                <a:tc>
                  <a:txBody>
                    <a:bodyPr/>
                    <a:lstStyle/>
                    <a:p>
                      <a:pPr marL="0" marR="0" algn="ctr">
                        <a:spcBef>
                          <a:spcPts val="0"/>
                        </a:spcBef>
                        <a:spcAft>
                          <a:spcPts val="0"/>
                        </a:spcAft>
                      </a:pPr>
                      <a:r>
                        <a:rPr lang="en-US" sz="2500" b="0" dirty="0">
                          <a:effectLst/>
                          <a:latin typeface="+mn-lt"/>
                          <a:ea typeface="Times New Roman"/>
                        </a:rPr>
                        <a:t>No</a:t>
                      </a:r>
                    </a:p>
                  </a:txBody>
                  <a:tcPr marL="68580" marR="68580" marT="0" marB="0"/>
                </a:tc>
                <a:tc>
                  <a:txBody>
                    <a:bodyPr/>
                    <a:lstStyle/>
                    <a:p>
                      <a:pPr marL="0" marR="0" algn="ctr">
                        <a:spcBef>
                          <a:spcPts val="0"/>
                        </a:spcBef>
                        <a:spcAft>
                          <a:spcPts val="0"/>
                        </a:spcAft>
                      </a:pPr>
                      <a:r>
                        <a:rPr lang="en-US" sz="2500" b="0" dirty="0">
                          <a:effectLst/>
                          <a:latin typeface="+mn-lt"/>
                          <a:ea typeface="Times New Roman"/>
                        </a:rPr>
                        <a:t>No</a:t>
                      </a:r>
                    </a:p>
                  </a:txBody>
                  <a:tcPr marL="68580" marR="68580" marT="0" marB="0"/>
                </a:tc>
                <a:tc>
                  <a:txBody>
                    <a:bodyPr/>
                    <a:lstStyle/>
                    <a:p>
                      <a:pPr marL="0" marR="0" algn="ctr">
                        <a:spcBef>
                          <a:spcPts val="0"/>
                        </a:spcBef>
                        <a:spcAft>
                          <a:spcPts val="0"/>
                        </a:spcAft>
                      </a:pPr>
                      <a:r>
                        <a:rPr lang="en-US" sz="2500" b="0" dirty="0">
                          <a:effectLst/>
                          <a:latin typeface="+mn-lt"/>
                          <a:ea typeface="Times New Roman"/>
                        </a:rPr>
                        <a:t>Weak</a:t>
                      </a:r>
                    </a:p>
                  </a:txBody>
                  <a:tcPr marL="68580" marR="68580" marT="0" marB="0"/>
                </a:tc>
                <a:tc>
                  <a:txBody>
                    <a:bodyPr/>
                    <a:lstStyle/>
                    <a:p>
                      <a:pPr marL="0" marR="0" algn="ctr">
                        <a:spcBef>
                          <a:spcPts val="0"/>
                        </a:spcBef>
                        <a:spcAft>
                          <a:spcPts val="0"/>
                        </a:spcAft>
                      </a:pPr>
                      <a:r>
                        <a:rPr lang="en-US" sz="2500" dirty="0">
                          <a:effectLst/>
                          <a:latin typeface="+mn-lt"/>
                          <a:ea typeface="Times New Roman"/>
                        </a:rPr>
                        <a:t>Electrons are stopped off atoms</a:t>
                      </a:r>
                    </a:p>
                  </a:txBody>
                  <a:tcPr marL="68580" marR="68580" marT="0" marB="0"/>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fld id="{10BB11C2-F834-4686-913C-A56490AEA2B3}" type="slidenum">
              <a:rPr lang="en-US" smtClean="0"/>
              <a:t>75</a:t>
            </a:fld>
            <a:endParaRPr lang="en-US"/>
          </a:p>
        </p:txBody>
      </p:sp>
    </p:spTree>
    <p:extLst>
      <p:ext uri="{BB962C8B-B14F-4D97-AF65-F5344CB8AC3E}">
        <p14:creationId xmlns:p14="http://schemas.microsoft.com/office/powerpoint/2010/main" val="33610470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EA23-1E8F-44E4-8809-38231731DF23}"/>
              </a:ext>
            </a:extLst>
          </p:cNvPr>
          <p:cNvSpPr>
            <a:spLocks noGrp="1"/>
          </p:cNvSpPr>
          <p:nvPr>
            <p:ph type="title"/>
          </p:nvPr>
        </p:nvSpPr>
        <p:spPr/>
        <p:txBody>
          <a:bodyPr>
            <a:normAutofit/>
          </a:bodyPr>
          <a:lstStyle/>
          <a:p>
            <a:r>
              <a:rPr lang="en-US" sz="6000" b="1" dirty="0"/>
              <a:t>PHASE CHANGES</a:t>
            </a:r>
          </a:p>
        </p:txBody>
      </p:sp>
      <p:pic>
        <p:nvPicPr>
          <p:cNvPr id="4" name="Content Placeholder 3">
            <a:extLst>
              <a:ext uri="{FF2B5EF4-FFF2-40B4-BE49-F238E27FC236}">
                <a16:creationId xmlns:a16="http://schemas.microsoft.com/office/drawing/2014/main" id="{91A15326-4989-423E-87E4-9E245DA3DA87}"/>
              </a:ext>
            </a:extLst>
          </p:cNvPr>
          <p:cNvPicPr>
            <a:picLocks noGrp="1" noChangeAspect="1"/>
          </p:cNvPicPr>
          <p:nvPr>
            <p:ph idx="1"/>
          </p:nvPr>
        </p:nvPicPr>
        <p:blipFill>
          <a:blip r:embed="rId2"/>
          <a:stretch>
            <a:fillRect/>
          </a:stretch>
        </p:blipFill>
        <p:spPr>
          <a:xfrm>
            <a:off x="1447800" y="1676400"/>
            <a:ext cx="6638925" cy="5049936"/>
          </a:xfrm>
          <a:prstGeom prst="rect">
            <a:avLst/>
          </a:prstGeom>
        </p:spPr>
      </p:pic>
    </p:spTree>
    <p:extLst>
      <p:ext uri="{BB962C8B-B14F-4D97-AF65-F5344CB8AC3E}">
        <p14:creationId xmlns:p14="http://schemas.microsoft.com/office/powerpoint/2010/main" val="29300564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PHASE CHANGES</a:t>
            </a:r>
          </a:p>
        </p:txBody>
      </p:sp>
      <p:pic>
        <p:nvPicPr>
          <p:cNvPr id="993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462213"/>
            <a:ext cx="8487806" cy="340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1447800" y="3124200"/>
            <a:ext cx="2286000" cy="609600"/>
          </a:xfrm>
          <a:ln>
            <a:solidFill>
              <a:schemeClr val="accent4"/>
            </a:solidFill>
          </a:ln>
        </p:spPr>
        <p:txBody>
          <a:bodyPr>
            <a:normAutofit fontScale="55000" lnSpcReduction="20000"/>
          </a:bodyPr>
          <a:lstStyle/>
          <a:p>
            <a:pPr marL="0" indent="0">
              <a:buNone/>
            </a:pPr>
            <a:r>
              <a:rPr lang="en-US" sz="5900" dirty="0"/>
              <a:t>Exothermic</a:t>
            </a:r>
            <a:endParaRPr lang="en-US" dirty="0"/>
          </a:p>
        </p:txBody>
      </p:sp>
      <p:sp>
        <p:nvSpPr>
          <p:cNvPr id="5" name="Content Placeholder 2"/>
          <p:cNvSpPr txBox="1">
            <a:spLocks/>
          </p:cNvSpPr>
          <p:nvPr/>
        </p:nvSpPr>
        <p:spPr bwMode="auto">
          <a:xfrm>
            <a:off x="5539303" y="2971800"/>
            <a:ext cx="2614097" cy="609600"/>
          </a:xfrm>
          <a:prstGeom prst="rect">
            <a:avLst/>
          </a:pr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kern="0" dirty="0"/>
              <a:t>Endothermic		</a:t>
            </a:r>
          </a:p>
        </p:txBody>
      </p:sp>
    </p:spTree>
    <p:extLst>
      <p:ext uri="{BB962C8B-B14F-4D97-AF65-F5344CB8AC3E}">
        <p14:creationId xmlns:p14="http://schemas.microsoft.com/office/powerpoint/2010/main" val="233588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E7E1-228A-4823-AA5D-A1C5BC97556C}"/>
              </a:ext>
            </a:extLst>
          </p:cNvPr>
          <p:cNvSpPr>
            <a:spLocks noGrp="1"/>
          </p:cNvSpPr>
          <p:nvPr>
            <p:ph type="title"/>
          </p:nvPr>
        </p:nvSpPr>
        <p:spPr/>
        <p:txBody>
          <a:bodyPr>
            <a:normAutofit/>
          </a:bodyPr>
          <a:lstStyle/>
          <a:p>
            <a:r>
              <a:rPr lang="en-US" sz="5400" b="1" dirty="0"/>
              <a:t>HEATING CURVE</a:t>
            </a:r>
          </a:p>
        </p:txBody>
      </p:sp>
      <p:pic>
        <p:nvPicPr>
          <p:cNvPr id="4" name="Content Placeholder 3">
            <a:extLst>
              <a:ext uri="{FF2B5EF4-FFF2-40B4-BE49-F238E27FC236}">
                <a16:creationId xmlns:a16="http://schemas.microsoft.com/office/drawing/2014/main" id="{B6D07451-52B4-45AF-AA27-E777223AB701}"/>
              </a:ext>
            </a:extLst>
          </p:cNvPr>
          <p:cNvPicPr>
            <a:picLocks noGrp="1" noChangeAspect="1"/>
          </p:cNvPicPr>
          <p:nvPr>
            <p:ph idx="1"/>
          </p:nvPr>
        </p:nvPicPr>
        <p:blipFill>
          <a:blip r:embed="rId2"/>
          <a:stretch>
            <a:fillRect/>
          </a:stretch>
        </p:blipFill>
        <p:spPr>
          <a:xfrm>
            <a:off x="1371600" y="1524000"/>
            <a:ext cx="6696075" cy="4493754"/>
          </a:xfrm>
          <a:prstGeom prst="rect">
            <a:avLst/>
          </a:prstGeom>
        </p:spPr>
      </p:pic>
    </p:spTree>
    <p:extLst>
      <p:ext uri="{BB962C8B-B14F-4D97-AF65-F5344CB8AC3E}">
        <p14:creationId xmlns:p14="http://schemas.microsoft.com/office/powerpoint/2010/main" val="7472736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PHASE DIAGRAM</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95400"/>
            <a:ext cx="7504751" cy="4535129"/>
          </a:xfrm>
          <a:prstGeom prst="rect">
            <a:avLst/>
          </a:prstGeom>
          <a:noFill/>
          <a:ln>
            <a:noFill/>
          </a:ln>
        </p:spPr>
      </p:pic>
      <p:sp>
        <p:nvSpPr>
          <p:cNvPr id="5" name="Rectangle 4"/>
          <p:cNvSpPr/>
          <p:nvPr/>
        </p:nvSpPr>
        <p:spPr>
          <a:xfrm>
            <a:off x="1066800" y="5851096"/>
            <a:ext cx="7529332" cy="830997"/>
          </a:xfrm>
          <a:prstGeom prst="rect">
            <a:avLst/>
          </a:prstGeom>
        </p:spPr>
        <p:txBody>
          <a:bodyPr wrap="square">
            <a:spAutoFit/>
          </a:bodyPr>
          <a:lstStyle/>
          <a:p>
            <a:pPr lvl="0"/>
            <a:r>
              <a:rPr lang="en-US" sz="2400" dirty="0">
                <a:latin typeface="Times New Roman" panose="02020603050405020304" pitchFamily="18" charset="0"/>
                <a:cs typeface="Times New Roman" panose="02020603050405020304" pitchFamily="18" charset="0"/>
              </a:rPr>
              <a:t>Solid lines are the </a:t>
            </a:r>
            <a:r>
              <a:rPr lang="en-US" sz="2400" b="1" dirty="0">
                <a:solidFill>
                  <a:srgbClr val="FF0000"/>
                </a:solidFill>
                <a:latin typeface="Times New Roman" panose="02020603050405020304" pitchFamily="18" charset="0"/>
                <a:cs typeface="Times New Roman" panose="02020603050405020304" pitchFamily="18" charset="0"/>
              </a:rPr>
              <a:t>equilibrium</a:t>
            </a:r>
            <a:r>
              <a:rPr lang="en-US" sz="2400" dirty="0">
                <a:solidFill>
                  <a:schemeClr val="accent2"/>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lines between phases.  On these lines, both </a:t>
            </a:r>
            <a:r>
              <a:rPr lang="en-US" sz="2400" b="1" dirty="0">
                <a:solidFill>
                  <a:srgbClr val="FF0000"/>
                </a:solidFill>
                <a:latin typeface="Times New Roman" panose="02020603050405020304" pitchFamily="18" charset="0"/>
                <a:cs typeface="Times New Roman" panose="02020603050405020304" pitchFamily="18" charset="0"/>
              </a:rPr>
              <a:t>phases</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exist.</a:t>
            </a:r>
          </a:p>
        </p:txBody>
      </p:sp>
      <p:sp>
        <p:nvSpPr>
          <p:cNvPr id="6" name="Rectangle 5"/>
          <p:cNvSpPr/>
          <p:nvPr/>
        </p:nvSpPr>
        <p:spPr>
          <a:xfrm>
            <a:off x="6553200" y="3733800"/>
            <a:ext cx="2590800" cy="1200329"/>
          </a:xfrm>
          <a:prstGeom prst="rect">
            <a:avLst/>
          </a:prstGeom>
          <a:solidFill>
            <a:schemeClr val="bg1"/>
          </a:solidFill>
        </p:spPr>
        <p:txBody>
          <a:bodyPr wrap="square">
            <a:spAutoFit/>
          </a:bodyPr>
          <a:lstStyle/>
          <a:p>
            <a:pPr lvl="0"/>
            <a:r>
              <a:rPr lang="en-US" sz="2400" b="1" dirty="0">
                <a:solidFill>
                  <a:srgbClr val="FF0000"/>
                </a:solidFill>
                <a:latin typeface="Times New Roman" panose="02020603050405020304" pitchFamily="18" charset="0"/>
                <a:cs typeface="Times New Roman" panose="02020603050405020304" pitchFamily="18" charset="0"/>
              </a:rPr>
              <a:t>Triple Point </a:t>
            </a:r>
            <a:r>
              <a:rPr lang="en-US" sz="2400" dirty="0">
                <a:latin typeface="Times New Roman" panose="02020603050405020304" pitchFamily="18" charset="0"/>
                <a:cs typeface="Times New Roman" panose="02020603050405020304" pitchFamily="18" charset="0"/>
              </a:rPr>
              <a:t>-  all three phases are at equilibrium</a:t>
            </a:r>
          </a:p>
        </p:txBody>
      </p:sp>
    </p:spTree>
    <p:extLst>
      <p:ext uri="{BB962C8B-B14F-4D97-AF65-F5344CB8AC3E}">
        <p14:creationId xmlns:p14="http://schemas.microsoft.com/office/powerpoint/2010/main" val="27183813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206"/>
            <a:ext cx="8229600" cy="1143000"/>
          </a:xfrm>
        </p:spPr>
        <p:txBody>
          <a:bodyPr>
            <a:normAutofit/>
          </a:bodyPr>
          <a:lstStyle/>
          <a:p>
            <a:r>
              <a:rPr lang="en-US" sz="5400" b="1" dirty="0"/>
              <a:t>GASES</a:t>
            </a:r>
          </a:p>
        </p:txBody>
      </p:sp>
      <p:sp>
        <p:nvSpPr>
          <p:cNvPr id="5" name="Content Placeholder 4"/>
          <p:cNvSpPr>
            <a:spLocks noGrp="1"/>
          </p:cNvSpPr>
          <p:nvPr>
            <p:ph sz="half" idx="2"/>
          </p:nvPr>
        </p:nvSpPr>
        <p:spPr>
          <a:xfrm>
            <a:off x="228599" y="1371600"/>
            <a:ext cx="5257799" cy="5257800"/>
          </a:xfrm>
        </p:spPr>
        <p:txBody>
          <a:bodyPr>
            <a:noAutofit/>
          </a:bodyPr>
          <a:lstStyle/>
          <a:p>
            <a:pPr marL="0" indent="0">
              <a:buNone/>
            </a:pPr>
            <a:r>
              <a:rPr lang="en-US" sz="3200" b="1" dirty="0"/>
              <a:t>Factors that affect Gas Pressure</a:t>
            </a:r>
          </a:p>
          <a:p>
            <a:pPr marL="457200" indent="-457200">
              <a:buFont typeface="+mj-lt"/>
              <a:buAutoNum type="arabicPeriod"/>
            </a:pPr>
            <a:r>
              <a:rPr lang="en-US" sz="2800" b="1" dirty="0">
                <a:solidFill>
                  <a:srgbClr val="FF0000"/>
                </a:solidFill>
              </a:rPr>
              <a:t>TEMPERATUE</a:t>
            </a:r>
          </a:p>
          <a:p>
            <a:pPr marL="857250" lvl="1" indent="-457200">
              <a:buFont typeface="+mj-lt"/>
              <a:buAutoNum type="alphaLcParenR"/>
            </a:pPr>
            <a:r>
              <a:rPr lang="en-US" sz="2800" b="1" dirty="0"/>
              <a:t>Increase in temperature increases volume.</a:t>
            </a:r>
          </a:p>
          <a:p>
            <a:pPr marL="857250" lvl="1" indent="-457200">
              <a:buFont typeface="+mj-lt"/>
              <a:buAutoNum type="alphaLcParenR"/>
            </a:pPr>
            <a:r>
              <a:rPr lang="en-US" sz="2800" b="1" dirty="0"/>
              <a:t>DIRECTLY Proportional</a:t>
            </a:r>
          </a:p>
          <a:p>
            <a:pPr marL="457200" indent="-457200">
              <a:buFont typeface="+mj-lt"/>
              <a:buAutoNum type="arabicPeriod"/>
            </a:pPr>
            <a:r>
              <a:rPr lang="en-US" sz="2800" b="1" dirty="0">
                <a:solidFill>
                  <a:srgbClr val="FF0000"/>
                </a:solidFill>
              </a:rPr>
              <a:t>VOLUME</a:t>
            </a:r>
          </a:p>
          <a:p>
            <a:pPr marL="857250" lvl="1" indent="-457200">
              <a:buFont typeface="+mj-lt"/>
              <a:buAutoNum type="alphaLcParenR"/>
            </a:pPr>
            <a:r>
              <a:rPr lang="en-US" sz="2800" b="1" dirty="0"/>
              <a:t>Decrease in volume increases pressure</a:t>
            </a:r>
          </a:p>
          <a:p>
            <a:pPr marL="857250" lvl="1" indent="-457200">
              <a:buFont typeface="+mj-lt"/>
              <a:buAutoNum type="alphaLcParenR"/>
            </a:pPr>
            <a:r>
              <a:rPr lang="en-US" sz="2800" b="1" dirty="0"/>
              <a:t>INDIRECTLY/INVERSELY Proportional</a:t>
            </a:r>
          </a:p>
        </p:txBody>
      </p:sp>
      <p:sp>
        <p:nvSpPr>
          <p:cNvPr id="3" name="Slide Number Placeholder 2"/>
          <p:cNvSpPr>
            <a:spLocks noGrp="1"/>
          </p:cNvSpPr>
          <p:nvPr>
            <p:ph type="sldNum" sz="quarter" idx="12"/>
          </p:nvPr>
        </p:nvSpPr>
        <p:spPr/>
        <p:txBody>
          <a:bodyPr/>
          <a:lstStyle/>
          <a:p>
            <a:fld id="{10BB11C2-F834-4686-913C-A56490AEA2B3}" type="slidenum">
              <a:rPr lang="en-US" smtClean="0"/>
              <a:t>80</a:t>
            </a:fld>
            <a:endParaRPr lang="en-US"/>
          </a:p>
        </p:txBody>
      </p:sp>
      <p:pic>
        <p:nvPicPr>
          <p:cNvPr id="6" name="Picture 6" descr="solids_liquids_gases_boy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399" y="1295400"/>
            <a:ext cx="3628103" cy="2623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2150" y="4114800"/>
            <a:ext cx="3276600" cy="2522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73337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0144" y="609600"/>
            <a:ext cx="8164256" cy="596246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10BB11C2-F834-4686-913C-A56490AEA2B3}" type="slidenum">
              <a:rPr lang="en-US" smtClean="0"/>
              <a:t>81</a:t>
            </a:fld>
            <a:endParaRPr lang="en-US"/>
          </a:p>
        </p:txBody>
      </p:sp>
      <p:sp>
        <p:nvSpPr>
          <p:cNvPr id="3" name="TextBox 2"/>
          <p:cNvSpPr txBox="1"/>
          <p:nvPr/>
        </p:nvSpPr>
        <p:spPr>
          <a:xfrm>
            <a:off x="1524000" y="2286000"/>
            <a:ext cx="1676400" cy="381000"/>
          </a:xfrm>
          <a:prstGeom prst="rect">
            <a:avLst/>
          </a:prstGeom>
          <a:solidFill>
            <a:schemeClr val="accent5">
              <a:lumMod val="40000"/>
              <a:lumOff val="60000"/>
            </a:schemeClr>
          </a:solidFill>
        </p:spPr>
        <p:txBody>
          <a:bodyPr wrap="square" rtlCol="0">
            <a:spAutoFit/>
          </a:bodyPr>
          <a:lstStyle/>
          <a:p>
            <a:pPr algn="ctr"/>
            <a:r>
              <a:rPr lang="en-US" b="1" dirty="0">
                <a:solidFill>
                  <a:srgbClr val="00B050"/>
                </a:solidFill>
              </a:rPr>
              <a:t>MIXTURE</a:t>
            </a:r>
          </a:p>
        </p:txBody>
      </p:sp>
      <p:sp>
        <p:nvSpPr>
          <p:cNvPr id="5" name="TextBox 4"/>
          <p:cNvSpPr txBox="1"/>
          <p:nvPr/>
        </p:nvSpPr>
        <p:spPr>
          <a:xfrm>
            <a:off x="5715000" y="2286000"/>
            <a:ext cx="1676400" cy="338554"/>
          </a:xfrm>
          <a:prstGeom prst="rect">
            <a:avLst/>
          </a:prstGeom>
          <a:solidFill>
            <a:schemeClr val="accent5">
              <a:lumMod val="40000"/>
              <a:lumOff val="60000"/>
            </a:schemeClr>
          </a:solidFill>
        </p:spPr>
        <p:txBody>
          <a:bodyPr wrap="square" rtlCol="0">
            <a:spAutoFit/>
          </a:bodyPr>
          <a:lstStyle/>
          <a:p>
            <a:pPr algn="ctr"/>
            <a:r>
              <a:rPr lang="en-US" sz="1600" b="1" dirty="0">
                <a:solidFill>
                  <a:srgbClr val="7030A0"/>
                </a:solidFill>
              </a:rPr>
              <a:t>PURE</a:t>
            </a:r>
            <a:r>
              <a:rPr lang="en-US" sz="1600" b="1" dirty="0"/>
              <a:t> </a:t>
            </a:r>
            <a:r>
              <a:rPr lang="en-US" sz="1600" b="1" dirty="0">
                <a:solidFill>
                  <a:srgbClr val="7030A0"/>
                </a:solidFill>
              </a:rPr>
              <a:t>SUBSTANCE</a:t>
            </a:r>
          </a:p>
        </p:txBody>
      </p:sp>
      <p:sp>
        <p:nvSpPr>
          <p:cNvPr id="6" name="TextBox 5"/>
          <p:cNvSpPr txBox="1"/>
          <p:nvPr/>
        </p:nvSpPr>
        <p:spPr>
          <a:xfrm>
            <a:off x="4648200" y="3962400"/>
            <a:ext cx="1676400" cy="381000"/>
          </a:xfrm>
          <a:prstGeom prst="rect">
            <a:avLst/>
          </a:prstGeom>
          <a:solidFill>
            <a:schemeClr val="accent5">
              <a:lumMod val="40000"/>
              <a:lumOff val="60000"/>
            </a:schemeClr>
          </a:solidFill>
        </p:spPr>
        <p:txBody>
          <a:bodyPr wrap="square" rtlCol="0">
            <a:spAutoFit/>
          </a:bodyPr>
          <a:lstStyle/>
          <a:p>
            <a:pPr algn="ctr"/>
            <a:r>
              <a:rPr lang="en-US" b="1" dirty="0">
                <a:solidFill>
                  <a:srgbClr val="7030A0"/>
                </a:solidFill>
              </a:rPr>
              <a:t>ELEMENT</a:t>
            </a:r>
          </a:p>
        </p:txBody>
      </p:sp>
      <p:sp>
        <p:nvSpPr>
          <p:cNvPr id="7" name="TextBox 6"/>
          <p:cNvSpPr txBox="1"/>
          <p:nvPr/>
        </p:nvSpPr>
        <p:spPr>
          <a:xfrm>
            <a:off x="6781800" y="3962400"/>
            <a:ext cx="1676400" cy="381000"/>
          </a:xfrm>
          <a:prstGeom prst="rect">
            <a:avLst/>
          </a:prstGeom>
          <a:solidFill>
            <a:schemeClr val="accent5">
              <a:lumMod val="40000"/>
              <a:lumOff val="60000"/>
            </a:schemeClr>
          </a:solidFill>
        </p:spPr>
        <p:txBody>
          <a:bodyPr wrap="square" rtlCol="0">
            <a:spAutoFit/>
          </a:bodyPr>
          <a:lstStyle/>
          <a:p>
            <a:pPr algn="ctr"/>
            <a:r>
              <a:rPr lang="en-US" b="1" dirty="0">
                <a:solidFill>
                  <a:srgbClr val="7030A0"/>
                </a:solidFill>
              </a:rPr>
              <a:t>COMPOUNDS</a:t>
            </a:r>
          </a:p>
        </p:txBody>
      </p:sp>
      <p:sp>
        <p:nvSpPr>
          <p:cNvPr id="8" name="TextBox 7"/>
          <p:cNvSpPr txBox="1"/>
          <p:nvPr/>
        </p:nvSpPr>
        <p:spPr>
          <a:xfrm>
            <a:off x="3657600" y="685800"/>
            <a:ext cx="1676400" cy="381000"/>
          </a:xfrm>
          <a:prstGeom prst="rect">
            <a:avLst/>
          </a:prstGeom>
          <a:solidFill>
            <a:schemeClr val="accent5">
              <a:lumMod val="40000"/>
              <a:lumOff val="60000"/>
            </a:schemeClr>
          </a:solidFill>
        </p:spPr>
        <p:txBody>
          <a:bodyPr wrap="square" rtlCol="0">
            <a:spAutoFit/>
          </a:bodyPr>
          <a:lstStyle/>
          <a:p>
            <a:pPr algn="ctr"/>
            <a:r>
              <a:rPr lang="en-US" b="1" dirty="0">
                <a:solidFill>
                  <a:srgbClr val="7030A0"/>
                </a:solidFill>
              </a:rPr>
              <a:t>MATTER</a:t>
            </a:r>
          </a:p>
        </p:txBody>
      </p:sp>
      <p:sp>
        <p:nvSpPr>
          <p:cNvPr id="9" name="TextBox 8"/>
          <p:cNvSpPr txBox="1"/>
          <p:nvPr/>
        </p:nvSpPr>
        <p:spPr>
          <a:xfrm>
            <a:off x="2590800" y="5562600"/>
            <a:ext cx="1676400" cy="381000"/>
          </a:xfrm>
          <a:prstGeom prst="rect">
            <a:avLst/>
          </a:prstGeom>
          <a:solidFill>
            <a:schemeClr val="accent5">
              <a:lumMod val="40000"/>
              <a:lumOff val="60000"/>
            </a:schemeClr>
          </a:solidFill>
        </p:spPr>
        <p:txBody>
          <a:bodyPr wrap="square" rtlCol="0">
            <a:spAutoFit/>
          </a:bodyPr>
          <a:lstStyle/>
          <a:p>
            <a:pPr algn="ctr"/>
            <a:r>
              <a:rPr lang="en-US" b="1" dirty="0">
                <a:solidFill>
                  <a:srgbClr val="00B050"/>
                </a:solidFill>
              </a:rPr>
              <a:t>SUSPENSION</a:t>
            </a:r>
          </a:p>
        </p:txBody>
      </p:sp>
      <p:sp>
        <p:nvSpPr>
          <p:cNvPr id="10" name="TextBox 9"/>
          <p:cNvSpPr txBox="1"/>
          <p:nvPr/>
        </p:nvSpPr>
        <p:spPr>
          <a:xfrm>
            <a:off x="457200" y="3886200"/>
            <a:ext cx="1676400" cy="584775"/>
          </a:xfrm>
          <a:prstGeom prst="rect">
            <a:avLst/>
          </a:prstGeom>
          <a:solidFill>
            <a:schemeClr val="accent5">
              <a:lumMod val="40000"/>
              <a:lumOff val="60000"/>
            </a:schemeClr>
          </a:solidFill>
        </p:spPr>
        <p:txBody>
          <a:bodyPr wrap="square" rtlCol="0">
            <a:spAutoFit/>
          </a:bodyPr>
          <a:lstStyle/>
          <a:p>
            <a:pPr algn="ctr"/>
            <a:r>
              <a:rPr lang="en-US" sz="1600" b="1" dirty="0">
                <a:solidFill>
                  <a:srgbClr val="00B050"/>
                </a:solidFill>
              </a:rPr>
              <a:t>HOMOGENEOUS MIXTURE (SOLN</a:t>
            </a:r>
            <a:r>
              <a:rPr lang="en-US" sz="1600" b="1" dirty="0"/>
              <a:t>)</a:t>
            </a:r>
          </a:p>
        </p:txBody>
      </p:sp>
      <p:sp>
        <p:nvSpPr>
          <p:cNvPr id="11" name="TextBox 10"/>
          <p:cNvSpPr txBox="1"/>
          <p:nvPr/>
        </p:nvSpPr>
        <p:spPr>
          <a:xfrm>
            <a:off x="2590800" y="3962400"/>
            <a:ext cx="1676400" cy="523220"/>
          </a:xfrm>
          <a:prstGeom prst="rect">
            <a:avLst/>
          </a:prstGeom>
          <a:solidFill>
            <a:schemeClr val="accent5">
              <a:lumMod val="40000"/>
              <a:lumOff val="60000"/>
            </a:schemeClr>
          </a:solidFill>
        </p:spPr>
        <p:txBody>
          <a:bodyPr wrap="square" rtlCol="0">
            <a:spAutoFit/>
          </a:bodyPr>
          <a:lstStyle/>
          <a:p>
            <a:pPr algn="ctr"/>
            <a:r>
              <a:rPr lang="en-US" sz="1400" b="1" dirty="0">
                <a:solidFill>
                  <a:srgbClr val="00B050"/>
                </a:solidFill>
              </a:rPr>
              <a:t>HETEROOGENEOUS MIXTURE </a:t>
            </a:r>
          </a:p>
        </p:txBody>
      </p:sp>
    </p:spTree>
    <p:extLst>
      <p:ext uri="{BB962C8B-B14F-4D97-AF65-F5344CB8AC3E}">
        <p14:creationId xmlns:p14="http://schemas.microsoft.com/office/powerpoint/2010/main" val="11585138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3941565622"/>
              </p:ext>
            </p:extLst>
          </p:nvPr>
        </p:nvGraphicFramePr>
        <p:xfrm>
          <a:off x="609600" y="914400"/>
          <a:ext cx="7696200" cy="5486400"/>
        </p:xfrm>
        <a:graphic>
          <a:graphicData uri="http://schemas.openxmlformats.org/drawingml/2006/table">
            <a:tbl>
              <a:tblPr firstRow="1" firstCol="1" lastRow="1" lastCol="1" bandRow="1" bandCol="1"/>
              <a:tblGrid>
                <a:gridCol w="4077189">
                  <a:extLst>
                    <a:ext uri="{9D8B030D-6E8A-4147-A177-3AD203B41FA5}">
                      <a16:colId xmlns:a16="http://schemas.microsoft.com/office/drawing/2014/main" val="20000"/>
                    </a:ext>
                  </a:extLst>
                </a:gridCol>
                <a:gridCol w="3619011">
                  <a:extLst>
                    <a:ext uri="{9D8B030D-6E8A-4147-A177-3AD203B41FA5}">
                      <a16:colId xmlns:a16="http://schemas.microsoft.com/office/drawing/2014/main" val="20001"/>
                    </a:ext>
                  </a:extLst>
                </a:gridCol>
              </a:tblGrid>
              <a:tr h="555960">
                <a:tc gridSpan="2">
                  <a:txBody>
                    <a:bodyPr/>
                    <a:lstStyle/>
                    <a:p>
                      <a:pPr marL="0" marR="0" algn="ctr">
                        <a:spcBef>
                          <a:spcPts val="0"/>
                        </a:spcBef>
                        <a:spcAft>
                          <a:spcPts val="0"/>
                        </a:spcAft>
                      </a:pPr>
                      <a:r>
                        <a:rPr lang="en-US" sz="2500" b="1" dirty="0">
                          <a:solidFill>
                            <a:srgbClr val="7030A0"/>
                          </a:solidFill>
                          <a:effectLst/>
                          <a:latin typeface="Comic Sans MS"/>
                          <a:ea typeface="Times New Roman"/>
                        </a:rPr>
                        <a:t>PHYSICAL PROPERTIES AND CHANGES</a:t>
                      </a:r>
                      <a:endParaRPr lang="en-US" sz="2500" b="1" dirty="0">
                        <a:solidFill>
                          <a:srgbClr val="7030A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1358665">
                <a:tc>
                  <a:txBody>
                    <a:bodyPr/>
                    <a:lstStyle/>
                    <a:p>
                      <a:pPr marL="0" marR="0" algn="ctr">
                        <a:spcBef>
                          <a:spcPts val="0"/>
                        </a:spcBef>
                        <a:spcAft>
                          <a:spcPts val="0"/>
                        </a:spcAft>
                      </a:pPr>
                      <a:r>
                        <a:rPr lang="en-US" sz="2000" b="1" dirty="0">
                          <a:effectLst/>
                          <a:latin typeface="Comic Sans MS"/>
                          <a:ea typeface="Times New Roman"/>
                        </a:rPr>
                        <a:t>Physical Property</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Characteristic that can be observed or measured using the 5 senses.</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1" dirty="0">
                          <a:solidFill>
                            <a:srgbClr val="002060"/>
                          </a:solidFill>
                          <a:effectLst/>
                          <a:latin typeface="Comic Sans MS"/>
                          <a:ea typeface="Times New Roman"/>
                        </a:rPr>
                        <a:t>Physical Change</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Change in the form of matter but not in identity.</a:t>
                      </a:r>
                      <a:endParaRPr lang="en-US" sz="2000" dirty="0">
                        <a:solidFill>
                          <a:srgbClr val="00206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571775">
                <a:tc>
                  <a:txBody>
                    <a:bodyPr/>
                    <a:lstStyle/>
                    <a:p>
                      <a:pPr marL="0" marR="0" algn="ctr">
                        <a:spcBef>
                          <a:spcPts val="0"/>
                        </a:spcBef>
                        <a:spcAft>
                          <a:spcPts val="0"/>
                        </a:spcAft>
                      </a:pPr>
                      <a:r>
                        <a:rPr lang="en-US" sz="2000" b="1" u="sng" dirty="0">
                          <a:effectLst/>
                          <a:latin typeface="Comic Sans MS"/>
                          <a:ea typeface="Times New Roman"/>
                        </a:rPr>
                        <a:t>Density</a:t>
                      </a:r>
                      <a:endParaRPr lang="en-US" sz="2000" b="1" u="sng"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Shape</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Color</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Odor</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Texture</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Viscosity</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Conductivity</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Malleability</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Hardness</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Melting and Boiling Points</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dirty="0">
                          <a:solidFill>
                            <a:srgbClr val="002060"/>
                          </a:solidFill>
                          <a:effectLst/>
                          <a:latin typeface="Comic Sans MS"/>
                          <a:ea typeface="Times New Roman"/>
                        </a:rPr>
                        <a:t>Phase changes</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(melting, freezing)</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Beating an egg</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Stirring milk</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Bending wire</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Folding a paper</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Crushing sugar</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Dissolving</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Slicing a tomato</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Boiling water</a:t>
                      </a:r>
                      <a:endParaRPr lang="en-US" sz="2000" dirty="0">
                        <a:solidFill>
                          <a:srgbClr val="00206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 name="Slide Number Placeholder 1"/>
          <p:cNvSpPr>
            <a:spLocks noGrp="1"/>
          </p:cNvSpPr>
          <p:nvPr>
            <p:ph type="sldNum" sz="quarter" idx="12"/>
          </p:nvPr>
        </p:nvSpPr>
        <p:spPr/>
        <p:txBody>
          <a:bodyPr/>
          <a:lstStyle/>
          <a:p>
            <a:fld id="{10BB11C2-F834-4686-913C-A56490AEA2B3}" type="slidenum">
              <a:rPr lang="en-US" smtClean="0"/>
              <a:t>82</a:t>
            </a:fld>
            <a:endParaRPr lang="en-US"/>
          </a:p>
        </p:txBody>
      </p:sp>
    </p:spTree>
    <p:extLst>
      <p:ext uri="{BB962C8B-B14F-4D97-AF65-F5344CB8AC3E}">
        <p14:creationId xmlns:p14="http://schemas.microsoft.com/office/powerpoint/2010/main" val="7600149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86554724"/>
              </p:ext>
            </p:extLst>
          </p:nvPr>
        </p:nvGraphicFramePr>
        <p:xfrm>
          <a:off x="381000" y="304800"/>
          <a:ext cx="8077200" cy="6627722"/>
        </p:xfrm>
        <a:graphic>
          <a:graphicData uri="http://schemas.openxmlformats.org/drawingml/2006/table">
            <a:tbl>
              <a:tblPr firstRow="1" firstCol="1" lastRow="1" lastCol="1" bandRow="1" bandCol="1"/>
              <a:tblGrid>
                <a:gridCol w="4279030">
                  <a:extLst>
                    <a:ext uri="{9D8B030D-6E8A-4147-A177-3AD203B41FA5}">
                      <a16:colId xmlns:a16="http://schemas.microsoft.com/office/drawing/2014/main" val="20000"/>
                    </a:ext>
                  </a:extLst>
                </a:gridCol>
                <a:gridCol w="3798170">
                  <a:extLst>
                    <a:ext uri="{9D8B030D-6E8A-4147-A177-3AD203B41FA5}">
                      <a16:colId xmlns:a16="http://schemas.microsoft.com/office/drawing/2014/main" val="20001"/>
                    </a:ext>
                  </a:extLst>
                </a:gridCol>
              </a:tblGrid>
              <a:tr h="531722">
                <a:tc gridSpan="2">
                  <a:txBody>
                    <a:bodyPr/>
                    <a:lstStyle/>
                    <a:p>
                      <a:pPr marL="0" marR="0" algn="ctr">
                        <a:spcBef>
                          <a:spcPts val="0"/>
                        </a:spcBef>
                        <a:spcAft>
                          <a:spcPts val="0"/>
                        </a:spcAft>
                      </a:pPr>
                      <a:r>
                        <a:rPr lang="en-US" sz="2500" b="1" dirty="0">
                          <a:solidFill>
                            <a:srgbClr val="7030A0"/>
                          </a:solidFill>
                          <a:effectLst/>
                          <a:latin typeface="Comic Sans MS"/>
                          <a:ea typeface="Times New Roman"/>
                        </a:rPr>
                        <a:t>CHEMICAL PROPERTIES AND CHANGES</a:t>
                      </a:r>
                      <a:endParaRPr lang="en-US" sz="2500" b="1" dirty="0">
                        <a:solidFill>
                          <a:srgbClr val="7030A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1151839">
                <a:tc>
                  <a:txBody>
                    <a:bodyPr/>
                    <a:lstStyle/>
                    <a:p>
                      <a:pPr marL="0" marR="0" algn="ctr">
                        <a:spcBef>
                          <a:spcPts val="0"/>
                        </a:spcBef>
                        <a:spcAft>
                          <a:spcPts val="0"/>
                        </a:spcAft>
                      </a:pPr>
                      <a:r>
                        <a:rPr lang="en-US" sz="2000" b="1" dirty="0">
                          <a:effectLst/>
                          <a:latin typeface="Comic Sans MS"/>
                          <a:ea typeface="Times New Roman"/>
                        </a:rPr>
                        <a:t>Chemical Property</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Way a substance reacts with another substance to produce a new substance</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1" dirty="0">
                          <a:solidFill>
                            <a:srgbClr val="002060"/>
                          </a:solidFill>
                          <a:effectLst/>
                          <a:latin typeface="Comic Sans MS"/>
                          <a:ea typeface="Times New Roman"/>
                        </a:rPr>
                        <a:t>Chemical Change</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Occurs when a substance reacts and forms one or more new substances</a:t>
                      </a:r>
                      <a:endParaRPr lang="en-US" sz="2000" dirty="0">
                        <a:solidFill>
                          <a:srgbClr val="00206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31438">
                <a:tc>
                  <a:txBody>
                    <a:bodyPr/>
                    <a:lstStyle/>
                    <a:p>
                      <a:pPr marL="0" marR="0" algn="ctr">
                        <a:spcBef>
                          <a:spcPts val="0"/>
                        </a:spcBef>
                        <a:spcAft>
                          <a:spcPts val="0"/>
                        </a:spcAft>
                      </a:pPr>
                      <a:r>
                        <a:rPr lang="en-US" sz="2000" dirty="0">
                          <a:effectLst/>
                          <a:latin typeface="Comic Sans MS"/>
                          <a:ea typeface="Times New Roman"/>
                        </a:rPr>
                        <a:t>Reactivity</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Flammability</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Combustion</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Fermentation</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Oxidation</a:t>
                      </a:r>
                      <a:endParaRPr lang="en-US" sz="2000" dirty="0">
                        <a:effectLst/>
                        <a:latin typeface="Times New Roman"/>
                        <a:ea typeface="Times New Roman"/>
                      </a:endParaRPr>
                    </a:p>
                    <a:p>
                      <a:pPr marL="0" marR="0" algn="ctr">
                        <a:spcBef>
                          <a:spcPts val="0"/>
                        </a:spcBef>
                        <a:spcAft>
                          <a:spcPts val="0"/>
                        </a:spcAft>
                      </a:pPr>
                      <a:r>
                        <a:rPr lang="en-US" sz="2000" dirty="0">
                          <a:effectLst/>
                          <a:latin typeface="Comic Sans MS"/>
                          <a:ea typeface="Times New Roman"/>
                        </a:rPr>
                        <a:t>Corrosion</a:t>
                      </a:r>
                      <a:endParaRPr lang="en-US" sz="2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dirty="0">
                          <a:solidFill>
                            <a:srgbClr val="002060"/>
                          </a:solidFill>
                          <a:effectLst/>
                          <a:latin typeface="Comic Sans MS"/>
                          <a:ea typeface="Times New Roman"/>
                        </a:rPr>
                        <a:t>Baking a cake</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Mixing baking soda and vinegar</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Burning a candle</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Iron rusting</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Making wine </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Milk souring</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Banana ripening/rotting</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Digestion</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dirty="0">
                          <a:solidFill>
                            <a:srgbClr val="002060"/>
                          </a:solidFill>
                          <a:effectLst/>
                          <a:latin typeface="Comic Sans MS"/>
                          <a:ea typeface="Times New Roman"/>
                        </a:rPr>
                        <a:t>Breathing </a:t>
                      </a:r>
                      <a:endParaRPr lang="en-US" sz="2000" dirty="0">
                        <a:solidFill>
                          <a:srgbClr val="002060"/>
                        </a:solidFill>
                        <a:effectLst/>
                        <a:latin typeface="Times New Roman"/>
                        <a:ea typeface="Times New Roman"/>
                      </a:endParaRPr>
                    </a:p>
                    <a:p>
                      <a:pPr marL="0" marR="0" algn="ctr">
                        <a:spcBef>
                          <a:spcPts val="0"/>
                        </a:spcBef>
                        <a:spcAft>
                          <a:spcPts val="0"/>
                        </a:spcAft>
                      </a:pPr>
                      <a:r>
                        <a:rPr lang="en-US" sz="2000" b="1" dirty="0">
                          <a:solidFill>
                            <a:srgbClr val="002060"/>
                          </a:solidFill>
                          <a:effectLst/>
                          <a:latin typeface="Comic Sans MS"/>
                          <a:ea typeface="Times New Roman"/>
                        </a:rPr>
                        <a:t>Evidence of chemical change: </a:t>
                      </a:r>
                      <a:endParaRPr lang="en-US" sz="2000" dirty="0">
                        <a:solidFill>
                          <a:srgbClr val="002060"/>
                        </a:solidFill>
                        <a:effectLst/>
                        <a:latin typeface="Times New Roman"/>
                        <a:ea typeface="Times New Roman"/>
                      </a:endParaRPr>
                    </a:p>
                    <a:p>
                      <a:pPr marL="342900" marR="0" lvl="0" indent="-342900" algn="l">
                        <a:spcBef>
                          <a:spcPts val="0"/>
                        </a:spcBef>
                        <a:spcAft>
                          <a:spcPts val="0"/>
                        </a:spcAft>
                        <a:buClr>
                          <a:srgbClr val="FF0000"/>
                        </a:buClr>
                        <a:buFont typeface="+mj-lt"/>
                        <a:buAutoNum type="arabicPeriod"/>
                        <a:tabLst>
                          <a:tab pos="457200" algn="l"/>
                        </a:tabLst>
                      </a:pPr>
                      <a:r>
                        <a:rPr lang="en-US" sz="2000" b="1" dirty="0">
                          <a:solidFill>
                            <a:srgbClr val="002060"/>
                          </a:solidFill>
                          <a:effectLst/>
                          <a:latin typeface="Comic Sans MS"/>
                          <a:ea typeface="Times New Roman"/>
                        </a:rPr>
                        <a:t>Formation of a new substance (solid,</a:t>
                      </a:r>
                      <a:r>
                        <a:rPr lang="en-US" sz="2000" b="1" baseline="0" dirty="0">
                          <a:solidFill>
                            <a:srgbClr val="002060"/>
                          </a:solidFill>
                          <a:effectLst/>
                          <a:latin typeface="Comic Sans MS"/>
                          <a:ea typeface="Times New Roman"/>
                        </a:rPr>
                        <a:t> gas)</a:t>
                      </a:r>
                    </a:p>
                    <a:p>
                      <a:pPr marL="342900" marR="0" lvl="0" indent="-342900" algn="l">
                        <a:spcBef>
                          <a:spcPts val="0"/>
                        </a:spcBef>
                        <a:spcAft>
                          <a:spcPts val="0"/>
                        </a:spcAft>
                        <a:buClr>
                          <a:srgbClr val="FF0000"/>
                        </a:buClr>
                        <a:buFont typeface="+mj-lt"/>
                        <a:buAutoNum type="arabicPeriod"/>
                        <a:tabLst>
                          <a:tab pos="457200" algn="l"/>
                        </a:tabLst>
                      </a:pPr>
                      <a:r>
                        <a:rPr lang="en-US" sz="2000" b="1" dirty="0">
                          <a:solidFill>
                            <a:srgbClr val="002060"/>
                          </a:solidFill>
                          <a:effectLst/>
                          <a:latin typeface="Comic Sans MS"/>
                          <a:ea typeface="Times New Roman"/>
                        </a:rPr>
                        <a:t>Change in color or odor</a:t>
                      </a:r>
                      <a:endParaRPr lang="en-US" sz="2000" dirty="0">
                        <a:solidFill>
                          <a:srgbClr val="002060"/>
                        </a:solidFill>
                        <a:effectLst/>
                        <a:latin typeface="Times New Roman"/>
                        <a:ea typeface="Times New Roman"/>
                      </a:endParaRPr>
                    </a:p>
                    <a:p>
                      <a:pPr marL="342900" marR="0" lvl="0" indent="-342900" algn="l">
                        <a:spcBef>
                          <a:spcPts val="0"/>
                        </a:spcBef>
                        <a:spcAft>
                          <a:spcPts val="0"/>
                        </a:spcAft>
                        <a:buClr>
                          <a:srgbClr val="FF0000"/>
                        </a:buClr>
                        <a:buFont typeface="+mj-lt"/>
                        <a:buAutoNum type="arabicPeriod"/>
                        <a:tabLst>
                          <a:tab pos="457200" algn="l"/>
                        </a:tabLst>
                      </a:pPr>
                      <a:r>
                        <a:rPr lang="en-US" sz="2000" b="1" dirty="0">
                          <a:solidFill>
                            <a:srgbClr val="002060"/>
                          </a:solidFill>
                          <a:effectLst/>
                          <a:latin typeface="Comic Sans MS"/>
                          <a:ea typeface="Times New Roman"/>
                        </a:rPr>
                        <a:t>Change in energy</a:t>
                      </a:r>
                    </a:p>
                    <a:p>
                      <a:pPr marL="342900" marR="0" lvl="0" indent="-342900" algn="l">
                        <a:spcBef>
                          <a:spcPts val="0"/>
                        </a:spcBef>
                        <a:spcAft>
                          <a:spcPts val="0"/>
                        </a:spcAft>
                        <a:buClr>
                          <a:srgbClr val="FF0000"/>
                        </a:buClr>
                        <a:buFont typeface="+mj-lt"/>
                        <a:buAutoNum type="arabicPeriod"/>
                        <a:tabLst>
                          <a:tab pos="457200" algn="l"/>
                        </a:tabLst>
                      </a:pPr>
                      <a:r>
                        <a:rPr lang="en-US" sz="2000" b="1" dirty="0">
                          <a:solidFill>
                            <a:srgbClr val="002060"/>
                          </a:solidFill>
                          <a:effectLst/>
                          <a:latin typeface="Comic Sans MS"/>
                          <a:ea typeface="Times New Roman"/>
                        </a:rPr>
                        <a:t>Explosion</a:t>
                      </a:r>
                      <a:r>
                        <a:rPr lang="en-US" sz="2000" b="1" baseline="0" dirty="0">
                          <a:solidFill>
                            <a:srgbClr val="002060"/>
                          </a:solidFill>
                          <a:effectLst/>
                          <a:latin typeface="Comic Sans MS"/>
                          <a:ea typeface="Times New Roman"/>
                        </a:rPr>
                        <a:t> or flammability</a:t>
                      </a:r>
                      <a:endParaRPr lang="en-US" sz="2000" b="1" dirty="0">
                        <a:solidFill>
                          <a:srgbClr val="002060"/>
                        </a:solidFill>
                        <a:effectLst/>
                        <a:latin typeface="Comic Sans MS"/>
                        <a:ea typeface="Times New Roman"/>
                      </a:endParaRPr>
                    </a:p>
                    <a:p>
                      <a:pPr marL="0" marR="0" lvl="0" indent="0" algn="ctr">
                        <a:spcBef>
                          <a:spcPts val="0"/>
                        </a:spcBef>
                        <a:spcAft>
                          <a:spcPts val="0"/>
                        </a:spcAft>
                        <a:buClr>
                          <a:srgbClr val="FF0000"/>
                        </a:buClr>
                        <a:buFont typeface="+mj-lt"/>
                        <a:buNone/>
                        <a:tabLst>
                          <a:tab pos="457200" algn="l"/>
                        </a:tabLst>
                      </a:pPr>
                      <a:endParaRPr lang="en-US" sz="2000" dirty="0">
                        <a:solidFill>
                          <a:srgbClr val="00206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10BB11C2-F834-4686-913C-A56490AEA2B3}" type="slidenum">
              <a:rPr lang="en-US" smtClean="0"/>
              <a:t>83</a:t>
            </a:fld>
            <a:endParaRPr lang="en-US"/>
          </a:p>
        </p:txBody>
      </p:sp>
    </p:spTree>
    <p:extLst>
      <p:ext uri="{BB962C8B-B14F-4D97-AF65-F5344CB8AC3E}">
        <p14:creationId xmlns:p14="http://schemas.microsoft.com/office/powerpoint/2010/main" val="39046030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404008" cy="1143000"/>
          </a:xfrm>
        </p:spPr>
        <p:txBody>
          <a:bodyPr/>
          <a:lstStyle/>
          <a:p>
            <a:r>
              <a:rPr lang="en-US" sz="5400" b="1" dirty="0"/>
              <a:t>SOLUTIONS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52600"/>
            <a:ext cx="8404008"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45554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286912" cy="1143000"/>
          </a:xfrm>
        </p:spPr>
        <p:txBody>
          <a:bodyPr/>
          <a:lstStyle/>
          <a:p>
            <a:r>
              <a:rPr lang="en-US" sz="5400" b="1" dirty="0"/>
              <a:t>SOLUTIONS</a:t>
            </a:r>
            <a:endParaRPr lang="en-US" sz="5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2286000"/>
            <a:ext cx="7616167" cy="3614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16551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426911" cy="1143000"/>
          </a:xfrm>
        </p:spPr>
        <p:txBody>
          <a:bodyPr/>
          <a:lstStyle/>
          <a:p>
            <a:r>
              <a:rPr lang="en-US" sz="5400" b="1" dirty="0"/>
              <a:t>SOLUTIONS</a:t>
            </a:r>
            <a:endParaRPr lang="en-US" sz="5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0009" y="2289429"/>
            <a:ext cx="4691678" cy="3384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705600" y="3581400"/>
            <a:ext cx="2133600" cy="400110"/>
          </a:xfrm>
          <a:prstGeom prst="rect">
            <a:avLst/>
          </a:prstGeom>
          <a:noFill/>
        </p:spPr>
        <p:txBody>
          <a:bodyPr wrap="square" rtlCol="0">
            <a:spAutoFit/>
          </a:bodyPr>
          <a:lstStyle/>
          <a:p>
            <a:r>
              <a:rPr lang="en-US" sz="2000" b="1" dirty="0"/>
              <a:t>ELECTROLYTE</a:t>
            </a:r>
          </a:p>
        </p:txBody>
      </p:sp>
      <p:cxnSp>
        <p:nvCxnSpPr>
          <p:cNvPr id="6" name="Straight Arrow Connector 5"/>
          <p:cNvCxnSpPr/>
          <p:nvPr/>
        </p:nvCxnSpPr>
        <p:spPr>
          <a:xfrm flipH="1">
            <a:off x="6096000" y="3872403"/>
            <a:ext cx="1669026" cy="699597"/>
          </a:xfrm>
          <a:prstGeom prst="straightConnector1">
            <a:avLst/>
          </a:prstGeom>
          <a:ln w="28575">
            <a:solidFill>
              <a:srgbClr val="FF0000"/>
            </a:solidFill>
            <a:tailEnd type="arrow"/>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228600" y="3981510"/>
            <a:ext cx="2362200" cy="400110"/>
          </a:xfrm>
          <a:prstGeom prst="rect">
            <a:avLst/>
          </a:prstGeom>
          <a:noFill/>
        </p:spPr>
        <p:txBody>
          <a:bodyPr wrap="square" rtlCol="0">
            <a:spAutoFit/>
          </a:bodyPr>
          <a:lstStyle/>
          <a:p>
            <a:r>
              <a:rPr lang="en-US" sz="2000" b="1" dirty="0"/>
              <a:t>NONELECTROLYTE</a:t>
            </a:r>
          </a:p>
        </p:txBody>
      </p:sp>
      <p:cxnSp>
        <p:nvCxnSpPr>
          <p:cNvPr id="9" name="Straight Arrow Connector 8"/>
          <p:cNvCxnSpPr/>
          <p:nvPr/>
        </p:nvCxnSpPr>
        <p:spPr>
          <a:xfrm>
            <a:off x="1058812" y="4593568"/>
            <a:ext cx="1531988" cy="0"/>
          </a:xfrm>
          <a:prstGeom prst="straightConnector1">
            <a:avLst/>
          </a:prstGeom>
          <a:ln w="28575">
            <a:solidFill>
              <a:srgbClr val="FF0000"/>
            </a:solidFill>
            <a:tailEnd type="arrow"/>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1302446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960311" cy="1143000"/>
          </a:xfrm>
        </p:spPr>
        <p:txBody>
          <a:bodyPr/>
          <a:lstStyle/>
          <a:p>
            <a:r>
              <a:rPr lang="en-US" sz="5400" b="1" dirty="0"/>
              <a:t>SOLUTIONS</a:t>
            </a:r>
          </a:p>
        </p:txBody>
      </p:sp>
      <p:sp>
        <p:nvSpPr>
          <p:cNvPr id="3" name="Content Placeholder 2"/>
          <p:cNvSpPr>
            <a:spLocks noGrp="1"/>
          </p:cNvSpPr>
          <p:nvPr>
            <p:ph sz="quarter" idx="4294967295"/>
          </p:nvPr>
        </p:nvSpPr>
        <p:spPr>
          <a:xfrm>
            <a:off x="381000" y="1447800"/>
            <a:ext cx="8153400" cy="3474720"/>
          </a:xfrm>
          <a:prstGeom prst="rect">
            <a:avLst/>
          </a:prstGeom>
        </p:spPr>
        <p:txBody>
          <a:bodyPr>
            <a:normAutofit/>
          </a:bodyPr>
          <a:lstStyle/>
          <a:p>
            <a:pPr marL="457200" lvl="0" indent="-412750">
              <a:buNone/>
            </a:pPr>
            <a:r>
              <a:rPr lang="en-US" sz="2800" b="1" dirty="0"/>
              <a:t>6. Be able to distinguish between a concentrated solution and a dilute solution.</a:t>
            </a:r>
          </a:p>
          <a:p>
            <a:r>
              <a:rPr lang="en-US" sz="2800" b="1" dirty="0">
                <a:solidFill>
                  <a:srgbClr val="7030A0"/>
                </a:solidFill>
              </a:rPr>
              <a:t>CONCENTRATED</a:t>
            </a:r>
            <a:r>
              <a:rPr lang="en-US" sz="2800" dirty="0"/>
              <a:t>:  lots of solute in some solvent</a:t>
            </a:r>
          </a:p>
          <a:p>
            <a:r>
              <a:rPr lang="en-US" sz="2800" b="1" dirty="0">
                <a:solidFill>
                  <a:srgbClr val="7030A0"/>
                </a:solidFill>
              </a:rPr>
              <a:t>DILUTE</a:t>
            </a:r>
            <a:r>
              <a:rPr lang="en-US" sz="2800" dirty="0"/>
              <a:t>: little solute in some solvent</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4879596"/>
            <a:ext cx="6019800" cy="1813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77000" y="4343400"/>
            <a:ext cx="2362200" cy="461665"/>
          </a:xfrm>
          <a:prstGeom prst="rect">
            <a:avLst/>
          </a:prstGeom>
          <a:noFill/>
        </p:spPr>
        <p:txBody>
          <a:bodyPr wrap="square" rtlCol="0">
            <a:spAutoFit/>
          </a:bodyPr>
          <a:lstStyle/>
          <a:p>
            <a:r>
              <a:rPr lang="en-US" sz="2400" b="1" dirty="0">
                <a:solidFill>
                  <a:srgbClr val="FF0000"/>
                </a:solidFill>
              </a:rPr>
              <a:t>Most Dilute</a:t>
            </a:r>
          </a:p>
        </p:txBody>
      </p:sp>
      <p:sp>
        <p:nvSpPr>
          <p:cNvPr id="6" name="TextBox 5"/>
          <p:cNvSpPr txBox="1"/>
          <p:nvPr/>
        </p:nvSpPr>
        <p:spPr>
          <a:xfrm>
            <a:off x="304800" y="4158733"/>
            <a:ext cx="2362200" cy="830997"/>
          </a:xfrm>
          <a:prstGeom prst="rect">
            <a:avLst/>
          </a:prstGeom>
          <a:noFill/>
        </p:spPr>
        <p:txBody>
          <a:bodyPr wrap="square" rtlCol="0">
            <a:spAutoFit/>
          </a:bodyPr>
          <a:lstStyle/>
          <a:p>
            <a:r>
              <a:rPr lang="en-US" sz="2400" b="1" dirty="0">
                <a:solidFill>
                  <a:srgbClr val="FF0000"/>
                </a:solidFill>
              </a:rPr>
              <a:t>Most Concentrated</a:t>
            </a:r>
          </a:p>
        </p:txBody>
      </p:sp>
      <p:cxnSp>
        <p:nvCxnSpPr>
          <p:cNvPr id="7" name="Straight Arrow Connector 6"/>
          <p:cNvCxnSpPr/>
          <p:nvPr/>
        </p:nvCxnSpPr>
        <p:spPr>
          <a:xfrm>
            <a:off x="533400" y="4989730"/>
            <a:ext cx="952500" cy="57287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7010400" y="4805065"/>
            <a:ext cx="674739" cy="57287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61131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7579311" cy="1143000"/>
          </a:xfrm>
        </p:spPr>
        <p:txBody>
          <a:bodyPr/>
          <a:lstStyle/>
          <a:p>
            <a:r>
              <a:rPr lang="en-US" sz="5400" b="1" dirty="0"/>
              <a:t>SOLUTIONS</a:t>
            </a:r>
            <a:endParaRPr lang="en-US" sz="5400" dirty="0"/>
          </a:p>
        </p:txBody>
      </p:sp>
      <p:sp>
        <p:nvSpPr>
          <p:cNvPr id="3" name="Content Placeholder 2"/>
          <p:cNvSpPr>
            <a:spLocks noGrp="1"/>
          </p:cNvSpPr>
          <p:nvPr>
            <p:ph sz="quarter" idx="4294967295"/>
          </p:nvPr>
        </p:nvSpPr>
        <p:spPr>
          <a:xfrm>
            <a:off x="609600" y="1676400"/>
            <a:ext cx="7924800" cy="1295400"/>
          </a:xfrm>
          <a:prstGeom prst="rect">
            <a:avLst/>
          </a:prstGeom>
        </p:spPr>
        <p:txBody>
          <a:bodyPr>
            <a:normAutofit/>
          </a:bodyPr>
          <a:lstStyle/>
          <a:p>
            <a:pPr marL="457200" lvl="0" indent="-412750">
              <a:buNone/>
            </a:pPr>
            <a:r>
              <a:rPr lang="en-US" sz="2800" b="1" dirty="0"/>
              <a:t>Differentiate between saturated, unsaturated, and supersaturated.</a:t>
            </a:r>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898058"/>
            <a:ext cx="491490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334000" y="2362200"/>
            <a:ext cx="3657600" cy="1077218"/>
          </a:xfrm>
          <a:prstGeom prst="rect">
            <a:avLst/>
          </a:prstGeom>
          <a:solidFill>
            <a:schemeClr val="accent1">
              <a:lumMod val="40000"/>
              <a:lumOff val="60000"/>
            </a:schemeClr>
          </a:solidFill>
        </p:spPr>
        <p:txBody>
          <a:bodyPr wrap="square" rtlCol="0">
            <a:spAutoFit/>
          </a:bodyPr>
          <a:lstStyle/>
          <a:p>
            <a:r>
              <a:rPr lang="en-US" sz="2400" b="1" dirty="0">
                <a:solidFill>
                  <a:srgbClr val="7030A0"/>
                </a:solidFill>
              </a:rPr>
              <a:t>Unsaturated</a:t>
            </a:r>
            <a:r>
              <a:rPr lang="en-US" sz="2000" dirty="0"/>
              <a:t> - There is more available space for solute to dissolve in the solvent.</a:t>
            </a:r>
          </a:p>
        </p:txBody>
      </p:sp>
      <p:sp>
        <p:nvSpPr>
          <p:cNvPr id="6" name="TextBox 5"/>
          <p:cNvSpPr txBox="1"/>
          <p:nvPr/>
        </p:nvSpPr>
        <p:spPr>
          <a:xfrm>
            <a:off x="5334000" y="3429000"/>
            <a:ext cx="3657600" cy="1077218"/>
          </a:xfrm>
          <a:prstGeom prst="rect">
            <a:avLst/>
          </a:prstGeom>
          <a:solidFill>
            <a:schemeClr val="accent1">
              <a:lumMod val="20000"/>
              <a:lumOff val="80000"/>
            </a:schemeClr>
          </a:solidFill>
        </p:spPr>
        <p:txBody>
          <a:bodyPr wrap="square" rtlCol="0">
            <a:spAutoFit/>
          </a:bodyPr>
          <a:lstStyle/>
          <a:p>
            <a:r>
              <a:rPr lang="en-US" sz="2400" b="1" dirty="0">
                <a:solidFill>
                  <a:srgbClr val="7030A0"/>
                </a:solidFill>
              </a:rPr>
              <a:t>Saturated</a:t>
            </a:r>
            <a:r>
              <a:rPr lang="en-US" sz="2000" dirty="0"/>
              <a:t> - When there is enough solute in the solvent and you begin to see some crystals</a:t>
            </a:r>
          </a:p>
        </p:txBody>
      </p:sp>
      <p:sp>
        <p:nvSpPr>
          <p:cNvPr id="7" name="TextBox 6"/>
          <p:cNvSpPr txBox="1"/>
          <p:nvPr/>
        </p:nvSpPr>
        <p:spPr>
          <a:xfrm>
            <a:off x="5380703" y="4572000"/>
            <a:ext cx="3610897" cy="2000548"/>
          </a:xfrm>
          <a:prstGeom prst="rect">
            <a:avLst/>
          </a:prstGeom>
          <a:solidFill>
            <a:schemeClr val="accent1">
              <a:lumMod val="40000"/>
              <a:lumOff val="60000"/>
            </a:schemeClr>
          </a:solidFill>
        </p:spPr>
        <p:txBody>
          <a:bodyPr wrap="square" rtlCol="0">
            <a:spAutoFit/>
          </a:bodyPr>
          <a:lstStyle/>
          <a:p>
            <a:r>
              <a:rPr lang="en-US" sz="2400" b="1" dirty="0">
                <a:solidFill>
                  <a:srgbClr val="7030A0"/>
                </a:solidFill>
              </a:rPr>
              <a:t>Supersaturated</a:t>
            </a:r>
            <a:r>
              <a:rPr lang="en-US" sz="2000" dirty="0"/>
              <a:t> - When there is an excess of solute in the solvent. The solution is unstable and the excess solute with crystallize out if given the chance.</a:t>
            </a:r>
          </a:p>
        </p:txBody>
      </p:sp>
    </p:spTree>
    <p:extLst>
      <p:ext uri="{BB962C8B-B14F-4D97-AF65-F5344CB8AC3E}">
        <p14:creationId xmlns:p14="http://schemas.microsoft.com/office/powerpoint/2010/main" val="14038718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33400"/>
            <a:ext cx="7467600" cy="1143000"/>
          </a:xfrm>
        </p:spPr>
        <p:txBody>
          <a:bodyPr/>
          <a:lstStyle/>
          <a:p>
            <a:r>
              <a:rPr lang="en-US" sz="5400" b="1" dirty="0"/>
              <a:t>SOLUTIONS</a:t>
            </a:r>
            <a:endParaRPr lang="en-US" sz="5400" dirty="0"/>
          </a:p>
        </p:txBody>
      </p:sp>
      <p:sp>
        <p:nvSpPr>
          <p:cNvPr id="3" name="Content Placeholder 2"/>
          <p:cNvSpPr>
            <a:spLocks noGrp="1"/>
          </p:cNvSpPr>
          <p:nvPr>
            <p:ph sz="quarter" idx="4294967295"/>
          </p:nvPr>
        </p:nvSpPr>
        <p:spPr>
          <a:xfrm>
            <a:off x="990600" y="1600200"/>
            <a:ext cx="7467600" cy="5257800"/>
          </a:xfrm>
          <a:prstGeom prst="rect">
            <a:avLst/>
          </a:prstGeom>
        </p:spPr>
        <p:txBody>
          <a:bodyPr>
            <a:normAutofit/>
          </a:bodyPr>
          <a:lstStyle/>
          <a:p>
            <a:pPr marL="457200" lvl="0" indent="-412750">
              <a:buNone/>
            </a:pPr>
            <a:r>
              <a:rPr lang="en-US" sz="2800" b="1" dirty="0"/>
              <a:t>The factors affecting the rate of solubility. </a:t>
            </a:r>
          </a:p>
          <a:p>
            <a:pPr marL="501650" lvl="0" indent="-457200">
              <a:buFont typeface="Wingdings" panose="05000000000000000000" pitchFamily="2" charset="2"/>
              <a:buChar char="v"/>
            </a:pPr>
            <a:r>
              <a:rPr lang="en-US" sz="2800" b="1" dirty="0">
                <a:solidFill>
                  <a:srgbClr val="FF0000"/>
                </a:solidFill>
              </a:rPr>
              <a:t>Agitation</a:t>
            </a:r>
            <a:r>
              <a:rPr lang="en-US" sz="2800" b="1" dirty="0"/>
              <a:t> – </a:t>
            </a:r>
            <a:r>
              <a:rPr lang="en-US" sz="2800" dirty="0"/>
              <a:t>stirring or shaking puts the solute in contact with the solvent more often.</a:t>
            </a:r>
            <a:endParaRPr lang="en-US" sz="2800" b="1" dirty="0"/>
          </a:p>
          <a:p>
            <a:pPr marL="501650" indent="-457200">
              <a:buFont typeface="Wingdings" panose="05000000000000000000" pitchFamily="2" charset="2"/>
              <a:buChar char="v"/>
            </a:pPr>
            <a:r>
              <a:rPr lang="en-US" sz="2800" b="1" dirty="0">
                <a:solidFill>
                  <a:srgbClr val="FF0000"/>
                </a:solidFill>
              </a:rPr>
              <a:t>Temperature</a:t>
            </a:r>
            <a:r>
              <a:rPr lang="en-US" sz="2800" b="1" dirty="0"/>
              <a:t> – </a:t>
            </a:r>
            <a:r>
              <a:rPr lang="en-US" sz="2800" dirty="0"/>
              <a:t>raising the temperature makes the particles move faster which puts the solute in contact with the solvent more often.</a:t>
            </a:r>
            <a:endParaRPr lang="en-US" sz="2800" b="1" dirty="0"/>
          </a:p>
          <a:p>
            <a:pPr marL="501650" indent="-457200">
              <a:buFont typeface="Wingdings" panose="05000000000000000000" pitchFamily="2" charset="2"/>
              <a:buChar char="v"/>
            </a:pPr>
            <a:r>
              <a:rPr lang="en-US" sz="2800" b="1" dirty="0">
                <a:solidFill>
                  <a:srgbClr val="FF0000"/>
                </a:solidFill>
              </a:rPr>
              <a:t>Particle</a:t>
            </a:r>
            <a:r>
              <a:rPr lang="en-US" sz="2800" b="1" dirty="0"/>
              <a:t> </a:t>
            </a:r>
            <a:r>
              <a:rPr lang="en-US" sz="2800" b="1" dirty="0">
                <a:solidFill>
                  <a:srgbClr val="FF0000"/>
                </a:solidFill>
              </a:rPr>
              <a:t>Size</a:t>
            </a:r>
            <a:r>
              <a:rPr lang="en-US" sz="2800" b="1" dirty="0"/>
              <a:t> – </a:t>
            </a:r>
            <a:r>
              <a:rPr lang="en-US" sz="2800" dirty="0"/>
              <a:t>smaller particles means more surface area which puts the solute in contact with the solvent more often.</a:t>
            </a:r>
            <a:endParaRPr lang="en-US" sz="2800" b="1" dirty="0"/>
          </a:p>
          <a:p>
            <a:pPr marL="457200" lvl="0" indent="-412750">
              <a:buNone/>
            </a:pPr>
            <a:endParaRPr lang="en-US" sz="2800" b="1" dirty="0"/>
          </a:p>
          <a:p>
            <a:endParaRPr lang="en-US" dirty="0"/>
          </a:p>
        </p:txBody>
      </p:sp>
    </p:spTree>
    <p:extLst>
      <p:ext uri="{BB962C8B-B14F-4D97-AF65-F5344CB8AC3E}">
        <p14:creationId xmlns:p14="http://schemas.microsoft.com/office/powerpoint/2010/main" val="16872082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7655511" cy="1143000"/>
          </a:xfrm>
        </p:spPr>
        <p:txBody>
          <a:bodyPr/>
          <a:lstStyle/>
          <a:p>
            <a:r>
              <a:rPr lang="en-US" sz="5400" b="1" dirty="0"/>
              <a:t>SOLUTIONS</a:t>
            </a:r>
            <a:endParaRPr lang="en-US" sz="5400" dirty="0"/>
          </a:p>
        </p:txBody>
      </p:sp>
      <p:sp>
        <p:nvSpPr>
          <p:cNvPr id="3" name="Content Placeholder 2"/>
          <p:cNvSpPr>
            <a:spLocks noGrp="1"/>
          </p:cNvSpPr>
          <p:nvPr>
            <p:ph sz="quarter" idx="4294967295"/>
          </p:nvPr>
        </p:nvSpPr>
        <p:spPr>
          <a:xfrm>
            <a:off x="685800" y="1676400"/>
            <a:ext cx="8153400" cy="4572000"/>
          </a:xfrm>
          <a:prstGeom prst="rect">
            <a:avLst/>
          </a:prstGeom>
        </p:spPr>
        <p:txBody>
          <a:bodyPr>
            <a:normAutofit/>
          </a:bodyPr>
          <a:lstStyle/>
          <a:p>
            <a:pPr marL="693738" lvl="0" indent="-649288">
              <a:buNone/>
            </a:pPr>
            <a:r>
              <a:rPr lang="en-US" sz="2800" b="1" dirty="0"/>
              <a:t>The factors that affect solubility.</a:t>
            </a:r>
          </a:p>
          <a:p>
            <a:pPr marL="855663" lvl="0" indent="-811213">
              <a:buFont typeface="Wingdings" panose="05000000000000000000" pitchFamily="2" charset="2"/>
              <a:buChar char="Ø"/>
            </a:pPr>
            <a:r>
              <a:rPr lang="en-US" sz="2800" b="1" dirty="0">
                <a:solidFill>
                  <a:srgbClr val="FF0000"/>
                </a:solidFill>
              </a:rPr>
              <a:t>Nature of the solvent and solute</a:t>
            </a:r>
            <a:r>
              <a:rPr lang="en-US" sz="2800" b="1" dirty="0">
                <a:solidFill>
                  <a:schemeClr val="tx1"/>
                </a:solidFill>
              </a:rPr>
              <a:t>  </a:t>
            </a:r>
            <a:r>
              <a:rPr lang="en-US" sz="2800" dirty="0">
                <a:solidFill>
                  <a:schemeClr val="tx1"/>
                </a:solidFill>
              </a:rPr>
              <a:t>-  “like dissolves like”.</a:t>
            </a:r>
          </a:p>
          <a:p>
            <a:pPr marL="855663" lvl="0" indent="-811213">
              <a:buFont typeface="Wingdings" panose="05000000000000000000" pitchFamily="2" charset="2"/>
              <a:buChar char="Ø"/>
            </a:pPr>
            <a:r>
              <a:rPr lang="en-US" sz="2800" b="1" dirty="0">
                <a:solidFill>
                  <a:srgbClr val="FF0000"/>
                </a:solidFill>
              </a:rPr>
              <a:t>Temperature</a:t>
            </a:r>
            <a:r>
              <a:rPr lang="en-US" sz="2800" dirty="0"/>
              <a:t>  </a:t>
            </a:r>
            <a:r>
              <a:rPr lang="en-US" sz="2800" dirty="0">
                <a:solidFill>
                  <a:schemeClr val="tx1"/>
                </a:solidFill>
              </a:rPr>
              <a:t>- increase the temperature and solubility increases.</a:t>
            </a:r>
            <a:endParaRPr lang="en-US" sz="2800" b="1" dirty="0">
              <a:solidFill>
                <a:schemeClr val="tx1"/>
              </a:solidFill>
            </a:endParaRPr>
          </a:p>
          <a:p>
            <a:pPr marL="855663" indent="-811213">
              <a:buFont typeface="Wingdings" panose="05000000000000000000" pitchFamily="2" charset="2"/>
              <a:buChar char="Ø"/>
            </a:pPr>
            <a:r>
              <a:rPr lang="en-US" sz="2800" b="1" dirty="0">
                <a:solidFill>
                  <a:srgbClr val="FF0000"/>
                </a:solidFill>
              </a:rPr>
              <a:t>Pressure</a:t>
            </a:r>
            <a:r>
              <a:rPr lang="en-US" sz="2800" dirty="0"/>
              <a:t>  </a:t>
            </a:r>
            <a:r>
              <a:rPr lang="en-US" sz="2800" dirty="0">
                <a:solidFill>
                  <a:schemeClr val="tx1"/>
                </a:solidFill>
              </a:rPr>
              <a:t>-  increase the pressure and you increase solubility.  (only gases)</a:t>
            </a:r>
          </a:p>
          <a:p>
            <a:pPr marL="855663" indent="-811213">
              <a:buFont typeface="Wingdings" panose="05000000000000000000" pitchFamily="2" charset="2"/>
              <a:buChar char="Ø"/>
            </a:pPr>
            <a:r>
              <a:rPr lang="en-US" sz="2800" b="1" dirty="0">
                <a:solidFill>
                  <a:srgbClr val="FF0000"/>
                </a:solidFill>
              </a:rPr>
              <a:t>How much </a:t>
            </a:r>
            <a:r>
              <a:rPr lang="en-US" sz="2800" dirty="0">
                <a:solidFill>
                  <a:schemeClr val="tx1"/>
                </a:solidFill>
              </a:rPr>
              <a:t>is already dissolved? </a:t>
            </a:r>
          </a:p>
          <a:p>
            <a:pPr marL="45720" indent="0">
              <a:buNone/>
            </a:pPr>
            <a:endParaRPr lang="en-US" dirty="0"/>
          </a:p>
        </p:txBody>
      </p:sp>
    </p:spTree>
    <p:extLst>
      <p:ext uri="{BB962C8B-B14F-4D97-AF65-F5344CB8AC3E}">
        <p14:creationId xmlns:p14="http://schemas.microsoft.com/office/powerpoint/2010/main" val="5450450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025458" cy="1143000"/>
          </a:xfrm>
        </p:spPr>
        <p:txBody>
          <a:bodyPr/>
          <a:lstStyle/>
          <a:p>
            <a:r>
              <a:rPr lang="en-US" sz="5400" b="1" dirty="0"/>
              <a:t>SOLUTIONS</a:t>
            </a:r>
            <a:endParaRPr lang="en-US" sz="5400" dirty="0"/>
          </a:p>
        </p:txBody>
      </p:sp>
      <p:pic>
        <p:nvPicPr>
          <p:cNvPr id="4" name="Picture 3" descr="\\Cluster03-FP01\Users\E19905152\LAKESIDE 2012\2nd Semester\Solutions\sol_curve2.gif"/>
          <p:cNvPicPr/>
          <p:nvPr/>
        </p:nvPicPr>
        <p:blipFill>
          <a:blip r:embed="rId2">
            <a:extLst>
              <a:ext uri="{28A0092B-C50C-407E-A947-70E740481C1C}">
                <a14:useLocalDpi xmlns:a14="http://schemas.microsoft.com/office/drawing/2010/main" val="0"/>
              </a:ext>
            </a:extLst>
          </a:blip>
          <a:srcRect/>
          <a:stretch>
            <a:fillRect/>
          </a:stretch>
        </p:blipFill>
        <p:spPr bwMode="auto">
          <a:xfrm>
            <a:off x="5030798" y="1676400"/>
            <a:ext cx="3680460" cy="4552335"/>
          </a:xfrm>
          <a:prstGeom prst="rect">
            <a:avLst/>
          </a:prstGeom>
          <a:noFill/>
          <a:ln>
            <a:noFill/>
          </a:ln>
        </p:spPr>
      </p:pic>
      <p:sp>
        <p:nvSpPr>
          <p:cNvPr id="5" name="TextBox 4"/>
          <p:cNvSpPr txBox="1"/>
          <p:nvPr/>
        </p:nvSpPr>
        <p:spPr>
          <a:xfrm>
            <a:off x="533400" y="1981200"/>
            <a:ext cx="3810000" cy="3108543"/>
          </a:xfrm>
          <a:prstGeom prst="rect">
            <a:avLst/>
          </a:prstGeom>
          <a:noFill/>
        </p:spPr>
        <p:txBody>
          <a:bodyPr wrap="square" rtlCol="0">
            <a:spAutoFit/>
          </a:bodyPr>
          <a:lstStyle/>
          <a:p>
            <a:pPr lvl="0"/>
            <a:r>
              <a:rPr lang="en-US" sz="2800" b="1" dirty="0"/>
              <a:t>Solubility curve graph.</a:t>
            </a:r>
          </a:p>
          <a:p>
            <a:pPr lvl="0"/>
            <a:endParaRPr lang="en-US" sz="2800" b="1" dirty="0"/>
          </a:p>
          <a:p>
            <a:pPr marL="285750" indent="-285750">
              <a:buFontTx/>
              <a:buChar char="-"/>
            </a:pPr>
            <a:r>
              <a:rPr lang="en-US" sz="2800" dirty="0"/>
              <a:t>How much is dissolved.</a:t>
            </a:r>
          </a:p>
          <a:p>
            <a:endParaRPr lang="en-US" sz="2800" dirty="0"/>
          </a:p>
          <a:p>
            <a:pPr marL="285750" indent="-285750">
              <a:buFontTx/>
              <a:buChar char="-"/>
            </a:pPr>
            <a:r>
              <a:rPr lang="en-US" sz="2800" dirty="0"/>
              <a:t>At what temperature it dissolved</a:t>
            </a:r>
          </a:p>
        </p:txBody>
      </p:sp>
    </p:spTree>
    <p:extLst>
      <p:ext uri="{BB962C8B-B14F-4D97-AF65-F5344CB8AC3E}">
        <p14:creationId xmlns:p14="http://schemas.microsoft.com/office/powerpoint/2010/main" val="16851193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052" y="457200"/>
            <a:ext cx="7746459" cy="1143000"/>
          </a:xfrm>
        </p:spPr>
        <p:txBody>
          <a:bodyPr/>
          <a:lstStyle/>
          <a:p>
            <a:r>
              <a:rPr lang="en-US" sz="5400" b="1" dirty="0"/>
              <a:t>SOLUTIONS</a:t>
            </a:r>
            <a:endParaRPr lang="en-US" sz="5400" dirty="0"/>
          </a:p>
        </p:txBody>
      </p:sp>
      <p:pic>
        <p:nvPicPr>
          <p:cNvPr id="4" name="Picture 3" descr="\\Cluster03-FP01\Users\E19905152\LAKESIDE 2012\2nd Semester\Solutions\sol_curve2.gif"/>
          <p:cNvPicPr/>
          <p:nvPr/>
        </p:nvPicPr>
        <p:blipFill>
          <a:blip r:embed="rId2">
            <a:extLst>
              <a:ext uri="{28A0092B-C50C-407E-A947-70E740481C1C}">
                <a14:useLocalDpi xmlns:a14="http://schemas.microsoft.com/office/drawing/2010/main" val="0"/>
              </a:ext>
            </a:extLst>
          </a:blip>
          <a:srcRect/>
          <a:stretch>
            <a:fillRect/>
          </a:stretch>
        </p:blipFill>
        <p:spPr bwMode="auto">
          <a:xfrm>
            <a:off x="5174226" y="1981200"/>
            <a:ext cx="3528060" cy="4359320"/>
          </a:xfrm>
          <a:prstGeom prst="rect">
            <a:avLst/>
          </a:prstGeom>
          <a:noFill/>
          <a:ln>
            <a:noFill/>
          </a:ln>
        </p:spPr>
      </p:pic>
      <p:sp>
        <p:nvSpPr>
          <p:cNvPr id="5" name="TextBox 4"/>
          <p:cNvSpPr txBox="1"/>
          <p:nvPr/>
        </p:nvSpPr>
        <p:spPr>
          <a:xfrm>
            <a:off x="671052" y="1981200"/>
            <a:ext cx="3810000" cy="3108543"/>
          </a:xfrm>
          <a:prstGeom prst="rect">
            <a:avLst/>
          </a:prstGeom>
          <a:noFill/>
        </p:spPr>
        <p:txBody>
          <a:bodyPr wrap="square" rtlCol="0">
            <a:spAutoFit/>
          </a:bodyPr>
          <a:lstStyle/>
          <a:p>
            <a:pPr marL="285750" indent="-285750">
              <a:buFontTx/>
              <a:buChar char="-"/>
            </a:pPr>
            <a:r>
              <a:rPr lang="en-US" sz="2800" dirty="0"/>
              <a:t>Saturated, unsaturated, and supersaturated.</a:t>
            </a:r>
          </a:p>
          <a:p>
            <a:endParaRPr lang="en-US" sz="2800" dirty="0"/>
          </a:p>
          <a:p>
            <a:pPr marL="285750" indent="-285750">
              <a:buFontTx/>
              <a:buChar char="-"/>
            </a:pPr>
            <a:r>
              <a:rPr lang="en-US" sz="2800" dirty="0"/>
              <a:t>Gases show a decrease in solubility when temperature rises.</a:t>
            </a:r>
          </a:p>
        </p:txBody>
      </p:sp>
    </p:spTree>
    <p:extLst>
      <p:ext uri="{BB962C8B-B14F-4D97-AF65-F5344CB8AC3E}">
        <p14:creationId xmlns:p14="http://schemas.microsoft.com/office/powerpoint/2010/main" val="37546103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493" y="144970"/>
            <a:ext cx="8079581" cy="1658198"/>
          </a:xfrm>
        </p:spPr>
        <p:txBody>
          <a:bodyPr>
            <a:normAutofit/>
          </a:bodyPr>
          <a:lstStyle/>
          <a:p>
            <a:r>
              <a:rPr lang="en-US" sz="5400" b="1" dirty="0"/>
              <a:t>ACIDS AND BASES</a:t>
            </a:r>
          </a:p>
        </p:txBody>
      </p:sp>
      <p:sp>
        <p:nvSpPr>
          <p:cNvPr id="3" name="Content Placeholder 2"/>
          <p:cNvSpPr>
            <a:spLocks noGrp="1"/>
          </p:cNvSpPr>
          <p:nvPr>
            <p:ph idx="1"/>
          </p:nvPr>
        </p:nvSpPr>
        <p:spPr>
          <a:xfrm>
            <a:off x="521780" y="1507827"/>
            <a:ext cx="8065294" cy="1142067"/>
          </a:xfrm>
        </p:spPr>
        <p:txBody>
          <a:bodyPr>
            <a:normAutofit/>
          </a:bodyPr>
          <a:lstStyle/>
          <a:p>
            <a:pPr marL="0" lvl="0" indent="0">
              <a:buNone/>
            </a:pPr>
            <a:r>
              <a:rPr lang="en-US" b="1" dirty="0"/>
              <a:t>Acid and Base Characteristics.</a:t>
            </a:r>
          </a:p>
          <a:p>
            <a:pPr marL="0" lvl="0" indent="0" algn="ctr">
              <a:buNone/>
            </a:pPr>
            <a:r>
              <a:rPr lang="en-US" sz="2600" b="1" dirty="0"/>
              <a:t>Acid and Base Properties (when dissolve in water):</a:t>
            </a:r>
          </a:p>
          <a:p>
            <a:pPr marL="0" lvl="0" indent="0">
              <a:buNone/>
            </a:pPr>
            <a:endParaRPr lang="en-US" dirty="0"/>
          </a:p>
          <a:p>
            <a:endParaRPr lang="en-US" dirty="0"/>
          </a:p>
        </p:txBody>
      </p:sp>
      <p:sp>
        <p:nvSpPr>
          <p:cNvPr id="9" name="TextBox 8"/>
          <p:cNvSpPr txBox="1"/>
          <p:nvPr/>
        </p:nvSpPr>
        <p:spPr>
          <a:xfrm>
            <a:off x="685800" y="2514600"/>
            <a:ext cx="3962400" cy="4124206"/>
          </a:xfrm>
          <a:prstGeom prst="rect">
            <a:avLst/>
          </a:prstGeom>
          <a:gradFill flip="none" rotWithShape="1">
            <a:gsLst>
              <a:gs pos="0">
                <a:srgbClr val="FF5050">
                  <a:tint val="66000"/>
                  <a:satMod val="160000"/>
                </a:srgbClr>
              </a:gs>
              <a:gs pos="50000">
                <a:srgbClr val="FF5050">
                  <a:tint val="44500"/>
                  <a:satMod val="160000"/>
                </a:srgbClr>
              </a:gs>
              <a:gs pos="100000">
                <a:srgbClr val="FF5050">
                  <a:tint val="23500"/>
                  <a:satMod val="160000"/>
                </a:srgbClr>
              </a:gs>
            </a:gsLst>
            <a:lin ang="8100000" scaled="1"/>
            <a:tileRect/>
          </a:gradFill>
        </p:spPr>
        <p:txBody>
          <a:bodyPr wrap="square" rtlCol="0">
            <a:spAutoFit/>
          </a:bodyPr>
          <a:lstStyle/>
          <a:p>
            <a:pPr algn="ctr"/>
            <a:r>
              <a:rPr lang="en-US" sz="2800" b="1" dirty="0"/>
              <a:t>ACIDS</a:t>
            </a:r>
          </a:p>
          <a:p>
            <a:pPr marL="342900" indent="-342900">
              <a:buAutoNum type="arabicPeriod"/>
            </a:pPr>
            <a:r>
              <a:rPr lang="en-US" sz="2400" dirty="0"/>
              <a:t>Give off H</a:t>
            </a:r>
            <a:r>
              <a:rPr lang="en-US" sz="2400" baseline="30000" dirty="0"/>
              <a:t>+</a:t>
            </a:r>
            <a:r>
              <a:rPr lang="en-US" sz="2400" dirty="0"/>
              <a:t> ions</a:t>
            </a:r>
          </a:p>
          <a:p>
            <a:pPr marL="342900" indent="-342900">
              <a:buAutoNum type="arabicPeriod"/>
            </a:pPr>
            <a:r>
              <a:rPr lang="en-US" sz="2400" dirty="0"/>
              <a:t>Taste sour</a:t>
            </a:r>
          </a:p>
          <a:p>
            <a:pPr marL="342900" indent="-342900">
              <a:buAutoNum type="arabicPeriod"/>
            </a:pPr>
            <a:r>
              <a:rPr lang="en-US" sz="2400" dirty="0"/>
              <a:t>Change blue litmus to red</a:t>
            </a:r>
          </a:p>
          <a:p>
            <a:pPr marL="342900" indent="-342900">
              <a:buAutoNum type="arabicPeriod"/>
            </a:pPr>
            <a:r>
              <a:rPr lang="en-US" sz="2400" dirty="0"/>
              <a:t>React with bases to neutralize their properties</a:t>
            </a:r>
          </a:p>
          <a:p>
            <a:pPr marL="342900" indent="-342900">
              <a:buAutoNum type="arabicPeriod"/>
            </a:pPr>
            <a:r>
              <a:rPr lang="en-US" sz="2400" dirty="0"/>
              <a:t>React with active metals and carbonates to produce gases.</a:t>
            </a:r>
          </a:p>
          <a:p>
            <a:pPr marL="342900" indent="-342900">
              <a:buAutoNum type="arabicPeriod"/>
            </a:pPr>
            <a:r>
              <a:rPr lang="en-US" sz="2400" dirty="0"/>
              <a:t>Conduct electricity.</a:t>
            </a:r>
          </a:p>
          <a:p>
            <a:pPr marL="342900" indent="-342900">
              <a:buAutoNum type="arabicPeriod"/>
            </a:pPr>
            <a:endParaRPr lang="en-US" dirty="0"/>
          </a:p>
        </p:txBody>
      </p:sp>
      <p:sp>
        <p:nvSpPr>
          <p:cNvPr id="10" name="TextBox 9"/>
          <p:cNvSpPr txBox="1"/>
          <p:nvPr/>
        </p:nvSpPr>
        <p:spPr>
          <a:xfrm>
            <a:off x="5029200" y="2514600"/>
            <a:ext cx="3962400" cy="3754874"/>
          </a:xfrm>
          <a:prstGeom prst="rect">
            <a:avLst/>
          </a:prstGeom>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lin ang="8100000" scaled="1"/>
            <a:tileRect/>
          </a:gradFill>
        </p:spPr>
        <p:txBody>
          <a:bodyPr wrap="square" rtlCol="0">
            <a:spAutoFit/>
          </a:bodyPr>
          <a:lstStyle/>
          <a:p>
            <a:pPr algn="ctr"/>
            <a:r>
              <a:rPr lang="en-US" sz="2800" b="1" dirty="0"/>
              <a:t>BASES</a:t>
            </a:r>
          </a:p>
          <a:p>
            <a:pPr marL="342900" indent="-342900">
              <a:buAutoNum type="arabicPeriod"/>
            </a:pPr>
            <a:r>
              <a:rPr lang="en-US" sz="2400" dirty="0"/>
              <a:t>Give off OH</a:t>
            </a:r>
            <a:r>
              <a:rPr lang="en-US" sz="2400" baseline="30000" dirty="0"/>
              <a:t>-</a:t>
            </a:r>
            <a:r>
              <a:rPr lang="en-US" sz="2400" dirty="0"/>
              <a:t> ions</a:t>
            </a:r>
          </a:p>
          <a:p>
            <a:pPr marL="342900" indent="-342900">
              <a:buAutoNum type="arabicPeriod"/>
            </a:pPr>
            <a:r>
              <a:rPr lang="en-US" sz="2400" dirty="0"/>
              <a:t>Taste bitter</a:t>
            </a:r>
          </a:p>
          <a:p>
            <a:pPr marL="342900" indent="-342900">
              <a:buAutoNum type="arabicPeriod"/>
            </a:pPr>
            <a:r>
              <a:rPr lang="en-US" sz="2400" dirty="0"/>
              <a:t>Feels slippery and smooth</a:t>
            </a:r>
          </a:p>
          <a:p>
            <a:pPr marL="342900" indent="-342900">
              <a:buAutoNum type="arabicPeriod"/>
            </a:pPr>
            <a:r>
              <a:rPr lang="en-US" sz="2400" dirty="0"/>
              <a:t>Change red litmus to blue</a:t>
            </a:r>
          </a:p>
          <a:p>
            <a:pPr marL="342900" indent="-342900">
              <a:buAutoNum type="arabicPeriod"/>
            </a:pPr>
            <a:r>
              <a:rPr lang="en-US" sz="2400" dirty="0"/>
              <a:t>React with acids to neutralize their properties.</a:t>
            </a:r>
          </a:p>
          <a:p>
            <a:pPr marL="342900" indent="-342900">
              <a:buAutoNum type="arabicPeriod"/>
            </a:pPr>
            <a:r>
              <a:rPr lang="en-US" sz="2400" dirty="0"/>
              <a:t>Conduct electricity</a:t>
            </a:r>
          </a:p>
          <a:p>
            <a:pPr marL="342900" indent="-342900">
              <a:buAutoNum type="arabicPeriod"/>
            </a:pPr>
            <a:endParaRPr lang="en-US" sz="2400" dirty="0"/>
          </a:p>
          <a:p>
            <a:pPr marL="342900" indent="-342900">
              <a:buAutoNum type="arabicPeriod"/>
            </a:pPr>
            <a:endParaRPr lang="en-US" dirty="0"/>
          </a:p>
        </p:txBody>
      </p:sp>
    </p:spTree>
    <p:extLst>
      <p:ext uri="{BB962C8B-B14F-4D97-AF65-F5344CB8AC3E}">
        <p14:creationId xmlns:p14="http://schemas.microsoft.com/office/powerpoint/2010/main" val="27306118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ACIDS AND BASES</a:t>
            </a:r>
          </a:p>
        </p:txBody>
      </p:sp>
      <p:sp>
        <p:nvSpPr>
          <p:cNvPr id="3" name="Content Placeholder 2"/>
          <p:cNvSpPr>
            <a:spLocks noGrp="1"/>
          </p:cNvSpPr>
          <p:nvPr>
            <p:ph idx="1"/>
          </p:nvPr>
        </p:nvSpPr>
        <p:spPr>
          <a:xfrm>
            <a:off x="304800" y="1597474"/>
            <a:ext cx="8382000" cy="1450526"/>
          </a:xfrm>
        </p:spPr>
        <p:txBody>
          <a:bodyPr>
            <a:normAutofit fontScale="70000" lnSpcReduction="20000"/>
          </a:bodyPr>
          <a:lstStyle/>
          <a:p>
            <a:pPr marL="0" lvl="0" indent="0">
              <a:buNone/>
            </a:pPr>
            <a:r>
              <a:rPr lang="en-US" sz="4000" b="1" dirty="0"/>
              <a:t>pH = a measure of the concentration of hydronium ions in a solution using a scale ranging from 0 to 14 with 0 being the most acidic and 14 begin the most basic.</a:t>
            </a:r>
            <a:endParaRPr lang="en-US" sz="4000" dirty="0"/>
          </a:p>
          <a:p>
            <a:endParaRPr lang="en-US" dirty="0"/>
          </a:p>
        </p:txBody>
      </p:sp>
      <p:pic>
        <p:nvPicPr>
          <p:cNvPr id="5" name="Picture 4"/>
          <p:cNvPicPr>
            <a:picLocks noChangeAspect="1"/>
          </p:cNvPicPr>
          <p:nvPr/>
        </p:nvPicPr>
        <p:blipFill>
          <a:blip r:embed="rId2"/>
          <a:stretch>
            <a:fillRect/>
          </a:stretch>
        </p:blipFill>
        <p:spPr>
          <a:xfrm>
            <a:off x="1295400" y="2971800"/>
            <a:ext cx="6477000" cy="3660567"/>
          </a:xfrm>
          <a:prstGeom prst="rect">
            <a:avLst/>
          </a:prstGeom>
        </p:spPr>
      </p:pic>
    </p:spTree>
    <p:extLst>
      <p:ext uri="{BB962C8B-B14F-4D97-AF65-F5344CB8AC3E}">
        <p14:creationId xmlns:p14="http://schemas.microsoft.com/office/powerpoint/2010/main" val="14580823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ACIDS AND BASES</a:t>
            </a:r>
          </a:p>
        </p:txBody>
      </p:sp>
      <p:pic>
        <p:nvPicPr>
          <p:cNvPr id="4" name="Picture 3"/>
          <p:cNvPicPr>
            <a:picLocks noChangeAspect="1"/>
          </p:cNvPicPr>
          <p:nvPr/>
        </p:nvPicPr>
        <p:blipFill>
          <a:blip r:embed="rId2"/>
          <a:stretch>
            <a:fillRect/>
          </a:stretch>
        </p:blipFill>
        <p:spPr>
          <a:xfrm>
            <a:off x="685800" y="1828800"/>
            <a:ext cx="7541808" cy="4792675"/>
          </a:xfrm>
          <a:prstGeom prst="rect">
            <a:avLst/>
          </a:prstGeom>
        </p:spPr>
      </p:pic>
    </p:spTree>
    <p:extLst>
      <p:ext uri="{BB962C8B-B14F-4D97-AF65-F5344CB8AC3E}">
        <p14:creationId xmlns:p14="http://schemas.microsoft.com/office/powerpoint/2010/main" val="42815988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ACIDS AND BASES</a:t>
            </a:r>
          </a:p>
        </p:txBody>
      </p:sp>
      <p:sp>
        <p:nvSpPr>
          <p:cNvPr id="3" name="Content Placeholder 2"/>
          <p:cNvSpPr>
            <a:spLocks noGrp="1"/>
          </p:cNvSpPr>
          <p:nvPr>
            <p:ph idx="1"/>
          </p:nvPr>
        </p:nvSpPr>
        <p:spPr/>
        <p:txBody>
          <a:bodyPr/>
          <a:lstStyle/>
          <a:p>
            <a:r>
              <a:rPr lang="en-US" b="1" dirty="0"/>
              <a:t>When you put an acid and base together, you get a SALT and WATER.</a:t>
            </a:r>
          </a:p>
          <a:p>
            <a:endParaRPr lang="en-US" b="1" dirty="0"/>
          </a:p>
          <a:p>
            <a:pPr marL="0" indent="0" algn="ctr">
              <a:buNone/>
            </a:pPr>
            <a:r>
              <a:rPr lang="en-US" b="1" dirty="0"/>
              <a:t>H</a:t>
            </a:r>
            <a:r>
              <a:rPr lang="en-US" b="1" baseline="-25000" dirty="0"/>
              <a:t>2</a:t>
            </a:r>
            <a:r>
              <a:rPr lang="en-US" b="1" dirty="0"/>
              <a:t>SO</a:t>
            </a:r>
            <a:r>
              <a:rPr lang="en-US" b="1" baseline="-25000" dirty="0"/>
              <a:t>4</a:t>
            </a:r>
            <a:r>
              <a:rPr lang="en-US" b="1" dirty="0"/>
              <a:t>  +  2NaOH  </a:t>
            </a:r>
            <a:r>
              <a:rPr lang="en-US" b="1" dirty="0">
                <a:sym typeface="Wingdings" panose="05000000000000000000" pitchFamily="2" charset="2"/>
              </a:rPr>
              <a:t>  2H</a:t>
            </a:r>
            <a:r>
              <a:rPr lang="en-US" b="1" baseline="-25000" dirty="0">
                <a:sym typeface="Wingdings" panose="05000000000000000000" pitchFamily="2" charset="2"/>
              </a:rPr>
              <a:t>2</a:t>
            </a:r>
            <a:r>
              <a:rPr lang="en-US" b="1" dirty="0">
                <a:sym typeface="Wingdings" panose="05000000000000000000" pitchFamily="2" charset="2"/>
              </a:rPr>
              <a:t>O  +  Na</a:t>
            </a:r>
            <a:r>
              <a:rPr lang="en-US" b="1" baseline="-25000" dirty="0">
                <a:sym typeface="Wingdings" panose="05000000000000000000" pitchFamily="2" charset="2"/>
              </a:rPr>
              <a:t>2</a:t>
            </a:r>
            <a:r>
              <a:rPr lang="en-US" b="1" dirty="0">
                <a:sym typeface="Wingdings" panose="05000000000000000000" pitchFamily="2" charset="2"/>
              </a:rPr>
              <a:t>SO</a:t>
            </a:r>
            <a:r>
              <a:rPr lang="en-US" b="1" baseline="-25000" dirty="0">
                <a:sym typeface="Wingdings" panose="05000000000000000000" pitchFamily="2" charset="2"/>
              </a:rPr>
              <a:t>4</a:t>
            </a:r>
          </a:p>
          <a:p>
            <a:pPr marL="0" indent="0" algn="ctr">
              <a:buNone/>
            </a:pPr>
            <a:endParaRPr lang="en-US" b="1" dirty="0"/>
          </a:p>
          <a:p>
            <a:r>
              <a:rPr lang="en-US" dirty="0"/>
              <a:t>This is called a </a:t>
            </a:r>
            <a:r>
              <a:rPr lang="en-US" b="1" dirty="0">
                <a:solidFill>
                  <a:srgbClr val="0070C0"/>
                </a:solidFill>
              </a:rPr>
              <a:t>NEUTRALIZATION</a:t>
            </a:r>
            <a:r>
              <a:rPr lang="en-US" dirty="0"/>
              <a:t> reaction.</a:t>
            </a:r>
          </a:p>
        </p:txBody>
      </p:sp>
    </p:spTree>
    <p:extLst>
      <p:ext uri="{BB962C8B-B14F-4D97-AF65-F5344CB8AC3E}">
        <p14:creationId xmlns:p14="http://schemas.microsoft.com/office/powerpoint/2010/main" val="111721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ACIDS AND BASES</a:t>
            </a:r>
          </a:p>
        </p:txBody>
      </p:sp>
      <p:sp>
        <p:nvSpPr>
          <p:cNvPr id="3" name="Content Placeholder 2"/>
          <p:cNvSpPr>
            <a:spLocks noGrp="1"/>
          </p:cNvSpPr>
          <p:nvPr>
            <p:ph idx="1"/>
          </p:nvPr>
        </p:nvSpPr>
        <p:spPr>
          <a:xfrm>
            <a:off x="507493" y="2011680"/>
            <a:ext cx="3607307" cy="4454434"/>
          </a:xfrm>
        </p:spPr>
        <p:txBody>
          <a:bodyPr>
            <a:normAutofit/>
          </a:bodyPr>
          <a:lstStyle/>
          <a:p>
            <a:pPr marL="344488" lvl="0" indent="-344488">
              <a:buNone/>
            </a:pPr>
            <a:r>
              <a:rPr lang="en-US" b="1" dirty="0"/>
              <a:t>Common household acids and bases.</a:t>
            </a:r>
          </a:p>
          <a:p>
            <a:endParaRPr lang="en-US" dirty="0"/>
          </a:p>
          <a:p>
            <a:endParaRPr lang="en-US" dirty="0"/>
          </a:p>
        </p:txBody>
      </p:sp>
      <p:pic>
        <p:nvPicPr>
          <p:cNvPr id="4" name="Picture 3"/>
          <p:cNvPicPr>
            <a:picLocks noChangeAspect="1"/>
          </p:cNvPicPr>
          <p:nvPr/>
        </p:nvPicPr>
        <p:blipFill>
          <a:blip r:embed="rId2"/>
          <a:stretch>
            <a:fillRect/>
          </a:stretch>
        </p:blipFill>
        <p:spPr>
          <a:xfrm>
            <a:off x="4267199" y="2043730"/>
            <a:ext cx="4570703" cy="4293408"/>
          </a:xfrm>
          <a:prstGeom prst="rect">
            <a:avLst/>
          </a:prstGeom>
        </p:spPr>
      </p:pic>
    </p:spTree>
    <p:extLst>
      <p:ext uri="{BB962C8B-B14F-4D97-AF65-F5344CB8AC3E}">
        <p14:creationId xmlns:p14="http://schemas.microsoft.com/office/powerpoint/2010/main" val="12303020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MOTION</a:t>
            </a:r>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pPr marL="463550" indent="-463550">
              <a:buFont typeface="Wingdings" panose="05000000000000000000" pitchFamily="2" charset="2"/>
              <a:buChar char="Ø"/>
            </a:pPr>
            <a:r>
              <a:rPr lang="en-US" altLang="en-US" sz="4000" dirty="0">
                <a:solidFill>
                  <a:schemeClr val="tx1"/>
                </a:solidFill>
              </a:rPr>
              <a:t>How fast something moves is </a:t>
            </a:r>
            <a:r>
              <a:rPr lang="en-US" altLang="en-US" sz="4000" b="1" dirty="0"/>
              <a:t>SPEED.</a:t>
            </a:r>
          </a:p>
          <a:p>
            <a:pPr marL="463550" indent="-463550">
              <a:buFont typeface="Wingdings" panose="05000000000000000000" pitchFamily="2" charset="2"/>
              <a:buChar char="Ø"/>
            </a:pPr>
            <a:r>
              <a:rPr lang="en-US" altLang="en-US" sz="4000" b="1" dirty="0">
                <a:solidFill>
                  <a:srgbClr val="FF0000"/>
                </a:solidFill>
                <a:effectLst>
                  <a:outerShdw blurRad="38100" dist="38100" dir="2700000" algn="tl">
                    <a:srgbClr val="000000"/>
                  </a:outerShdw>
                </a:effectLst>
              </a:rPr>
              <a:t>SPEED </a:t>
            </a:r>
            <a:r>
              <a:rPr lang="en-US" altLang="en-US" sz="4000" dirty="0">
                <a:solidFill>
                  <a:schemeClr val="tx1"/>
                </a:solidFill>
              </a:rPr>
              <a:t>is the distance an object travels in a certain period of time.</a:t>
            </a:r>
          </a:p>
          <a:p>
            <a:pPr marL="463550" indent="-463550">
              <a:buFont typeface="Wingdings" panose="05000000000000000000" pitchFamily="2" charset="2"/>
              <a:buChar char="Ø"/>
            </a:pPr>
            <a:r>
              <a:rPr lang="en-US" altLang="en-US" sz="4000" dirty="0"/>
              <a:t>In order to completely describe the motion of an object, we need to include not only the speed of the object, but also the</a:t>
            </a:r>
            <a:r>
              <a:rPr lang="en-US" altLang="en-US" sz="4000" b="1" i="1" dirty="0"/>
              <a:t> direction.</a:t>
            </a:r>
          </a:p>
          <a:p>
            <a:pPr marL="463550" indent="-463550">
              <a:buFont typeface="Wingdings" panose="05000000000000000000" pitchFamily="2" charset="2"/>
              <a:buChar char="Ø"/>
            </a:pPr>
            <a:r>
              <a:rPr lang="en-US" altLang="en-US" sz="4000" b="1" dirty="0">
                <a:solidFill>
                  <a:srgbClr val="C80433"/>
                </a:solidFill>
                <a:effectLst>
                  <a:outerShdw blurRad="38100" dist="38100" dir="2700000" algn="tl">
                    <a:srgbClr val="000000">
                      <a:alpha val="43137"/>
                    </a:srgbClr>
                  </a:outerShdw>
                </a:effectLst>
              </a:rPr>
              <a:t>VELOCITY</a:t>
            </a:r>
            <a:r>
              <a:rPr lang="en-US" altLang="en-US" sz="4000" dirty="0">
                <a:solidFill>
                  <a:srgbClr val="C80433"/>
                </a:solidFill>
                <a:effectLst>
                  <a:outerShdw blurRad="38100" dist="38100" dir="2700000" algn="tl">
                    <a:srgbClr val="000000">
                      <a:alpha val="43137"/>
                    </a:srgbClr>
                  </a:outerShdw>
                </a:effectLst>
              </a:rPr>
              <a:t> </a:t>
            </a:r>
            <a:r>
              <a:rPr lang="en-US" altLang="en-US" sz="4000" dirty="0"/>
              <a:t>is speed in a particular direction.</a:t>
            </a:r>
          </a:p>
          <a:p>
            <a:pPr marL="463550" indent="-463550">
              <a:buFont typeface="Wingdings" panose="05000000000000000000" pitchFamily="2" charset="2"/>
              <a:buChar char="Ø"/>
            </a:pPr>
            <a:endParaRPr lang="en-US" altLang="en-US" sz="4000" dirty="0">
              <a:solidFill>
                <a:schemeClr val="tx1"/>
              </a:solidFill>
            </a:endParaRPr>
          </a:p>
          <a:p>
            <a:endParaRPr lang="en-US" dirty="0"/>
          </a:p>
        </p:txBody>
      </p:sp>
    </p:spTree>
    <p:extLst>
      <p:ext uri="{BB962C8B-B14F-4D97-AF65-F5344CB8AC3E}">
        <p14:creationId xmlns:p14="http://schemas.microsoft.com/office/powerpoint/2010/main" val="37995705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MOTION</a:t>
            </a:r>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5400000">
            <a:off x="2015612" y="1"/>
            <a:ext cx="2057401"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1418" y="2209800"/>
            <a:ext cx="2586223" cy="96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3909" y="4220189"/>
            <a:ext cx="5641123"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2884" y="5181600"/>
            <a:ext cx="6693498" cy="103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508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MOTION</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381125"/>
            <a:ext cx="2962275"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234169"/>
            <a:ext cx="3009900"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356852"/>
            <a:ext cx="2563745"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299" y="4103809"/>
            <a:ext cx="2487545" cy="2603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40691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MIDTERM EXAM</a:t>
            </a:r>
          </a:p>
        </p:txBody>
      </p:sp>
      <p:sp>
        <p:nvSpPr>
          <p:cNvPr id="3" name="Content Placeholder 2"/>
          <p:cNvSpPr>
            <a:spLocks noGrp="1"/>
          </p:cNvSpPr>
          <p:nvPr>
            <p:ph idx="1"/>
          </p:nvPr>
        </p:nvSpPr>
        <p:spPr/>
        <p:txBody>
          <a:bodyPr>
            <a:normAutofit fontScale="92500" lnSpcReduction="10000"/>
          </a:bodyPr>
          <a:lstStyle/>
          <a:p>
            <a:r>
              <a:rPr lang="en-US" dirty="0"/>
              <a:t>50 multiple choice questions.</a:t>
            </a:r>
          </a:p>
          <a:p>
            <a:r>
              <a:rPr lang="en-US" dirty="0"/>
              <a:t>Bubble in answer sheet.</a:t>
            </a:r>
          </a:p>
          <a:p>
            <a:r>
              <a:rPr lang="en-US" dirty="0"/>
              <a:t>Cannot write on the test.</a:t>
            </a:r>
          </a:p>
          <a:p>
            <a:r>
              <a:rPr lang="en-US" dirty="0"/>
              <a:t>You can do scratch work on the test answer sheet.</a:t>
            </a:r>
          </a:p>
          <a:p>
            <a:r>
              <a:rPr lang="en-US" dirty="0"/>
              <a:t>You will need a calculator.</a:t>
            </a:r>
          </a:p>
          <a:p>
            <a:endParaRPr lang="en-US" dirty="0"/>
          </a:p>
          <a:p>
            <a:r>
              <a:rPr lang="en-US" dirty="0"/>
              <a:t>I will take up your midterm review packet on </a:t>
            </a:r>
            <a:r>
              <a:rPr lang="en-US"/>
              <a:t>your exam day.</a:t>
            </a:r>
            <a:endParaRPr lang="en-US" dirty="0"/>
          </a:p>
        </p:txBody>
      </p:sp>
    </p:spTree>
    <p:extLst>
      <p:ext uri="{BB962C8B-B14F-4D97-AF65-F5344CB8AC3E}">
        <p14:creationId xmlns:p14="http://schemas.microsoft.com/office/powerpoint/2010/main" val="3419805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678</TotalTime>
  <Words>3106</Words>
  <Application>Microsoft Office PowerPoint</Application>
  <PresentationFormat>On-screen Show (4:3)</PresentationFormat>
  <Paragraphs>632</Paragraphs>
  <Slides>101</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101</vt:i4>
      </vt:variant>
    </vt:vector>
  </HeadingPairs>
  <TitlesOfParts>
    <vt:vector size="112" baseType="lpstr">
      <vt:lpstr>Arial</vt:lpstr>
      <vt:lpstr>Arial Narrow</vt:lpstr>
      <vt:lpstr>Calibri</vt:lpstr>
      <vt:lpstr>Cambria Math</vt:lpstr>
      <vt:lpstr>Comic Sans MS</vt:lpstr>
      <vt:lpstr>Courier New</vt:lpstr>
      <vt:lpstr>StoneSans-Bold</vt:lpstr>
      <vt:lpstr>Times New Roman</vt:lpstr>
      <vt:lpstr>Wingdings</vt:lpstr>
      <vt:lpstr>Wingdings 2</vt:lpstr>
      <vt:lpstr>Office Theme</vt:lpstr>
      <vt:lpstr>NEED TO ADD FOR 2018</vt:lpstr>
      <vt:lpstr>DO NOW</vt:lpstr>
      <vt:lpstr>NEW BELL SCHEDULE</vt:lpstr>
      <vt:lpstr>MIDTERM EXAM</vt:lpstr>
      <vt:lpstr>SCIENTIFIC METHOD</vt:lpstr>
      <vt:lpstr>SCIENTIFIC METHOD</vt:lpstr>
      <vt:lpstr>MEASUREMENT</vt:lpstr>
      <vt:lpstr>MEASUREMENT</vt:lpstr>
      <vt:lpstr>MEASUREMENT</vt:lpstr>
      <vt:lpstr>MEASUREMENT</vt:lpstr>
      <vt:lpstr>MEASUREMENT</vt:lpstr>
      <vt:lpstr>MEASUREMENT</vt:lpstr>
      <vt:lpstr>MEASUREMENT</vt:lpstr>
      <vt:lpstr>MEASUREMENT</vt:lpstr>
      <vt:lpstr>  STRUCTURE OF THE ATOM  </vt:lpstr>
      <vt:lpstr>STRUCTURE OF THE ATOM </vt:lpstr>
      <vt:lpstr>STRUCTURE OF THE ATOM </vt:lpstr>
      <vt:lpstr>STRUCTURE OF THE ATOM</vt:lpstr>
      <vt:lpstr>STRUCTURE OF THE ATOM</vt:lpstr>
      <vt:lpstr>STRUCTURE OF THE ATOM </vt:lpstr>
      <vt:lpstr>PowerPoint Presentation</vt:lpstr>
      <vt:lpstr>PERIODIC TABLE</vt:lpstr>
      <vt:lpstr>PERIODIC TABLE</vt:lpstr>
      <vt:lpstr>PERIODIC TABLE</vt:lpstr>
      <vt:lpstr>PERIODIC TABLE</vt:lpstr>
      <vt:lpstr>ELECTRON DOT DIAGRAMS</vt:lpstr>
      <vt:lpstr>PERIODIC TABLE</vt:lpstr>
      <vt:lpstr>PERIODIC TABLE</vt:lpstr>
      <vt:lpstr>PERIODIC TABLE</vt:lpstr>
      <vt:lpstr>PERIODIC TABLE</vt:lpstr>
      <vt:lpstr>PowerPoint Presentation</vt:lpstr>
      <vt:lpstr>PERIODIC TABLE</vt:lpstr>
      <vt:lpstr>PERIODIC TABLE</vt:lpstr>
      <vt:lpstr>PERIODIC TABLE</vt:lpstr>
      <vt:lpstr>PERIODIC TABLE</vt:lpstr>
      <vt:lpstr>PERIODIC TABLE</vt:lpstr>
      <vt:lpstr>PERIODIC TABLE</vt:lpstr>
      <vt:lpstr>PERIODIC TABLE</vt:lpstr>
      <vt:lpstr>PERIODIC TABLE</vt:lpstr>
      <vt:lpstr>RADIOACTIVITY</vt:lpstr>
      <vt:lpstr>RADIOACTIVITY</vt:lpstr>
      <vt:lpstr>RADIOACTIVITY</vt:lpstr>
      <vt:lpstr>RADIOACTIVITY</vt:lpstr>
      <vt:lpstr>RADIOACTIVITY</vt:lpstr>
      <vt:lpstr>RADIOACTIVITY</vt:lpstr>
      <vt:lpstr>RADIOACTIVITY</vt:lpstr>
      <vt:lpstr>RADIOACTIVITY</vt:lpstr>
      <vt:lpstr>RADIOACTIVITY</vt:lpstr>
      <vt:lpstr>RADIOACTIVITY</vt:lpstr>
      <vt:lpstr>CHEMICAL BONDING</vt:lpstr>
      <vt:lpstr>IONIC BONDS</vt:lpstr>
      <vt:lpstr>IONIC BONDS</vt:lpstr>
      <vt:lpstr>COVALENT BONDS</vt:lpstr>
      <vt:lpstr>COVALENT BONDS</vt:lpstr>
      <vt:lpstr>NOMENCLATURE</vt:lpstr>
      <vt:lpstr>NOMENCLATURE</vt:lpstr>
      <vt:lpstr>NOMENCLATURE</vt:lpstr>
      <vt:lpstr>NOMENCLATURE</vt:lpstr>
      <vt:lpstr>NOMENCLATURE</vt:lpstr>
      <vt:lpstr>NOMENCLATURE</vt:lpstr>
      <vt:lpstr>NOMENCLATURE</vt:lpstr>
      <vt:lpstr>NOMENCLATURE</vt:lpstr>
      <vt:lpstr>PowerPoint Presentation</vt:lpstr>
      <vt:lpstr>PowerPoint Presentation</vt:lpstr>
      <vt:lpstr>CHEMICAL REACTIONS</vt:lpstr>
      <vt:lpstr>CHEMICAL REACTIONS</vt:lpstr>
      <vt:lpstr>CHEMICAL REACTIONS</vt:lpstr>
      <vt:lpstr>CHEMICAL REACTIONS</vt:lpstr>
      <vt:lpstr>CHEMICAL REACTIONS</vt:lpstr>
      <vt:lpstr>CHEMICAL REACTIONS</vt:lpstr>
      <vt:lpstr>CHEMICAL REACTIONS</vt:lpstr>
      <vt:lpstr>CHEMICAL REACTIONS</vt:lpstr>
      <vt:lpstr>STATES OF MATTER</vt:lpstr>
      <vt:lpstr>STATES OF MATTER</vt:lpstr>
      <vt:lpstr>MATTER </vt:lpstr>
      <vt:lpstr>PHASE CHANGES</vt:lpstr>
      <vt:lpstr>PHASE CHANGES</vt:lpstr>
      <vt:lpstr>HEATING CURVE</vt:lpstr>
      <vt:lpstr>PHASE DIAGRAM</vt:lpstr>
      <vt:lpstr>GASES</vt:lpstr>
      <vt:lpstr>PowerPoint Presentation</vt:lpstr>
      <vt:lpstr>PowerPoint Presentation</vt:lpstr>
      <vt:lpstr>PowerPoint Presentation</vt:lpstr>
      <vt:lpstr>SOLUTIONS</vt:lpstr>
      <vt:lpstr>SOLUTIONS</vt:lpstr>
      <vt:lpstr>SOLUTIONS</vt:lpstr>
      <vt:lpstr>SOLUTIONS</vt:lpstr>
      <vt:lpstr>SOLUTIONS</vt:lpstr>
      <vt:lpstr>SOLUTIONS</vt:lpstr>
      <vt:lpstr>SOLUTIONS</vt:lpstr>
      <vt:lpstr>SOLUTIONS</vt:lpstr>
      <vt:lpstr>SOLUTIONS</vt:lpstr>
      <vt:lpstr>ACIDS AND BASES</vt:lpstr>
      <vt:lpstr>ACIDS AND BASES</vt:lpstr>
      <vt:lpstr>ACIDS AND BASES</vt:lpstr>
      <vt:lpstr>ACIDS AND BASES</vt:lpstr>
      <vt:lpstr>ACIDS AND BASES</vt:lpstr>
      <vt:lpstr>MOTION</vt:lpstr>
      <vt:lpstr>MOTION</vt:lpstr>
      <vt:lpstr>MOTION</vt:lpstr>
      <vt:lpstr>MIDTERM EXAM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NOW</dc:title>
  <dc:creator>JCBOE</dc:creator>
  <cp:lastModifiedBy>nbrim</cp:lastModifiedBy>
  <cp:revision>33</cp:revision>
  <dcterms:created xsi:type="dcterms:W3CDTF">2016-04-28T11:04:46Z</dcterms:created>
  <dcterms:modified xsi:type="dcterms:W3CDTF">2018-12-10T03:15:14Z</dcterms:modified>
</cp:coreProperties>
</file>