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423" r:id="rId2"/>
    <p:sldId id="440" r:id="rId3"/>
    <p:sldId id="441" r:id="rId4"/>
    <p:sldId id="448" r:id="rId5"/>
    <p:sldId id="426" r:id="rId6"/>
    <p:sldId id="445" r:id="rId7"/>
    <p:sldId id="427" r:id="rId8"/>
    <p:sldId id="428" r:id="rId9"/>
    <p:sldId id="429" r:id="rId10"/>
    <p:sldId id="446" r:id="rId11"/>
    <p:sldId id="430" r:id="rId12"/>
    <p:sldId id="431" r:id="rId13"/>
    <p:sldId id="432" r:id="rId14"/>
    <p:sldId id="447" r:id="rId15"/>
    <p:sldId id="433" r:id="rId16"/>
    <p:sldId id="434" r:id="rId17"/>
    <p:sldId id="435" r:id="rId18"/>
    <p:sldId id="425" r:id="rId19"/>
    <p:sldId id="436" r:id="rId20"/>
    <p:sldId id="449" r:id="rId21"/>
    <p:sldId id="450" r:id="rId22"/>
    <p:sldId id="437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F8FC"/>
    <a:srgbClr val="FCFEFE"/>
    <a:srgbClr val="FF9900"/>
    <a:srgbClr val="660033"/>
    <a:srgbClr val="FF00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248583-1AC7-458D-9498-1D71AEEF22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310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9D559E-01F9-4B8C-ACD6-7829FA00BB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04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2831BE-C068-4E01-9EC8-572D2111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782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64162A-8468-4956-8AAC-795133FE59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03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7A235-E02D-4082-953F-558F0607B0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62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E5EEF-3B66-48A9-95AF-03DDF37F42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12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C6035-F210-43BF-A6A2-BCDE407B2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33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F3C697-7AF7-40C5-940C-B59AF75C6A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8921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022D53-ACC1-4B53-A283-950F76B52A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0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F3D08-1455-48EF-A0B1-C59FC1D7E3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006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467E3F-9103-474C-B523-0A4EAE5D76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35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0ACF70-7198-473F-9408-852992AB5D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57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EF8F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4845509-B0B8-4EAB-956C-0E77962C44E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out notes and EOC sheet.</a:t>
            </a:r>
          </a:p>
          <a:p>
            <a:r>
              <a:rPr lang="en-US" dirty="0"/>
              <a:t>Pick up review.</a:t>
            </a:r>
          </a:p>
          <a:p>
            <a:endParaRPr lang="en-US" dirty="0"/>
          </a:p>
          <a:p>
            <a:r>
              <a:rPr lang="en-US" dirty="0" smtClean="0"/>
              <a:t>Reflection and Refraction lab is due Thursday.</a:t>
            </a:r>
          </a:p>
          <a:p>
            <a:r>
              <a:rPr lang="en-US" dirty="0" smtClean="0"/>
              <a:t>Computer </a:t>
            </a:r>
            <a:r>
              <a:rPr lang="en-US" dirty="0"/>
              <a:t>Practice is due Friday.</a:t>
            </a:r>
          </a:p>
        </p:txBody>
      </p:sp>
    </p:spTree>
    <p:extLst>
      <p:ext uri="{BB962C8B-B14F-4D97-AF65-F5344CB8AC3E}">
        <p14:creationId xmlns:p14="http://schemas.microsoft.com/office/powerpoint/2010/main" val="2506574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001000" cy="1143000"/>
          </a:xfrm>
        </p:spPr>
        <p:txBody>
          <a:bodyPr/>
          <a:lstStyle/>
          <a:p>
            <a:r>
              <a:rPr lang="en-US" b="1" dirty="0"/>
              <a:t>PHYSICAL SCIENCE	PS39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800" dirty="0"/>
              <a:t>What are the four parts of a lever system?</a:t>
            </a:r>
          </a:p>
          <a:p>
            <a:pPr marL="514350" indent="-514350">
              <a:buAutoNum type="arabicPeriod"/>
            </a:pPr>
            <a:r>
              <a:rPr lang="en-US" sz="2800" dirty="0"/>
              <a:t>How is mechanical advantage increased in a lever system?</a:t>
            </a:r>
          </a:p>
        </p:txBody>
      </p:sp>
    </p:spTree>
    <p:extLst>
      <p:ext uri="{BB962C8B-B14F-4D97-AF65-F5344CB8AC3E}">
        <p14:creationId xmlns:p14="http://schemas.microsoft.com/office/powerpoint/2010/main" val="58319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001000" cy="1143000"/>
          </a:xfrm>
        </p:spPr>
        <p:txBody>
          <a:bodyPr/>
          <a:lstStyle/>
          <a:p>
            <a:r>
              <a:rPr lang="en-US" b="1" dirty="0"/>
              <a:t>PHYSICAL SCIENCE</a:t>
            </a:r>
            <a:r>
              <a:rPr lang="en-US" b="1"/>
              <a:t>	PS39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force, lever arm, fulcrum, load</a:t>
            </a:r>
          </a:p>
          <a:p>
            <a:pPr marL="514350" indent="-514350">
              <a:buAutoNum type="arabicPeriod"/>
            </a:pPr>
            <a:r>
              <a:rPr lang="en-US" dirty="0"/>
              <a:t>MA is gained by moving the fulcrum closer to the load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485" y="1905000"/>
            <a:ext cx="3752715" cy="22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61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DDDDB0-3F4E-4D46-9073-7E539CE41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33400"/>
            <a:ext cx="7772400" cy="1143000"/>
          </a:xfrm>
        </p:spPr>
        <p:txBody>
          <a:bodyPr/>
          <a:lstStyle/>
          <a:p>
            <a:r>
              <a:rPr lang="en-US" sz="6000" b="1" dirty="0">
                <a:solidFill>
                  <a:srgbClr val="0070C0"/>
                </a:solidFill>
              </a:rPr>
              <a:t>TEST REVIEW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BF6F0F7D-1356-40FE-8E0D-C4D7F2E61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0190" y="1981200"/>
            <a:ext cx="652361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3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6683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800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1.  Know the 15 vocabulary words.</a:t>
            </a:r>
          </a:p>
          <a:p>
            <a:pPr marL="0" lvl="0" indent="0">
              <a:buNone/>
            </a:pPr>
            <a:r>
              <a:rPr lang="en-US" sz="2400" dirty="0"/>
              <a:t>2.  Recognize that waves carry energy but not matter.</a:t>
            </a:r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r>
              <a:rPr lang="en-US" sz="2400" dirty="0"/>
              <a:t>3.  Define mechanical waves.</a:t>
            </a:r>
          </a:p>
          <a:p>
            <a:pPr marL="796925">
              <a:buFontTx/>
              <a:buBlip>
                <a:blip r:embed="rId2"/>
              </a:buBlip>
            </a:pPr>
            <a:r>
              <a:rPr lang="en-US" altLang="en-US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waves need a medium in order to travel.</a:t>
            </a:r>
          </a:p>
          <a:p>
            <a:pPr marL="796925" lvl="2" indent="-342900">
              <a:buFontTx/>
              <a:buBlip>
                <a:blip r:embed="rId2"/>
              </a:buBlip>
            </a:pPr>
            <a:r>
              <a:rPr lang="en-US" altLang="en-US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Examples: Sound, water</a:t>
            </a:r>
          </a:p>
          <a:p>
            <a:endParaRPr lang="en-US" dirty="0"/>
          </a:p>
        </p:txBody>
      </p:sp>
      <p:pic>
        <p:nvPicPr>
          <p:cNvPr id="4" name="Picture 5" descr="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183" y="2590800"/>
            <a:ext cx="4114800" cy="191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01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046" y="145076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714" y="1313264"/>
            <a:ext cx="8053811" cy="914400"/>
          </a:xfrm>
        </p:spPr>
        <p:txBody>
          <a:bodyPr/>
          <a:lstStyle/>
          <a:p>
            <a:pPr marL="227013" lvl="0" indent="-227013">
              <a:buNone/>
            </a:pPr>
            <a:r>
              <a:rPr lang="en-US" sz="2800" dirty="0"/>
              <a:t>4. Define and recognize transverse and compressional (longitudinal) waves.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9" y="2849216"/>
            <a:ext cx="3774603" cy="2256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2819400"/>
            <a:ext cx="418940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0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046" y="145076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714" y="1313264"/>
            <a:ext cx="8053811" cy="914400"/>
          </a:xfrm>
        </p:spPr>
        <p:txBody>
          <a:bodyPr/>
          <a:lstStyle/>
          <a:p>
            <a:pPr marL="227013" lvl="0" indent="-227013">
              <a:buNone/>
            </a:pPr>
            <a:r>
              <a:rPr lang="en-US" sz="2800" dirty="0"/>
              <a:t>5. Compare and contrast transverse and compressional (longitudinal) waves</a:t>
            </a:r>
            <a:r>
              <a:rPr lang="en-US" sz="1600" dirty="0"/>
              <a:t>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913865"/>
              </p:ext>
            </p:extLst>
          </p:nvPr>
        </p:nvGraphicFramePr>
        <p:xfrm>
          <a:off x="533400" y="2438400"/>
          <a:ext cx="8418441" cy="1972945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8055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64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064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587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Transverse Waves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75720" marR="7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Both Types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75720" marR="7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Compressional Waves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75720" marR="7572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462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The wave energy causes matter in the medium to move at right angles to the direction the wave travels.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 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75720" marR="757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Both are mechanical waves.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Both move energy, not matter forward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75720" marR="757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Medium moved forward and backwards along the direction the wave travels.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75720" marR="7572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4267200"/>
            <a:ext cx="2667000" cy="16396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446739"/>
            <a:ext cx="2743200" cy="149686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549965" y="2723322"/>
            <a:ext cx="2743200" cy="3173261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172200" y="2733625"/>
            <a:ext cx="2743200" cy="3173261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276600" y="2717060"/>
            <a:ext cx="2895600" cy="3173261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38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3733800" cy="1371600"/>
          </a:xfrm>
        </p:spPr>
        <p:txBody>
          <a:bodyPr/>
          <a:lstStyle/>
          <a:p>
            <a:pPr marL="344488" lvl="0" indent="-344488">
              <a:buNone/>
            </a:pPr>
            <a:r>
              <a:rPr lang="en-US" sz="2800" dirty="0"/>
              <a:t>6. Know the parts of a transverse and a compressional (longitudinal) wave.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057400"/>
            <a:ext cx="41529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724400"/>
            <a:ext cx="58007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7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956" y="1447800"/>
            <a:ext cx="7772400" cy="1981200"/>
          </a:xfrm>
        </p:spPr>
        <p:txBody>
          <a:bodyPr/>
          <a:lstStyle/>
          <a:p>
            <a:pPr marL="457200" lvl="0" indent="-457200">
              <a:buAutoNum type="arabicPeriod" startAt="7"/>
            </a:pPr>
            <a:r>
              <a:rPr lang="en-US" sz="2400" dirty="0"/>
              <a:t>Define wavelength and frequency and know the units for each.</a:t>
            </a:r>
          </a:p>
          <a:p>
            <a:pPr marL="457200" lvl="0" indent="-457200">
              <a:buAutoNum type="arabicPeriod" startAt="7"/>
            </a:pPr>
            <a:endParaRPr lang="en-US" sz="2400" dirty="0"/>
          </a:p>
          <a:p>
            <a:pPr marL="457200" lvl="0" indent="-457200">
              <a:buAutoNum type="arabicPeriod" startAt="7"/>
            </a:pPr>
            <a:endParaRPr lang="en-US" sz="2400" dirty="0"/>
          </a:p>
          <a:p>
            <a:pPr marL="457200" lvl="0" indent="-457200">
              <a:buAutoNum type="arabicPeriod" startAt="7"/>
            </a:pPr>
            <a:endParaRPr lang="en-US" sz="2400" dirty="0"/>
          </a:p>
          <a:p>
            <a:pPr marL="457200" lvl="0" indent="-457200">
              <a:buAutoNum type="arabicPeriod" startAt="7"/>
            </a:pPr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590800"/>
            <a:ext cx="6329155" cy="1943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4631635"/>
            <a:ext cx="4898834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9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956" y="1447800"/>
            <a:ext cx="7772400" cy="1981200"/>
          </a:xfrm>
        </p:spPr>
        <p:txBody>
          <a:bodyPr/>
          <a:lstStyle/>
          <a:p>
            <a:pPr marL="344488" lvl="0" indent="-344488">
              <a:buNone/>
            </a:pPr>
            <a:r>
              <a:rPr lang="en-US" sz="2400" dirty="0"/>
              <a:t>8.  Describe the relationship between wavelength and frequency.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581400"/>
            <a:ext cx="6947444" cy="2838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2600" y="23622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Wavelength and frequency are inversely proportional.</a:t>
            </a:r>
          </a:p>
        </p:txBody>
      </p:sp>
    </p:spTree>
    <p:extLst>
      <p:ext uri="{BB962C8B-B14F-4D97-AF65-F5344CB8AC3E}">
        <p14:creationId xmlns:p14="http://schemas.microsoft.com/office/powerpoint/2010/main" val="117890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192" y="1524000"/>
            <a:ext cx="7772400" cy="1143000"/>
          </a:xfrm>
        </p:spPr>
        <p:txBody>
          <a:bodyPr/>
          <a:lstStyle/>
          <a:p>
            <a:pPr marL="344488" lvl="0" indent="-344488">
              <a:buNone/>
            </a:pPr>
            <a:r>
              <a:rPr lang="en-US" sz="2400" dirty="0"/>
              <a:t>9. Explain how a wave’s amplitude is related to the wave’s energy.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399" y="3657600"/>
            <a:ext cx="5233987" cy="27672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6400" y="23622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The higher the amplitude, 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</a:rPr>
              <a:t>the more energy a wave has.</a:t>
            </a:r>
          </a:p>
        </p:txBody>
      </p:sp>
    </p:spTree>
    <p:extLst>
      <p:ext uri="{BB962C8B-B14F-4D97-AF65-F5344CB8AC3E}">
        <p14:creationId xmlns:p14="http://schemas.microsoft.com/office/powerpoint/2010/main" val="204408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609600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dirty="0"/>
              <a:t>10.  Calculate a wave’s speed, frequency, and/or wavelength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/>
              <p:cNvSpPr>
                <a:spLocks noChangeArrowheads="1"/>
              </p:cNvSpPr>
              <p:nvPr/>
            </p:nvSpPr>
            <p:spPr bwMode="auto">
              <a:xfrm>
                <a:off x="549965" y="1752600"/>
                <a:ext cx="8229600" cy="4523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/>
                </a:r>
                <a:br>
                  <a:rPr kumimoji="0" lang="en-US" altLang="en-US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</a:b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lvl="0" algn="ctr"/>
                <a:r>
                  <a:rPr lang="en-US" altLang="en-US" sz="2800" b="1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kumimoji="0" lang="en-US" altLang="en-US" sz="2800" b="1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kumimoji="0" lang="en-US" altLang="en-US" sz="2800" b="1" i="0" u="none" strike="noStrike" cap="none" normalizeH="0" baseline="0" dirty="0" err="1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λf</a:t>
                </a:r>
                <a:r>
                  <a:rPr kumimoji="0" lang="en-US" altLang="en-US" sz="2800" b="1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f 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8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accent2"/>
                            </a:solidFill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altLang="en-US" sz="28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accent2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𝒗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en-US" sz="2800" b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λ</m:t>
                        </m:r>
                      </m:den>
                    </m:f>
                  </m:oMath>
                </a14:m>
                <a:r>
                  <a:rPr kumimoji="0" lang="en-US" altLang="en-US" sz="2800" b="1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		λ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8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accent2"/>
                            </a:solidFill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altLang="en-US" sz="28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accent2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𝒗</m:t>
                        </m:r>
                      </m:num>
                      <m:den>
                        <m:r>
                          <a:rPr kumimoji="0" lang="en-US" altLang="en-US" sz="28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accent2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𝒇</m:t>
                        </m:r>
                      </m:den>
                    </m:f>
                  </m:oMath>
                </a14:m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How fast is a wave traveling if it has a wavelength of 6m and a frequency of 24Hz?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λ = 6m		</a:t>
                </a:r>
                <a:r>
                  <a:rPr kumimoji="0" lang="en-US" altLang="en-U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 = </a:t>
                </a:r>
                <a:r>
                  <a:rPr kumimoji="0" lang="en-US" altLang="en-US" sz="24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λf</a:t>
                </a:r>
                <a:r>
                  <a:rPr kumimoji="0" lang="en-US" altLang="en-U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(6m)(24Hz) = 144m/s</a:t>
                </a:r>
                <a:endPara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 = 24Hz</a:t>
                </a:r>
                <a:endPara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v=?</a:t>
                </a:r>
                <a:endPara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Find the frequency of a wave when its speed is 16m/s and its wavelength is 8m.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lvl="0"/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λ = 8m		</a:t>
                </a:r>
                <a:r>
                  <a:rPr kumimoji="0" lang="en-US" altLang="en-U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 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altLang="en-US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𝒗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en-US" b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λ</m:t>
                        </m:r>
                      </m:den>
                    </m:f>
                  </m:oMath>
                </a14:m>
                <a:r>
                  <a:rPr kumimoji="0" lang="en-US" altLang="en-U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1600" b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400" b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altLang="en-US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𝟏𝟔</m:t>
                        </m:r>
                        <m:r>
                          <a:rPr kumimoji="0" lang="en-US" altLang="en-US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𝒎</m:t>
                        </m:r>
                        <m:r>
                          <a:rPr kumimoji="0" lang="en-US" altLang="en-US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kumimoji="0" lang="en-US" altLang="en-US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</m:num>
                      <m:den>
                        <m:r>
                          <a:rPr kumimoji="0" lang="en-US" altLang="en-US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𝟖</m:t>
                        </m:r>
                        <m:r>
                          <a:rPr kumimoji="0" lang="en-US" altLang="en-US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𝒎</m:t>
                        </m:r>
                      </m:den>
                    </m:f>
                    <m:r>
                      <a:rPr kumimoji="0" lang="en-US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altLang="en-U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2Hz</a:t>
                </a:r>
                <a:endPara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 = ?</a:t>
                </a:r>
                <a:endPara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v= 16m/s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65" y="1752600"/>
                <a:ext cx="8229600" cy="4523611"/>
              </a:xfrm>
              <a:prstGeom prst="rect">
                <a:avLst/>
              </a:prstGeom>
              <a:blipFill>
                <a:blip r:embed="rId2"/>
                <a:stretch>
                  <a:fillRect l="-1111" b="-256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757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461963" lvl="0" indent="-461963">
              <a:buNone/>
            </a:pPr>
            <a:r>
              <a:rPr lang="en-US" sz="2400" dirty="0"/>
              <a:t>11.  Identify the Law of Reflection and know the parts of the diagram explaining it.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895600"/>
            <a:ext cx="3657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The Law of Reflection states that the angle of incidence is equal to 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</a:rPr>
              <a:t>the angle of reflection on a flat reflecting surface.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667000"/>
            <a:ext cx="485422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86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164" y="129999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4876800" cy="4724400"/>
          </a:xfrm>
        </p:spPr>
        <p:txBody>
          <a:bodyPr/>
          <a:lstStyle/>
          <a:p>
            <a:pPr marL="461963" lvl="0" indent="-461963">
              <a:buNone/>
            </a:pPr>
            <a:r>
              <a:rPr lang="en-US" sz="2400" dirty="0"/>
              <a:t>12. Recognize what makes waves bend.</a:t>
            </a:r>
          </a:p>
          <a:p>
            <a:pPr marL="461963" lvl="0" indent="-461963">
              <a:buNone/>
            </a:pPr>
            <a:endParaRPr lang="en-US" sz="2400" dirty="0"/>
          </a:p>
          <a:p>
            <a:pPr marL="230188" lvl="0" indent="-230188">
              <a:buNone/>
            </a:pPr>
            <a:r>
              <a:rPr lang="en-US" sz="2400" dirty="0"/>
              <a:t>T</a:t>
            </a:r>
            <a:r>
              <a:rPr lang="en-US" sz="2400" dirty="0">
                <a:solidFill>
                  <a:schemeClr val="accent2"/>
                </a:solidFill>
              </a:rPr>
              <a:t>he </a:t>
            </a:r>
            <a:r>
              <a:rPr lang="en-US" sz="2400" b="1" dirty="0">
                <a:solidFill>
                  <a:schemeClr val="accent2"/>
                </a:solidFill>
              </a:rPr>
              <a:t>bending</a:t>
            </a:r>
            <a:r>
              <a:rPr lang="en-US" sz="2400" dirty="0">
                <a:solidFill>
                  <a:schemeClr val="accent2"/>
                </a:solidFill>
              </a:rPr>
              <a:t> of the path of a </a:t>
            </a:r>
            <a:r>
              <a:rPr lang="en-US" sz="2400" b="1" dirty="0">
                <a:solidFill>
                  <a:schemeClr val="accent2"/>
                </a:solidFill>
              </a:rPr>
              <a:t>wave</a:t>
            </a:r>
            <a:r>
              <a:rPr lang="en-US" sz="2400" dirty="0">
                <a:solidFill>
                  <a:schemeClr val="accent2"/>
                </a:solidFill>
              </a:rPr>
              <a:t> as it passes from one material into another material. </a:t>
            </a:r>
          </a:p>
          <a:p>
            <a:pPr marL="230188" lvl="0" indent="-230188">
              <a:buNone/>
            </a:pPr>
            <a:r>
              <a:rPr lang="en-US" sz="2400" dirty="0">
                <a:solidFill>
                  <a:schemeClr val="accent2"/>
                </a:solidFill>
              </a:rPr>
              <a:t>The refraction occurs at the boundary and is caused by a change in the speed of the light </a:t>
            </a:r>
            <a:r>
              <a:rPr lang="en-US" sz="2400" b="1" dirty="0">
                <a:solidFill>
                  <a:schemeClr val="accent2"/>
                </a:solidFill>
              </a:rPr>
              <a:t>wave</a:t>
            </a:r>
            <a:r>
              <a:rPr lang="en-US" sz="2400" dirty="0">
                <a:solidFill>
                  <a:schemeClr val="accent2"/>
                </a:solidFill>
              </a:rPr>
              <a:t> upon crossing the boundary.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28800"/>
            <a:ext cx="334327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4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164" y="129999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461963" lvl="0" indent="-461963">
              <a:buNone/>
            </a:pPr>
            <a:r>
              <a:rPr lang="en-US" sz="2400" dirty="0"/>
              <a:t>13. Define refraction and be able to give examples.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670" y="2362200"/>
            <a:ext cx="4876802" cy="27284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774799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Examples:</a:t>
            </a:r>
          </a:p>
          <a:p>
            <a:pPr marL="342900" indent="-342900">
              <a:buFontTx/>
              <a:buChar char="-"/>
            </a:pPr>
            <a:r>
              <a:rPr lang="en-US" dirty="0"/>
              <a:t>“Bent” pencil</a:t>
            </a:r>
          </a:p>
          <a:p>
            <a:pPr marL="342900" indent="-342900">
              <a:buFontTx/>
              <a:buChar char="-"/>
            </a:pPr>
            <a:r>
              <a:rPr lang="en-US" dirty="0"/>
              <a:t>Mirage</a:t>
            </a:r>
          </a:p>
          <a:p>
            <a:pPr marL="342900" indent="-342900">
              <a:buFontTx/>
              <a:buChar char="-"/>
            </a:pPr>
            <a:r>
              <a:rPr lang="en-US" dirty="0"/>
              <a:t>Sparkle of a diamond</a:t>
            </a:r>
          </a:p>
          <a:p>
            <a:pPr marL="342900" indent="-342900">
              <a:buFontTx/>
              <a:buChar char="-"/>
            </a:pPr>
            <a:r>
              <a:rPr lang="en-US" dirty="0"/>
              <a:t>rainbow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0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1295400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dirty="0"/>
              <a:t>13. Define diffraction and be able to give examples.</a:t>
            </a:r>
          </a:p>
          <a:p>
            <a:pPr marL="0" indent="0"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- </a:t>
            </a:r>
            <a:r>
              <a:rPr lang="en-US" altLang="en-US" sz="2400" b="1" dirty="0">
                <a:solidFill>
                  <a:schemeClr val="accent2"/>
                </a:solidFill>
              </a:rPr>
              <a:t>Diffraction</a:t>
            </a:r>
            <a:r>
              <a:rPr lang="en-US" altLang="en-US" sz="2400" dirty="0">
                <a:solidFill>
                  <a:schemeClr val="accent2"/>
                </a:solidFill>
              </a:rPr>
              <a:t> is the bending of a wave around a barrier.</a:t>
            </a:r>
          </a:p>
          <a:p>
            <a:pPr marL="0" lvl="0" indent="0">
              <a:buNone/>
            </a:pP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927583"/>
            <a:ext cx="4877600" cy="3676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825" y="3167270"/>
            <a:ext cx="3512575" cy="313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7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461963" lvl="0" indent="-461963">
              <a:buNone/>
            </a:pPr>
            <a:r>
              <a:rPr lang="en-US" sz="2400" dirty="0"/>
              <a:t>14. Explain how waves combine, be able to give examples, and draw the waves before and after.</a:t>
            </a:r>
          </a:p>
          <a:p>
            <a:pPr marL="461963" lvl="0" indent="-461963">
              <a:buNone/>
            </a:pPr>
            <a:endParaRPr lang="en-US" sz="2400" dirty="0"/>
          </a:p>
          <a:p>
            <a:pPr>
              <a:buFontTx/>
              <a:buChar char="-"/>
            </a:pPr>
            <a:r>
              <a:rPr lang="en-US" altLang="en-US" sz="2400" b="1" dirty="0">
                <a:solidFill>
                  <a:schemeClr val="accent2"/>
                </a:solidFill>
              </a:rPr>
              <a:t>INTERFERENCE</a:t>
            </a:r>
            <a:r>
              <a:rPr lang="en-US" altLang="en-US" sz="2400" b="1" dirty="0">
                <a:solidFill>
                  <a:srgbClr val="FF0000"/>
                </a:solidFill>
              </a:rPr>
              <a:t>: </a:t>
            </a:r>
            <a:r>
              <a:rPr lang="en-US" altLang="en-US" sz="2400" dirty="0">
                <a:solidFill>
                  <a:srgbClr val="002060"/>
                </a:solidFill>
              </a:rPr>
              <a:t>Sometimes two or more waves may come in contact with each other and overlap to form a new wave. </a:t>
            </a:r>
          </a:p>
          <a:p>
            <a:pPr>
              <a:buFontTx/>
              <a:buChar char="-"/>
            </a:pPr>
            <a:r>
              <a:rPr lang="en-US" altLang="en-US" sz="2400" b="1" dirty="0">
                <a:solidFill>
                  <a:schemeClr val="accent2"/>
                </a:solidFill>
              </a:rPr>
              <a:t>CONSTRUCTIVE INTERFERENCE </a:t>
            </a:r>
            <a:r>
              <a:rPr lang="en-US" altLang="en-US" sz="2400" dirty="0">
                <a:solidFill>
                  <a:srgbClr val="002060"/>
                </a:solidFill>
              </a:rPr>
              <a:t>occurs when two or more waves hit the same point and combine to produce a larger single wave.</a:t>
            </a:r>
            <a:r>
              <a:rPr lang="en-US" altLang="en-US" sz="2400" b="1" dirty="0">
                <a:solidFill>
                  <a:srgbClr val="002060"/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en-US" altLang="en-US" sz="2400" b="1" dirty="0">
                <a:solidFill>
                  <a:schemeClr val="accent2"/>
                </a:solidFill>
              </a:rPr>
              <a:t>DESTRUCTIVE INTERFERENCE </a:t>
            </a:r>
            <a:r>
              <a:rPr lang="en-US" altLang="en-US" sz="2400" dirty="0">
                <a:solidFill>
                  <a:srgbClr val="002060"/>
                </a:solidFill>
              </a:rPr>
              <a:t>occurs when two or more waves hit the same point and combine to produce a smaller single wave.</a:t>
            </a:r>
          </a:p>
          <a:p>
            <a:pPr>
              <a:buFontTx/>
              <a:buChar char="-"/>
            </a:pPr>
            <a:endParaRPr lang="en-US" altLang="en-US" sz="2400" dirty="0"/>
          </a:p>
          <a:p>
            <a:pPr>
              <a:buFontTx/>
              <a:buChar char="-"/>
            </a:pPr>
            <a:endParaRPr lang="en-US" altLang="en-US" sz="2400" b="1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en-US" altLang="en-US" sz="2400" dirty="0"/>
          </a:p>
          <a:p>
            <a:pPr marL="461963" lvl="0" indent="-461963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65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152400"/>
            <a:ext cx="7772400" cy="1143000"/>
          </a:xfrm>
        </p:spPr>
        <p:txBody>
          <a:bodyPr/>
          <a:lstStyle/>
          <a:p>
            <a:r>
              <a:rPr lang="en-US" sz="5400" dirty="0">
                <a:solidFill>
                  <a:srgbClr val="002060"/>
                </a:solidFill>
              </a:rPr>
              <a:t>REVIEW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282148"/>
            <a:ext cx="5348287" cy="54013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3422374" y="4101548"/>
            <a:ext cx="5348287" cy="258197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Constructive Interference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4977035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Destructive Interference</a:t>
            </a:r>
          </a:p>
        </p:txBody>
      </p:sp>
    </p:spTree>
    <p:extLst>
      <p:ext uri="{BB962C8B-B14F-4D97-AF65-F5344CB8AC3E}">
        <p14:creationId xmlns:p14="http://schemas.microsoft.com/office/powerpoint/2010/main" val="356627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TEST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18 Multiple Choice</a:t>
            </a:r>
          </a:p>
          <a:p>
            <a:pPr lvl="0"/>
            <a:r>
              <a:rPr lang="en-US" sz="2800" dirty="0"/>
              <a:t>7  True and False</a:t>
            </a:r>
          </a:p>
          <a:p>
            <a:pPr lvl="0"/>
            <a:r>
              <a:rPr lang="en-US" sz="2800" dirty="0"/>
              <a:t>2 Speed, frequency, and wavelength calculations</a:t>
            </a:r>
          </a:p>
          <a:p>
            <a:pPr lvl="0"/>
            <a:r>
              <a:rPr lang="en-US" sz="2800" dirty="0"/>
              <a:t>Short answer questions</a:t>
            </a:r>
          </a:p>
          <a:p>
            <a:r>
              <a:rPr lang="en-US" sz="2800" dirty="0"/>
              <a:t>Drawings (transverse wave, reflection, refraction, interference)</a:t>
            </a:r>
          </a:p>
          <a:p>
            <a:pPr lvl="0"/>
            <a:endParaRPr lang="en-US" sz="28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53000" y="2057400"/>
            <a:ext cx="32766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first two are on a bubble-in sheet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08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/>
              <a:t>FLIP GRID - WAVES</a:t>
            </a:r>
            <a:endParaRPr lang="en-US" sz="6000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981200"/>
            <a:ext cx="7155796" cy="448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3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/>
              <a:t>FLIP GRID - WAVES</a:t>
            </a:r>
            <a:endParaRPr lang="en-US" sz="6000" b="1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905000"/>
            <a:ext cx="5738812" cy="45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4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Do your </a:t>
            </a:r>
            <a:r>
              <a:rPr lang="en-US" sz="2800" dirty="0" err="1" smtClean="0"/>
              <a:t>Flipgrid</a:t>
            </a:r>
            <a:r>
              <a:rPr lang="en-US" sz="2800" dirty="0" smtClean="0"/>
              <a:t> video with your current lab partner – due by Friday.</a:t>
            </a:r>
          </a:p>
          <a:p>
            <a:pPr lvl="0"/>
            <a:r>
              <a:rPr lang="en-US" sz="2800" dirty="0" smtClean="0"/>
              <a:t>Work </a:t>
            </a:r>
            <a:r>
              <a:rPr lang="en-US" sz="2800" dirty="0"/>
              <a:t>on </a:t>
            </a:r>
            <a:r>
              <a:rPr lang="en-US" sz="2800" dirty="0" smtClean="0"/>
              <a:t>test review – </a:t>
            </a:r>
            <a:r>
              <a:rPr lang="en-US" sz="2800" dirty="0"/>
              <a:t>due tomorrow for test redo credit.</a:t>
            </a:r>
          </a:p>
          <a:p>
            <a:pPr lvl="0"/>
            <a:r>
              <a:rPr lang="en-US" sz="2800" dirty="0"/>
              <a:t>Work on the Reflections/Refraction lab – due </a:t>
            </a:r>
            <a:r>
              <a:rPr lang="en-US" sz="2800" dirty="0" smtClean="0"/>
              <a:t>by Thursday.</a:t>
            </a:r>
            <a:endParaRPr lang="en-US" sz="2800" dirty="0"/>
          </a:p>
          <a:p>
            <a:pPr lvl="0"/>
            <a:r>
              <a:rPr lang="en-US" sz="2800" dirty="0"/>
              <a:t>Work on Computer Simulations – due </a:t>
            </a:r>
            <a:r>
              <a:rPr lang="en-US" sz="2800" dirty="0" smtClean="0"/>
              <a:t>by Friday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02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DDDD"/>
      </a:accent1>
      <a:accent2>
        <a:srgbClr val="3333CC"/>
      </a:accent2>
      <a:accent3>
        <a:srgbClr val="FFFFFF"/>
      </a:accent3>
      <a:accent4>
        <a:srgbClr val="000000"/>
      </a:accent4>
      <a:accent5>
        <a:srgbClr val="EBEBEB"/>
      </a:accent5>
      <a:accent6>
        <a:srgbClr val="2D2DB9"/>
      </a:accent6>
      <a:hlink>
        <a:srgbClr val="000099"/>
      </a:hlink>
      <a:folHlink>
        <a:srgbClr val="B2B2B2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2945</TotalTime>
  <Words>569</Words>
  <Application>Microsoft Office PowerPoint</Application>
  <PresentationFormat>On-screen Show (4:3)</PresentationFormat>
  <Paragraphs>122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Blank Presentation</vt:lpstr>
      <vt:lpstr>DO NOW</vt:lpstr>
      <vt:lpstr>PHYSICAL SCIENCE PS39</vt:lpstr>
      <vt:lpstr>PHYSICAL SCIENCE PS39</vt:lpstr>
      <vt:lpstr>TEST 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TEST FORMAT</vt:lpstr>
      <vt:lpstr>FLIP GRID - WAVES</vt:lpstr>
      <vt:lpstr>FLIP GRID - WAVES</vt:lpstr>
      <vt:lpstr>TO DO</vt:lpstr>
    </vt:vector>
  </TitlesOfParts>
  <Company>4190-5426121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Waves</dc:title>
  <dc:creator>Jeff Robertson</dc:creator>
  <cp:lastModifiedBy>nbrim</cp:lastModifiedBy>
  <cp:revision>188</cp:revision>
  <cp:lastPrinted>2004-03-11T20:28:39Z</cp:lastPrinted>
  <dcterms:created xsi:type="dcterms:W3CDTF">1999-10-08T02:59:54Z</dcterms:created>
  <dcterms:modified xsi:type="dcterms:W3CDTF">2019-03-19T15:45:33Z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>jeff.robertson@mail.atu.edu</vt:lpwstr>
  </property>
  <property fmtid="{D5CDD505-2E9C-101B-9397-08002B2CF9AE}" pid="8" name="HomePage">
    <vt:lpwstr>http://pls.atu.edu/physci/physics/people/robertson/courses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C:\My Documents\Classes\PHSC1013\WEB</vt:lpwstr>
  </property>
</Properties>
</file>