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8" r:id="rId4"/>
    <p:sldId id="258" r:id="rId5"/>
    <p:sldId id="259" r:id="rId6"/>
    <p:sldId id="265" r:id="rId7"/>
    <p:sldId id="269" r:id="rId8"/>
    <p:sldId id="271" r:id="rId9"/>
    <p:sldId id="272" r:id="rId10"/>
    <p:sldId id="270" r:id="rId11"/>
    <p:sldId id="260" r:id="rId12"/>
    <p:sldId id="264" r:id="rId13"/>
    <p:sldId id="273" r:id="rId14"/>
    <p:sldId id="266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9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33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98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1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55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1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4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6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49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7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9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DE43D-82FC-4AD9-BB03-199A07A295B6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51C2C-B723-4FE2-80D2-B47874A99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2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14669" y="914401"/>
            <a:ext cx="9144000" cy="188643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Energy and Energy Transformations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226279"/>
            <a:ext cx="9982200" cy="3174521"/>
          </a:xfrm>
        </p:spPr>
        <p:txBody>
          <a:bodyPr>
            <a:normAutofit fontScale="77500" lnSpcReduction="20000"/>
          </a:bodyPr>
          <a:lstStyle/>
          <a:p>
            <a:pPr marL="233363" indent="-233363" algn="l"/>
            <a:r>
              <a:rPr lang="en-US" b="1" dirty="0"/>
              <a:t>SPS7. Obtain, evaluate, and communicate information to explain transformations and flow of energy within a system.</a:t>
            </a:r>
          </a:p>
          <a:p>
            <a:pPr marL="457200" indent="-457200" algn="l"/>
            <a:r>
              <a:rPr lang="en-US" b="1" dirty="0"/>
              <a:t>a. 	Construct explanations for energy transformations within a system.  (Types of energy to be addressed include chemical, mechanical, electromagnetic, light, sound, thermal, electrical, and nuclear.)</a:t>
            </a:r>
          </a:p>
          <a:p>
            <a:pPr marL="457200" indent="-457200" algn="l"/>
            <a:r>
              <a:rPr lang="en-US" b="1" dirty="0"/>
              <a:t>b. 	Plan and carry out investigations to describe how molecular motion relates to thermal energy changes in terms of conduction, convection, and radiation.</a:t>
            </a:r>
          </a:p>
          <a:p>
            <a:pPr marL="457200" indent="-457200" algn="l"/>
            <a:r>
              <a:rPr lang="en-US" b="1" dirty="0"/>
              <a:t>c. 	Analyze and interpret specific heat data to justify the selection of a material for a practical application (e.g., insulators and cooking vessels).</a:t>
            </a:r>
          </a:p>
          <a:p>
            <a:pPr marL="233363" indent="-233363" algn="l"/>
            <a:br>
              <a:rPr lang="en-US" dirty="0"/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85461"/>
            <a:ext cx="10515600" cy="3296881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LAW OF CONSERVATION OF ENERGY</a:t>
            </a:r>
          </a:p>
          <a:p>
            <a:pPr marL="0" indent="0">
              <a:buNone/>
            </a:pPr>
            <a:endParaRPr lang="en-US" b="1" dirty="0"/>
          </a:p>
          <a:p>
            <a:pPr algn="ctr">
              <a:buFontTx/>
              <a:buNone/>
            </a:pPr>
            <a:r>
              <a:rPr lang="en-US" altLang="en-US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reativeBlock BB" pitchFamily="34" charset="0"/>
                <a:cs typeface="Times New Roman" panose="02020603050405020304" pitchFamily="18" charset="0"/>
              </a:rPr>
              <a:t>Energy cannot be created or destroyed…only changed from one form to another.</a:t>
            </a:r>
          </a:p>
          <a:p>
            <a:pPr algn="ctr">
              <a:buFontTx/>
              <a:buNone/>
            </a:pPr>
            <a:endParaRPr lang="en-US" altLang="en-US" sz="10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reativeBlock BB" pitchFamily="34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</a:pPr>
            <a:r>
              <a:rPr lang="en-US" altLang="en-US" u="sng" dirty="0">
                <a:latin typeface="CreativeBlock BB" pitchFamily="34" charset="0"/>
                <a:cs typeface="Times New Roman" panose="02020603050405020304" pitchFamily="18" charset="0"/>
              </a:rPr>
              <a:t>The total energy of an isolated system remains constant</a:t>
            </a:r>
            <a:r>
              <a:rPr lang="en-US" altLang="en-US" dirty="0">
                <a:latin typeface="CreativeBlock BB" pitchFamily="34" charset="0"/>
                <a:cs typeface="Times New Roman" panose="02020603050405020304" pitchFamily="18" charset="0"/>
              </a:rPr>
              <a:t> (isolated systems have no external forces and no mass changes).</a:t>
            </a:r>
            <a:endParaRPr lang="en-US" altLang="en-US" dirty="0">
              <a:latin typeface="CreativeBlock BB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45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19800" cy="4789779"/>
          </a:xfrm>
        </p:spPr>
        <p:txBody>
          <a:bodyPr>
            <a:normAutofit/>
          </a:bodyPr>
          <a:lstStyle/>
          <a:p>
            <a:r>
              <a:rPr lang="en-US" altLang="en-US" b="1" dirty="0"/>
              <a:t>Energy is the capacity (ability) to do work.</a:t>
            </a:r>
          </a:p>
          <a:p>
            <a:pPr marL="0" indent="0">
              <a:buNone/>
            </a:pPr>
            <a:r>
              <a:rPr lang="en-US" altLang="en-US" b="1" dirty="0"/>
              <a:t> </a:t>
            </a:r>
            <a:r>
              <a:rPr lang="en-US" altLang="en-US" b="1" dirty="0">
                <a:solidFill>
                  <a:schemeClr val="bg1"/>
                </a:solidFill>
              </a:rPr>
              <a:t> </a:t>
            </a:r>
          </a:p>
          <a:p>
            <a:r>
              <a:rPr lang="en-US" altLang="en-US" b="1" u="sng" dirty="0">
                <a:solidFill>
                  <a:srgbClr val="FF0000"/>
                </a:solidFill>
              </a:rPr>
              <a:t>Kinetic Energy: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/>
              <a:t>Associated with an object in motion.</a:t>
            </a:r>
          </a:p>
          <a:p>
            <a:r>
              <a:rPr lang="en-US" altLang="en-US" b="1" u="sng" dirty="0">
                <a:solidFill>
                  <a:srgbClr val="FF0000"/>
                </a:solidFill>
              </a:rPr>
              <a:t>Potential Energy: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/>
              <a:t>Present in an object that has the potential to move because of its position.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0800000" flipH="1" flipV="1">
            <a:off x="7053942" y="2635987"/>
            <a:ext cx="4814596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Classify the following as a type of potential energy or kinetic energy (use K or P)</a:t>
            </a:r>
          </a:p>
          <a:p>
            <a:pPr lvl="0"/>
            <a:br>
              <a:rPr lang="en-US" dirty="0"/>
            </a:br>
            <a:r>
              <a:rPr lang="en-US" dirty="0"/>
              <a:t>A bicyclist pedaling up a hill 	_____</a:t>
            </a:r>
          </a:p>
          <a:p>
            <a:pPr lvl="0"/>
            <a:r>
              <a:rPr lang="en-US" dirty="0"/>
              <a:t>An archer with his bow drawn	_____</a:t>
            </a:r>
          </a:p>
          <a:p>
            <a:pPr lvl="0"/>
            <a:r>
              <a:rPr lang="en-US" dirty="0"/>
              <a:t>A volleyball player spiking a ball	_____	</a:t>
            </a:r>
          </a:p>
          <a:p>
            <a:pPr lvl="0"/>
            <a:r>
              <a:rPr lang="en-US" dirty="0"/>
              <a:t>A baseball thrown to second base	_____</a:t>
            </a:r>
          </a:p>
          <a:p>
            <a:pPr lvl="0"/>
            <a:r>
              <a:rPr lang="en-US" dirty="0"/>
              <a:t>The chemical bonds in sugar	_____	</a:t>
            </a:r>
          </a:p>
          <a:p>
            <a:pPr lvl="0"/>
            <a:r>
              <a:rPr lang="en-US" dirty="0"/>
              <a:t>The wind blowing through your hair  _____</a:t>
            </a:r>
          </a:p>
        </p:txBody>
      </p:sp>
    </p:spTree>
    <p:extLst>
      <p:ext uri="{BB962C8B-B14F-4D97-AF65-F5344CB8AC3E}">
        <p14:creationId xmlns:p14="http://schemas.microsoft.com/office/powerpoint/2010/main" val="2542339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5400" b="1" dirty="0"/>
              <a:t>ENERGY</a:t>
            </a:r>
            <a:br>
              <a:rPr lang="en-US" sz="2000" b="1" dirty="0"/>
            </a:br>
            <a:br>
              <a:rPr lang="en-US" sz="2000" dirty="0"/>
            </a:br>
            <a:endParaRPr lang="en-US" sz="2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060142"/>
              </p:ext>
            </p:extLst>
          </p:nvPr>
        </p:nvGraphicFramePr>
        <p:xfrm>
          <a:off x="838199" y="1240971"/>
          <a:ext cx="10937033" cy="53122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{08FB837D-C827-4EFA-A057-4D05807E0F7C}</a:tableStyleId>
              </a:tblPr>
              <a:tblGrid>
                <a:gridCol w="2727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9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014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Types of Energy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Potential energy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>
                          <a:effectLst/>
                        </a:rPr>
                        <a:t>Stored energy due to position 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0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Kinetic energy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>
                          <a:effectLst/>
                        </a:rPr>
                        <a:t>Energy of motion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0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Chemical Energy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A form of potential energy and it is possessed by things such as food, fuels and batteries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0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Thermal Energy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Heat – energy of moving molecules or</a:t>
                      </a:r>
                      <a:r>
                        <a:rPr lang="en-US" sz="2000" baseline="0" dirty="0">
                          <a:effectLst/>
                        </a:rPr>
                        <a:t> electromagnetic radiation.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0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Mechanical Energy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Energy contained by moving objects due to</a:t>
                      </a:r>
                      <a:r>
                        <a:rPr lang="en-US" sz="2000" baseline="0" dirty="0">
                          <a:effectLst/>
                        </a:rPr>
                        <a:t> their motion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920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Electromagnetic Energy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The energy source required to transmit information (in the form of waves). Some types of electromagnetic energy include:  radio waves, microwaves, infrared waves, visible light, ultraviolet light, x-rays, and gamma rays.  All electromagnetic forms of energy travel at the speed of light which is very fast.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0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effectLst/>
                        </a:rPr>
                        <a:t>Gravitational Potential energy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Energy stored within an object due to its height above the surface of the Earth.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77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26679116"/>
              </p:ext>
            </p:extLst>
          </p:nvPr>
        </p:nvGraphicFramePr>
        <p:xfrm>
          <a:off x="1138335" y="1690688"/>
          <a:ext cx="9759820" cy="43983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896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3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3386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4500" dirty="0">
                          <a:solidFill>
                            <a:schemeClr val="bg1"/>
                          </a:solidFill>
                          <a:effectLst/>
                        </a:rPr>
                        <a:t>Energy Transformations</a:t>
                      </a:r>
                      <a:endParaRPr lang="en-US" sz="45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0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Consuming food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2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Car engine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0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Light bulb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4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Windmills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2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Solar panels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951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2500" b="1" i="1" dirty="0"/>
            </a:br>
            <a:r>
              <a:rPr lang="en-US" sz="5400" b="1" dirty="0"/>
              <a:t>ENERGY</a:t>
            </a:r>
            <a:br>
              <a:rPr lang="en-US" sz="2500" dirty="0"/>
            </a:br>
            <a:endParaRPr lang="en-US" sz="25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44894" y="1847850"/>
            <a:ext cx="10515600" cy="435133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SPECIFIC HEAT CAPACITY, C: </a:t>
            </a:r>
            <a:r>
              <a:rPr lang="en-US" dirty="0"/>
              <a:t>The amount of energy needed to raise 1kg of a substance by 1 K or one degrees Celsius.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It takes different amounts of energy to make the same temperature change in different substances.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  <a:p>
            <a:pPr>
              <a:lnSpc>
                <a:spcPct val="80000"/>
              </a:lnSpc>
            </a:pPr>
            <a:r>
              <a:rPr lang="en-US" altLang="en-US" dirty="0"/>
              <a:t>UNIT: J/g °C or J/kg K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SYMBOL: </a:t>
            </a:r>
            <a:r>
              <a:rPr lang="en-US" altLang="en-US" dirty="0" err="1"/>
              <a:t>C</a:t>
            </a:r>
            <a:r>
              <a:rPr lang="en-US" altLang="en-US" baseline="-25000" dirty="0" err="1"/>
              <a:t>p</a:t>
            </a:r>
            <a:endParaRPr lang="en-US" altLang="en-US" dirty="0"/>
          </a:p>
          <a:p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88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pic>
        <p:nvPicPr>
          <p:cNvPr id="4" name="Picture 4" descr="SpecificHeatWaterGo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386" y="1884960"/>
            <a:ext cx="5185614" cy="388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" y="1821180"/>
            <a:ext cx="6629400" cy="4016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4907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33" y="753228"/>
            <a:ext cx="9889067" cy="1080938"/>
          </a:xfrm>
        </p:spPr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1693260"/>
          </a:xfrm>
        </p:spPr>
        <p:txBody>
          <a:bodyPr/>
          <a:lstStyle/>
          <a:p>
            <a:pPr marL="0" indent="0" algn="ctr">
              <a:buNone/>
            </a:pPr>
            <a:r>
              <a:rPr lang="en-U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= m </a:t>
            </a:r>
            <a:r>
              <a:rPr lang="en-US" sz="88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88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l-GR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sz="8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34067" y="4178897"/>
            <a:ext cx="1540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Heat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24866" y="5245353"/>
            <a:ext cx="203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Mass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10266" y="3468069"/>
            <a:ext cx="35644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Change in temperature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56866" y="4886783"/>
            <a:ext cx="238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Specific heat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514600" y="3479800"/>
            <a:ext cx="372533" cy="62653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009279" y="3623734"/>
            <a:ext cx="87654" cy="163406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710580" y="3623734"/>
            <a:ext cx="646954" cy="11684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8824686" y="3137518"/>
            <a:ext cx="1176868" cy="22433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17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1690688"/>
            <a:ext cx="10944412" cy="4870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Practice: </a:t>
            </a:r>
          </a:p>
          <a:p>
            <a:pPr marL="0" indent="0">
              <a:buNone/>
            </a:pPr>
            <a:r>
              <a:rPr lang="en-US" dirty="0"/>
              <a:t>The temperature of a 32g silver spoon increases from 20°C to 60°C.  If silver has a specific heat of 235J/kg K. what is the change in thermal energy (heat) of the spoon?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</a:t>
            </a:r>
            <a:r>
              <a:rPr lang="en-US" sz="2800" dirty="0"/>
              <a:t> = 32g</a:t>
            </a:r>
          </a:p>
          <a:p>
            <a:pPr marL="0" indent="0">
              <a:buNone/>
            </a:pPr>
            <a:r>
              <a:rPr lang="en-US" sz="28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8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= 235J/kg K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ΔT</a:t>
            </a:r>
            <a:r>
              <a:rPr lang="en-US" sz="2800" dirty="0"/>
              <a:t> = 60°C - 20°C</a:t>
            </a:r>
          </a:p>
          <a:p>
            <a:pPr marL="0" indent="0">
              <a:buNone/>
            </a:pPr>
            <a:r>
              <a:rPr lang="en-US" sz="2800" dirty="0"/>
              <a:t>	= 40°C</a:t>
            </a:r>
          </a:p>
          <a:p>
            <a:pPr marL="0" indent="0">
              <a:buNone/>
            </a:pPr>
            <a:r>
              <a:rPr lang="en-US" sz="2800" dirty="0"/>
              <a:t>K = 273 +°C = 313K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sz="2800" dirty="0"/>
              <a:t> =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19600" y="3479800"/>
                <a:ext cx="6951133" cy="2390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Q = </a:t>
                </a:r>
                <a:r>
                  <a:rPr lang="en-US" sz="3200" dirty="0" err="1"/>
                  <a:t>mC</a:t>
                </a:r>
                <a:r>
                  <a:rPr lang="en-US" sz="3200" baseline="-25000" dirty="0" err="1"/>
                  <a:t>p</a:t>
                </a:r>
                <a:r>
                  <a:rPr lang="el-GR" sz="3200" dirty="0"/>
                  <a:t>Δ</a:t>
                </a:r>
                <a:r>
                  <a:rPr lang="en-US" sz="3200" dirty="0"/>
                  <a:t>T</a:t>
                </a:r>
              </a:p>
              <a:p>
                <a:r>
                  <a:rPr lang="en-US" sz="3200" dirty="0"/>
                  <a:t>   =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den>
                    </m:f>
                  </m:oMath>
                </a14:m>
                <a:r>
                  <a:rPr lang="en-US" sz="3200" dirty="0"/>
                  <a:t>) (235J/kg K)(313K) </a:t>
                </a:r>
              </a:p>
              <a:p>
                <a:r>
                  <a:rPr lang="en-US" sz="3200" dirty="0"/>
                  <a:t>   = 2353.76J = 2354J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479800"/>
                <a:ext cx="6951133" cy="2390526"/>
              </a:xfrm>
              <a:prstGeom prst="rect">
                <a:avLst/>
              </a:prstGeom>
              <a:blipFill>
                <a:blip r:embed="rId2"/>
                <a:stretch>
                  <a:fillRect l="-2193" t="-3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346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684310"/>
          </a:xfrm>
        </p:spPr>
        <p:txBody>
          <a:bodyPr/>
          <a:lstStyle/>
          <a:p>
            <a:r>
              <a:rPr lang="en-US" dirty="0"/>
              <a:t>Three Methods of Heat Transfer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1661941"/>
              </p:ext>
            </p:extLst>
          </p:nvPr>
        </p:nvGraphicFramePr>
        <p:xfrm>
          <a:off x="1982756" y="2317102"/>
          <a:ext cx="8001001" cy="438671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6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2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effectLst/>
                          <a:latin typeface="Arial Narrow"/>
                          <a:ea typeface="Times New Roman"/>
                        </a:rPr>
                        <a:t>Method of heat transfer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effectLst/>
                          <a:latin typeface="Arial Narrow"/>
                          <a:ea typeface="Times New Roman"/>
                        </a:rPr>
                        <a:t>Description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effectLst/>
                          <a:latin typeface="Arial Narrow"/>
                          <a:ea typeface="Times New Roman"/>
                        </a:rPr>
                        <a:t>Example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771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Arial Narrow"/>
                          <a:ea typeface="Times New Roman"/>
                        </a:rPr>
                        <a:t>Conduction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 Narrow"/>
                          <a:ea typeface="Times New Roman"/>
                        </a:rPr>
                        <a:t>Heat transfer by direct contact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Arial Narrow"/>
                          <a:ea typeface="Times New Roman"/>
                        </a:rPr>
                        <a:t>Burning your hand by touching a hot pan.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9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Arial Narrow"/>
                          <a:ea typeface="Times New Roman"/>
                        </a:rPr>
                        <a:t>Convection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 Narrow"/>
                          <a:ea typeface="Times New Roman"/>
                        </a:rPr>
                        <a:t>Heat transfer through fluids (gas or liquid)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 Narrow"/>
                          <a:ea typeface="Times New Roman"/>
                        </a:rPr>
                        <a:t>Wind currents.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 Narrow"/>
                          <a:ea typeface="Times New Roman"/>
                        </a:rPr>
                        <a:t>Heating and cooling system in our homes and buildings.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633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Arial Narrow"/>
                          <a:ea typeface="Times New Roman"/>
                        </a:rPr>
                        <a:t>Radiation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 Narrow"/>
                          <a:ea typeface="Times New Roman"/>
                        </a:rPr>
                        <a:t>Heat transfer through open space (vacuum)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 Narrow"/>
                          <a:ea typeface="Times New Roman"/>
                        </a:rPr>
                        <a:t>The hood of a car getting hot on a summer day.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783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4" descr="http://blogs.saschina.org/melisa01pd2016/files/2009/10/heat-transmittance-mean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87" y="2470416"/>
            <a:ext cx="6673754" cy="290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/>
              <a:t>ENERGY</a:t>
            </a:r>
            <a:endParaRPr lang="en-US" sz="5400" dirty="0"/>
          </a:p>
        </p:txBody>
      </p:sp>
      <p:pic>
        <p:nvPicPr>
          <p:cNvPr id="10" name="Picture 5" descr="cc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9" y="2493303"/>
            <a:ext cx="5050045" cy="285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806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777690"/>
              </p:ext>
            </p:extLst>
          </p:nvPr>
        </p:nvGraphicFramePr>
        <p:xfrm>
          <a:off x="2057400" y="1966350"/>
          <a:ext cx="7924800" cy="457256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0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2060"/>
                          </a:solidFill>
                          <a:effectLst/>
                          <a:latin typeface="Arial Narrow"/>
                          <a:ea typeface="Times New Roman"/>
                        </a:rPr>
                        <a:t>Insulator</a:t>
                      </a:r>
                      <a:endParaRPr lang="en-US" sz="4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Conductor</a:t>
                      </a:r>
                      <a:endParaRPr lang="en-US" sz="40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82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2060"/>
                          </a:solidFill>
                          <a:effectLst/>
                          <a:latin typeface="Arial Narrow"/>
                          <a:ea typeface="Times New Roman"/>
                        </a:rPr>
                        <a:t>Material that does not allow heat/charge to pass easily.</a:t>
                      </a:r>
                      <a:endParaRPr lang="en-US" sz="3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Material that allows heat/charge to pass easily.</a:t>
                      </a:r>
                      <a:endParaRPr lang="en-US" sz="30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73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2060"/>
                          </a:solidFill>
                          <a:effectLst/>
                          <a:latin typeface="Arial Narrow"/>
                          <a:ea typeface="Times New Roman"/>
                        </a:rPr>
                        <a:t>Examples: wood, plastic, rubber, air, fiberglass, fleece, thermal underwear</a:t>
                      </a:r>
                      <a:endParaRPr lang="en-US" sz="3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Examples: Metals such as copper, silver, gold, aluminum</a:t>
                      </a:r>
                      <a:endParaRPr lang="en-US" sz="30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0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002060"/>
                          </a:solidFill>
                          <a:effectLst/>
                          <a:latin typeface="Arial Narrow"/>
                          <a:ea typeface="Times New Roman"/>
                        </a:rPr>
                        <a:t>Poor conductor</a:t>
                      </a:r>
                      <a:endParaRPr lang="en-US" sz="3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Poor insulator</a:t>
                      </a:r>
                      <a:endParaRPr lang="en-US" sz="30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8264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u="sng" dirty="0">
                          <a:effectLst/>
                          <a:latin typeface="Arial Narrow"/>
                          <a:ea typeface="Times New Roman"/>
                        </a:rPr>
                        <a:t>Heat travels from a warmer material to a colder material.</a:t>
                      </a:r>
                      <a:endParaRPr lang="en-US" sz="3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86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b="1" dirty="0"/>
              <a:t>ENERGY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Energy determines the state of matter.</a:t>
            </a:r>
          </a:p>
        </p:txBody>
      </p:sp>
      <p:pic>
        <p:nvPicPr>
          <p:cNvPr id="15363" name="Picture 3" descr="energy levels for states of mat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1"/>
            <a:ext cx="8839200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he c1092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59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9" fill="hold"/>
                                        <p:tgtEl>
                                          <p:spTgt spid="307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2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Label the phase changes below. Tell which reactions are endothermic and which are exothermic.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48001"/>
            <a:ext cx="8047355" cy="3681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42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ENERGY</a:t>
            </a:r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62214"/>
            <a:ext cx="8487806" cy="340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3031671"/>
            <a:ext cx="2286000" cy="489857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Exothermic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934201" y="2971800"/>
            <a:ext cx="261409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800" kern="0" dirty="0"/>
              <a:t>Endothermic</a:t>
            </a:r>
            <a:r>
              <a:rPr lang="en-US" kern="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6327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580</Words>
  <Application>Microsoft Office PowerPoint</Application>
  <PresentationFormat>Widescreen</PresentationFormat>
  <Paragraphs>118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Narrow</vt:lpstr>
      <vt:lpstr>Cambria Math</vt:lpstr>
      <vt:lpstr>CreativeBlock BB</vt:lpstr>
      <vt:lpstr>Georgia</vt:lpstr>
      <vt:lpstr>Times New Roman</vt:lpstr>
      <vt:lpstr>Office Theme</vt:lpstr>
      <vt:lpstr>Energy and Energy Transformations</vt:lpstr>
      <vt:lpstr>ENERGY</vt:lpstr>
      <vt:lpstr>ENERGY</vt:lpstr>
      <vt:lpstr>ENERGY  </vt:lpstr>
      <vt:lpstr>ENERGY</vt:lpstr>
      <vt:lpstr> ENERGY </vt:lpstr>
      <vt:lpstr>ENERGY</vt:lpstr>
      <vt:lpstr>ENERGY</vt:lpstr>
      <vt:lpstr>ENERGY</vt:lpstr>
      <vt:lpstr>ENERGY</vt:lpstr>
      <vt:lpstr>   </vt:lpstr>
      <vt:lpstr>ENERGY</vt:lpstr>
      <vt:lpstr>ENERGY</vt:lpstr>
      <vt:lpstr>ENERGY</vt:lpstr>
      <vt:lpstr>ENERGY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3:  Energy and Energy Transformations</dc:title>
  <dc:creator>Nancy</dc:creator>
  <cp:lastModifiedBy>Nancy Brim</cp:lastModifiedBy>
  <cp:revision>13</cp:revision>
  <dcterms:created xsi:type="dcterms:W3CDTF">2016-04-23T17:54:34Z</dcterms:created>
  <dcterms:modified xsi:type="dcterms:W3CDTF">2018-04-24T01:41:29Z</dcterms:modified>
</cp:coreProperties>
</file>